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9" r:id="rId2"/>
    <p:sldId id="288" r:id="rId3"/>
    <p:sldId id="260" r:id="rId4"/>
    <p:sldId id="302" r:id="rId5"/>
    <p:sldId id="303" r:id="rId6"/>
    <p:sldId id="305" r:id="rId7"/>
    <p:sldId id="306" r:id="rId8"/>
    <p:sldId id="304" r:id="rId9"/>
    <p:sldId id="307" r:id="rId10"/>
    <p:sldId id="308" r:id="rId11"/>
    <p:sldId id="325" r:id="rId12"/>
    <p:sldId id="309" r:id="rId13"/>
    <p:sldId id="310" r:id="rId14"/>
    <p:sldId id="311" r:id="rId15"/>
    <p:sldId id="312" r:id="rId16"/>
    <p:sldId id="263" r:id="rId17"/>
    <p:sldId id="265" r:id="rId18"/>
    <p:sldId id="297" r:id="rId19"/>
    <p:sldId id="272" r:id="rId20"/>
    <p:sldId id="287" r:id="rId21"/>
    <p:sldId id="332" r:id="rId22"/>
    <p:sldId id="279" r:id="rId23"/>
    <p:sldId id="329" r:id="rId24"/>
    <p:sldId id="282" r:id="rId25"/>
    <p:sldId id="331" r:id="rId26"/>
    <p:sldId id="301" r:id="rId27"/>
    <p:sldId id="314" r:id="rId28"/>
    <p:sldId id="328" r:id="rId29"/>
    <p:sldId id="315" r:id="rId30"/>
    <p:sldId id="316" r:id="rId31"/>
    <p:sldId id="317" r:id="rId32"/>
    <p:sldId id="318" r:id="rId33"/>
    <p:sldId id="319" r:id="rId34"/>
    <p:sldId id="299" r:id="rId35"/>
    <p:sldId id="298" r:id="rId36"/>
    <p:sldId id="300" r:id="rId37"/>
    <p:sldId id="323" r:id="rId38"/>
    <p:sldId id="333" r:id="rId39"/>
    <p:sldId id="320" r:id="rId40"/>
    <p:sldId id="321" r:id="rId41"/>
    <p:sldId id="322" r:id="rId42"/>
  </p:sldIdLst>
  <p:sldSz cx="9144000" cy="6858000" type="screen4x3"/>
  <p:notesSz cx="6799263" cy="99298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038" autoAdjust="0"/>
  </p:normalViewPr>
  <p:slideViewPr>
    <p:cSldViewPr>
      <p:cViewPr varScale="1">
        <p:scale>
          <a:sx n="58" d="100"/>
          <a:sy n="58" d="100"/>
        </p:scale>
        <p:origin x="16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50" d="100"/>
          <a:sy n="150" d="100"/>
        </p:scale>
        <p:origin x="-1512" y="21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908757-4619-4B19-9F04-2DA8C3AAA3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53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8D1128-8C15-46BA-8805-343E91651B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05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28692-D988-4AE2-AAF9-BF83CEEBA8DE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885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74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6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821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811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81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DFAB5-B219-4A67-8526-395A293F0372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8B8FF-DA2E-482E-BDEE-5C419E7E8C45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137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1CCCBC-81EE-4E7F-996F-5DD86EF52271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28692-D988-4AE2-AAF9-BF83CEEBA8DE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0051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802FCD-7244-47CD-BF5F-817068460007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802FCD-7244-47CD-BF5F-817068460007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51979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EBE55-5905-4171-8FEA-7E83898E726A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777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5948AF-DFBD-4137-B41D-89E15DCF5FB0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233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5948AF-DFBD-4137-B41D-89E15DCF5FB0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80662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898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21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7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A9D70-8CA0-477E-97B6-A60F3AE4162D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63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170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998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66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9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39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8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A9D70-8CA0-477E-97B6-A60F3AE4162D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69" y="4716661"/>
            <a:ext cx="4986126" cy="4468416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150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44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530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05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3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D1128-8C15-46BA-8805-343E91651B0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07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6624638"/>
            <a:ext cx="9144000" cy="98425"/>
          </a:xfrm>
          <a:prstGeom prst="rect">
            <a:avLst/>
          </a:prstGeom>
          <a:solidFill>
            <a:srgbClr val="ED1C2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174625"/>
            <a:ext cx="9144000" cy="98425"/>
          </a:xfrm>
          <a:prstGeom prst="rect">
            <a:avLst/>
          </a:prstGeom>
          <a:solidFill>
            <a:srgbClr val="ED1C2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pic>
        <p:nvPicPr>
          <p:cNvPr id="6" name="Picture 2" descr="G:\New Image2.JPG"/>
          <p:cNvPicPr>
            <a:picLocks noChangeAspect="1" noChangeArrowheads="1"/>
          </p:cNvPicPr>
          <p:nvPr/>
        </p:nvPicPr>
        <p:blipFill>
          <a:blip r:embed="rId2"/>
          <a:srcRect l="75781" t="75632" r="1677" b="3848"/>
          <a:stretch>
            <a:fillRect/>
          </a:stretch>
        </p:blipFill>
        <p:spPr bwMode="auto">
          <a:xfrm>
            <a:off x="6889750" y="5072063"/>
            <a:ext cx="206057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2553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2131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07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07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0" y="174625"/>
            <a:ext cx="9144000" cy="98425"/>
          </a:xfrm>
          <a:prstGeom prst="rect">
            <a:avLst/>
          </a:prstGeom>
          <a:solidFill>
            <a:srgbClr val="ED1C2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98425"/>
          </a:xfrm>
          <a:prstGeom prst="rect">
            <a:avLst/>
          </a:prstGeom>
          <a:solidFill>
            <a:srgbClr val="ED1C2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hyperlink" Target="https://www.kent.gov.uk/__data/assets/pdf_file/0003/63579/Dyslexia-Policy.pdf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3.png"/><Relationship Id="rId5" Type="http://schemas.microsoft.com/office/2007/relationships/media" Target="../media/media22.m4a"/><Relationship Id="rId10" Type="http://schemas.openxmlformats.org/officeDocument/2006/relationships/image" Target="../media/image18.png"/><Relationship Id="rId4" Type="http://schemas.openxmlformats.org/officeDocument/2006/relationships/audio" Target="../media/media21.m4a"/><Relationship Id="rId9" Type="http://schemas.openxmlformats.org/officeDocument/2006/relationships/hyperlink" Target="https://www.literacynet.org/mi/assessment/findyourstrengths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4.m4a"/><Relationship Id="rId7" Type="http://schemas.openxmlformats.org/officeDocument/2006/relationships/image" Target="../media/image1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hyperlink" Target="https://www.kelsi.org.uk/__data/assets/pdf_file/0019/56521/MCS-Cognition-and-Learning.pdf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hyperlink" Target="mailto:Nichola.P@st-Nicholas.kent.sch.uk" TargetMode="External"/><Relationship Id="rId4" Type="http://schemas.openxmlformats.org/officeDocument/2006/relationships/hyperlink" Target="mailto:liz.r@st-Nicholas.kent.sch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323528" y="404664"/>
            <a:ext cx="7620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4800" b="1" u="sng" dirty="0" smtClean="0"/>
          </a:p>
          <a:p>
            <a:endParaRPr lang="en-GB" sz="4800" b="1" u="sng" dirty="0"/>
          </a:p>
          <a:p>
            <a:endParaRPr lang="en-GB" sz="4800" b="1" u="sng" dirty="0" smtClean="0"/>
          </a:p>
          <a:p>
            <a:r>
              <a:rPr lang="en-GB" sz="4000" b="1" u="sng" dirty="0" smtClean="0">
                <a:latin typeface="+mj-lt"/>
              </a:rPr>
              <a:t>Introduction to Effective Strategies for Literacy, including dyslexia</a:t>
            </a:r>
            <a:endParaRPr lang="en-GB" sz="4000" b="1" u="sng" dirty="0">
              <a:latin typeface="+mj-lt"/>
            </a:endParaRPr>
          </a:p>
          <a:p>
            <a:endParaRPr lang="en-GB" sz="4000" b="1" u="sng" dirty="0" smtClean="0"/>
          </a:p>
          <a:p>
            <a:r>
              <a:rPr lang="en-GB" sz="2400" b="1" dirty="0" smtClean="0"/>
              <a:t>                    </a:t>
            </a:r>
            <a:r>
              <a:rPr lang="en-GB" sz="2400" b="1" dirty="0" smtClean="0">
                <a:latin typeface="+mn-lt"/>
              </a:rPr>
              <a:t>Liz Ross -  Specialist </a:t>
            </a:r>
            <a:r>
              <a:rPr lang="en-GB" sz="2400" b="1" dirty="0">
                <a:latin typeface="+mn-lt"/>
              </a:rPr>
              <a:t>T</a:t>
            </a:r>
            <a:r>
              <a:rPr lang="en-GB" sz="2400" b="1" dirty="0" smtClean="0">
                <a:latin typeface="+mn-lt"/>
              </a:rPr>
              <a:t>eacher </a:t>
            </a:r>
            <a:endParaRPr lang="en-GB" sz="24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840" y="692696"/>
            <a:ext cx="2619375" cy="17430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8728" y="49604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/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Dyslexia runs in families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432470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“A friend of mine has dyslexia and her son</a:t>
            </a:r>
          </a:p>
          <a:p>
            <a:r>
              <a:rPr lang="en-GB" dirty="0" smtClean="0"/>
              <a:t>has too, so I think so!”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200" y="476672"/>
            <a:ext cx="5400600" cy="3024336"/>
          </a:xfrm>
          <a:prstGeom prst="rect">
            <a:avLst/>
          </a:prstGeom>
        </p:spPr>
      </p:pic>
      <p:pic>
        <p:nvPicPr>
          <p:cNvPr id="5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251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/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CYP with dyslexia will have low self-esteem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09320"/>
            <a:ext cx="8229600" cy="72430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76672"/>
            <a:ext cx="1847850" cy="2466975"/>
          </a:xfrm>
          <a:prstGeom prst="rect">
            <a:avLst/>
          </a:prstGeom>
        </p:spPr>
      </p:pic>
      <p:pic>
        <p:nvPicPr>
          <p:cNvPr id="5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6125" y="5148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410"/>
            <a:ext cx="8229600" cy="5554878"/>
          </a:xfrm>
        </p:spPr>
        <p:txBody>
          <a:bodyPr/>
          <a:lstStyle/>
          <a:p>
            <a:pPr algn="l"/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>I</a:t>
            </a:r>
            <a:r>
              <a:rPr lang="en-GB" sz="3600" dirty="0" smtClean="0"/>
              <a:t>f you have dyslexia, you have it for life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09320"/>
            <a:ext cx="8229600" cy="72430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547690"/>
            <a:ext cx="2314575" cy="19716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1943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/>
          <a:lstStyle/>
          <a:p>
            <a:pPr algn="l"/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The </a:t>
            </a:r>
            <a:r>
              <a:rPr lang="en-GB" sz="3600" dirty="0"/>
              <a:t>term `dyslexics’ is </a:t>
            </a:r>
            <a:r>
              <a:rPr lang="en-GB" sz="3600" dirty="0" smtClean="0"/>
              <a:t>preferred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09320"/>
            <a:ext cx="8229600" cy="72430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298157"/>
            <a:ext cx="2143125" cy="2143125"/>
          </a:xfrm>
          <a:prstGeom prst="rect">
            <a:avLst/>
          </a:prstGeom>
        </p:spPr>
      </p:pic>
      <p:pic>
        <p:nvPicPr>
          <p:cNvPr id="5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210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/>
          <a:lstStyle/>
          <a:p>
            <a:pPr algn="l"/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Having </a:t>
            </a:r>
            <a:r>
              <a:rPr lang="en-GB" sz="3200" dirty="0"/>
              <a:t>dyslexia means the school gets</a:t>
            </a:r>
            <a:br>
              <a:rPr lang="en-GB" sz="3200" dirty="0"/>
            </a:br>
            <a:r>
              <a:rPr lang="en-GB" sz="3200" dirty="0"/>
              <a:t>additional funding and they have to read and</a:t>
            </a:r>
            <a:br>
              <a:rPr lang="en-GB" sz="3200" dirty="0"/>
            </a:br>
            <a:r>
              <a:rPr lang="en-GB" sz="3200" dirty="0"/>
              <a:t>scribe for the CYP. They are more likely to</a:t>
            </a:r>
            <a:br>
              <a:rPr lang="en-GB" sz="3200" dirty="0"/>
            </a:br>
            <a:r>
              <a:rPr lang="en-GB" sz="3200" dirty="0"/>
              <a:t>get an </a:t>
            </a:r>
            <a:r>
              <a:rPr lang="en-GB" sz="3200" dirty="0" smtClean="0"/>
              <a:t>EHCP as well.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216446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484188"/>
            <a:ext cx="2447925" cy="1866900"/>
          </a:xfrm>
          <a:prstGeom prst="rect">
            <a:avLst/>
          </a:prstGeom>
        </p:spPr>
      </p:pic>
      <p:pic>
        <p:nvPicPr>
          <p:cNvPr id="5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3330" y="512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7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KCC Dyslexia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Included in the policy: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 working definition of dyslexia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Guidance on identification of dyslexia</a:t>
            </a:r>
          </a:p>
          <a:p>
            <a:pPr marL="0" indent="0"/>
            <a:endParaRPr lang="en-GB" dirty="0" smtClean="0"/>
          </a:p>
          <a:p>
            <a:pPr marL="0" indent="0"/>
            <a:r>
              <a:rPr lang="en-GB" dirty="0">
                <a:hlinkClick r:id="rId5"/>
              </a:rPr>
              <a:t>https://www.kent.gov.uk/__</a:t>
            </a:r>
            <a:r>
              <a:rPr lang="en-GB" dirty="0" smtClean="0">
                <a:hlinkClick r:id="rId5"/>
              </a:rPr>
              <a:t>data/assets/pdf_file/0003/63579/Dyslexia-Policy.pdf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025" y="460375"/>
            <a:ext cx="2390775" cy="19145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311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Working Definition of Dyslexia     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GB" sz="2800" dirty="0" smtClean="0"/>
              <a:t>   </a:t>
            </a:r>
          </a:p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GB" sz="2800" dirty="0" smtClean="0"/>
              <a:t>   “Dyslexia is evident when accurate and fluent word reading and/or spelling develops very incompletely or with great difficulty, despite appropriate learning opportunities – that is, learning opportunities which are effective for the great majority of children.”</a:t>
            </a:r>
          </a:p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GB" sz="2800" dirty="0" smtClean="0"/>
              <a:t>   (British Psychological Society, 1999)</a:t>
            </a:r>
            <a:endParaRPr lang="en-GB" sz="3600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Kent Dyslexia Policy</a:t>
            </a:r>
            <a:r>
              <a:rPr lang="en-US" smtClean="0"/>
              <a:t> </a:t>
            </a:r>
            <a:br>
              <a:rPr lang="en-US" smtClean="0"/>
            </a:br>
            <a:endParaRPr lang="en-US" b="1" smtClean="0"/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125538"/>
            <a:ext cx="8229600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b="1" smtClean="0"/>
              <a:t>Identification:</a:t>
            </a:r>
          </a:p>
          <a:p>
            <a:pPr algn="ctr" eaLnBrk="1" hangingPunct="1">
              <a:lnSpc>
                <a:spcPct val="80000"/>
              </a:lnSpc>
            </a:pPr>
            <a:endParaRPr lang="en-US" sz="3600" i="1" smtClean="0"/>
          </a:p>
          <a:p>
            <a:pPr eaLnBrk="1" hangingPunct="1">
              <a:lnSpc>
                <a:spcPct val="80000"/>
              </a:lnSpc>
            </a:pPr>
            <a:r>
              <a:rPr lang="en-US" sz="2800" i="1" smtClean="0"/>
              <a:t>‘Teachers can identify children with Dyslexia.’</a:t>
            </a:r>
          </a:p>
          <a:p>
            <a:pPr eaLnBrk="1" hangingPunct="1">
              <a:lnSpc>
                <a:spcPct val="80000"/>
              </a:lnSpc>
            </a:pPr>
            <a:endParaRPr lang="en-US" sz="2800" i="1" smtClean="0"/>
          </a:p>
          <a:p>
            <a:pPr eaLnBrk="1" hangingPunct="1">
              <a:lnSpc>
                <a:spcPct val="80000"/>
              </a:lnSpc>
            </a:pPr>
            <a:r>
              <a:rPr lang="en-US" sz="2800" i="1" smtClean="0"/>
              <a:t>‘Good practice is to have a named person who has had further training in Dyslexia or literacy difficulties.’</a:t>
            </a:r>
          </a:p>
          <a:p>
            <a:pPr eaLnBrk="1" hangingPunct="1">
              <a:lnSpc>
                <a:spcPct val="80000"/>
              </a:lnSpc>
            </a:pPr>
            <a:endParaRPr lang="en-US" sz="2800" i="1" smtClean="0"/>
          </a:p>
          <a:p>
            <a:pPr eaLnBrk="1" hangingPunct="1">
              <a:lnSpc>
                <a:spcPct val="80000"/>
              </a:lnSpc>
            </a:pPr>
            <a:r>
              <a:rPr lang="en-US" sz="2800" i="1" smtClean="0"/>
              <a:t>‘A ‘diagnosis’ from external specialists does not have to be carried out.’</a:t>
            </a:r>
          </a:p>
          <a:p>
            <a:pPr eaLnBrk="1" hangingPunct="1">
              <a:lnSpc>
                <a:spcPct val="80000"/>
              </a:lnSpc>
            </a:pPr>
            <a:endParaRPr lang="en-US" sz="2800" i="1" smtClean="0"/>
          </a:p>
          <a:p>
            <a:pPr algn="ctr" eaLnBrk="1" hangingPunct="1">
              <a:lnSpc>
                <a:spcPct val="80000"/>
              </a:lnSpc>
            </a:pPr>
            <a:r>
              <a:rPr lang="en-US" sz="1600" b="1" i="1" smtClean="0"/>
              <a:t> </a:t>
            </a:r>
          </a:p>
          <a:p>
            <a:pPr algn="ctr" eaLnBrk="1" hangingPunct="1">
              <a:lnSpc>
                <a:spcPct val="80000"/>
              </a:lnSpc>
            </a:pPr>
            <a:endParaRPr lang="en-US" sz="1600" b="1" i="1" smtClean="0"/>
          </a:p>
          <a:p>
            <a:pPr algn="ctr" eaLnBrk="1" hangingPunct="1">
              <a:lnSpc>
                <a:spcPct val="80000"/>
              </a:lnSpc>
            </a:pPr>
            <a:endParaRPr lang="en-US" sz="1800" b="1" i="1" smtClean="0"/>
          </a:p>
          <a:p>
            <a:pPr eaLnBrk="1" hangingPunct="1">
              <a:lnSpc>
                <a:spcPct val="80000"/>
              </a:lnSpc>
            </a:pPr>
            <a:endParaRPr lang="en-US" sz="1800" b="1" i="1" smtClean="0"/>
          </a:p>
        </p:txBody>
      </p:sp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0320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459" y="438421"/>
            <a:ext cx="2737341" cy="1225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Barriers to Learning 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Activity - Read and copy the learning objective on the next slide </a:t>
            </a:r>
            <a:endParaRPr lang="en-GB" dirty="0"/>
          </a:p>
        </p:txBody>
      </p:sp>
      <p:pic>
        <p:nvPicPr>
          <p:cNvPr id="5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3329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6107112"/>
          </a:xfrm>
        </p:spPr>
        <p:txBody>
          <a:bodyPr/>
          <a:lstStyle/>
          <a:p>
            <a:pPr eaLnBrk="1" hangingPunct="1"/>
            <a:r>
              <a:rPr lang="ar-SA" sz="11000" dirty="0" err="1" smtClean="0">
                <a:cs typeface="Arial" charset="0"/>
              </a:rPr>
              <a:t>اللى</a:t>
            </a:r>
            <a:r>
              <a:rPr lang="ar-SA" sz="11000" dirty="0" smtClean="0">
                <a:cs typeface="Arial" charset="0"/>
              </a:rPr>
              <a:t> يشوف بلوة غيره تهون عليه بلوت</a:t>
            </a:r>
            <a:r>
              <a:rPr lang="en-GB" sz="11000" dirty="0" smtClean="0">
                <a:cs typeface="Arial" charset="0"/>
              </a:rPr>
              <a:t>.</a:t>
            </a:r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356672" y="1627272"/>
            <a:ext cx="7620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GB" sz="3200" dirty="0" smtClean="0">
                <a:latin typeface="+mn-lt"/>
              </a:rPr>
              <a:t>To </a:t>
            </a:r>
            <a:r>
              <a:rPr lang="en-GB" sz="3200" dirty="0">
                <a:latin typeface="+mn-lt"/>
              </a:rPr>
              <a:t>increase </a:t>
            </a:r>
            <a:r>
              <a:rPr lang="en-GB" sz="3200" dirty="0" smtClean="0">
                <a:latin typeface="+mn-lt"/>
              </a:rPr>
              <a:t>your understanding </a:t>
            </a:r>
            <a:r>
              <a:rPr lang="en-GB" sz="3200" dirty="0">
                <a:latin typeface="+mn-lt"/>
              </a:rPr>
              <a:t>of </a:t>
            </a:r>
            <a:r>
              <a:rPr lang="en-GB" sz="3200" dirty="0" smtClean="0">
                <a:latin typeface="+mn-lt"/>
              </a:rPr>
              <a:t>literacy difficulties, including dyslexia</a:t>
            </a:r>
          </a:p>
          <a:p>
            <a:endParaRPr lang="en-GB" sz="3200" dirty="0">
              <a:latin typeface="+mn-lt"/>
            </a:endParaRPr>
          </a:p>
          <a:p>
            <a:r>
              <a:rPr lang="en-GB" sz="3200" dirty="0">
                <a:latin typeface="+mn-lt"/>
              </a:rPr>
              <a:t>2. To </a:t>
            </a:r>
            <a:r>
              <a:rPr lang="en-GB" sz="3200" dirty="0" smtClean="0">
                <a:latin typeface="+mn-lt"/>
              </a:rPr>
              <a:t>increase your </a:t>
            </a:r>
            <a:r>
              <a:rPr lang="en-GB" sz="3200" dirty="0">
                <a:latin typeface="+mn-lt"/>
              </a:rPr>
              <a:t>understanding of </a:t>
            </a:r>
            <a:r>
              <a:rPr lang="en-GB" sz="3200" dirty="0" smtClean="0">
                <a:latin typeface="+mn-lt"/>
              </a:rPr>
              <a:t>effective strategies in literacy</a:t>
            </a:r>
          </a:p>
          <a:p>
            <a:endParaRPr lang="en-GB" sz="3200" dirty="0">
              <a:latin typeface="+mn-lt"/>
            </a:endParaRPr>
          </a:p>
          <a:p>
            <a:r>
              <a:rPr lang="en-GB" sz="3200" dirty="0">
                <a:latin typeface="+mn-lt"/>
              </a:rPr>
              <a:t>3. To </a:t>
            </a:r>
            <a:r>
              <a:rPr lang="en-GB" sz="3200" dirty="0" smtClean="0">
                <a:latin typeface="+mn-lt"/>
              </a:rPr>
              <a:t>increase your confidence in using these strategies</a:t>
            </a:r>
            <a:endParaRPr lang="en-GB" sz="3200" dirty="0">
              <a:latin typeface="+mn-lt"/>
            </a:endParaRP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23528" y="561843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dirty="0">
                <a:solidFill>
                  <a:schemeClr val="tx2"/>
                </a:solidFill>
                <a:latin typeface="+mj-lt"/>
              </a:rPr>
              <a:t>Objectives: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620688"/>
            <a:ext cx="2085013" cy="8839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9141" y="5036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 smtClean="0"/>
              <a:t>Self Esteem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5257006"/>
          </a:xfrm>
        </p:spPr>
        <p:txBody>
          <a:bodyPr/>
          <a:lstStyle/>
          <a:p>
            <a:pPr eaLnBrk="1" hangingPunct="1"/>
            <a:endParaRPr lang="en-GB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Empathy and understanding </a:t>
            </a:r>
            <a:endParaRPr lang="en-GB" dirty="0"/>
          </a:p>
          <a:p>
            <a:pPr marL="0" indent="0" eaLnBrk="1" hangingPunct="1"/>
            <a:endParaRPr lang="en-GB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Encouragement to persevere</a:t>
            </a:r>
          </a:p>
          <a:p>
            <a:pPr marL="0" indent="0" eaLnBrk="1" hangingPunct="1"/>
            <a:endParaRPr lang="en-GB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Look for success in other areas</a:t>
            </a:r>
          </a:p>
          <a:p>
            <a:pPr marL="0" indent="0" eaLnBrk="1" hangingPunct="1"/>
            <a:r>
              <a:rPr lang="en-GB" dirty="0">
                <a:hlinkClick r:id="rId9"/>
              </a:rPr>
              <a:t>https://</a:t>
            </a:r>
            <a:r>
              <a:rPr lang="en-GB" dirty="0" smtClean="0">
                <a:hlinkClick r:id="rId9"/>
              </a:rPr>
              <a:t>www.literacynet.org/mi/assessment/findyourstrengths.html</a:t>
            </a:r>
            <a:r>
              <a:rPr lang="en-GB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216" y="475025"/>
            <a:ext cx="2320424" cy="12994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2240" y="1962944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6720" y="3020854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6828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7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 smtClean="0"/>
              <a:t>Self Esteem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5257006"/>
          </a:xfrm>
        </p:spPr>
        <p:txBody>
          <a:bodyPr/>
          <a:lstStyle/>
          <a:p>
            <a:pPr eaLnBrk="1" hangingPunct="1"/>
            <a:endParaRPr lang="en-GB" dirty="0" smtClean="0"/>
          </a:p>
          <a:p>
            <a:pPr marL="0" indent="0" eaLnBrk="1" hangingPunct="1"/>
            <a:endParaRPr lang="en-GB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Catch and reward, good behaviour choices</a:t>
            </a:r>
          </a:p>
          <a:p>
            <a:pPr marL="0" indent="0" eaLnBrk="1" hangingPunct="1"/>
            <a:r>
              <a:rPr lang="en-GB" dirty="0" smtClean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Be specific with praise and evidence 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475025"/>
            <a:ext cx="2320424" cy="129943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77376" y="3082301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1832" y="532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Effective Strategies  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177" y="713482"/>
            <a:ext cx="3185224" cy="15633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4365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hlinkClick r:id="rId5"/>
            </a:endParaRPr>
          </a:p>
          <a:p>
            <a:endParaRPr lang="en-GB" dirty="0">
              <a:hlinkClick r:id="rId5"/>
            </a:endParaRPr>
          </a:p>
          <a:p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://www.kelsi.org.uk/__</a:t>
            </a:r>
            <a:r>
              <a:rPr lang="en-GB" dirty="0" smtClean="0">
                <a:hlinkClick r:id="rId5"/>
              </a:rPr>
              <a:t>data/assets/pdf_file/0019/56521/MCS-Cognition-and-Learning.pdf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pPr algn="l" eaLnBrk="1" hangingPunct="1"/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The Staged Process of Assessment 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920"/>
            <a:ext cx="8229600" cy="367283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3600" dirty="0" smtClean="0"/>
              <a:t>                  </a:t>
            </a:r>
          </a:p>
          <a:p>
            <a:pPr eaLnBrk="1" hangingPunct="1">
              <a:lnSpc>
                <a:spcPct val="80000"/>
              </a:lnSpc>
            </a:pPr>
            <a:endParaRPr lang="en-GB" sz="3600" dirty="0" smtClean="0"/>
          </a:p>
          <a:p>
            <a:pPr eaLnBrk="1" hangingPunct="1">
              <a:lnSpc>
                <a:spcPct val="80000"/>
              </a:lnSpc>
            </a:pPr>
            <a:endParaRPr lang="en-GB" sz="3600" dirty="0"/>
          </a:p>
          <a:p>
            <a:pPr eaLnBrk="1" hangingPunct="1">
              <a:lnSpc>
                <a:spcPct val="80000"/>
              </a:lnSpc>
            </a:pPr>
            <a:endParaRPr lang="en-GB" sz="3600" dirty="0" smtClean="0"/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916832"/>
            <a:ext cx="2145978" cy="213988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Other Possible Reasons for Low Literacy Attainment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How many can you think list?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eg</a:t>
            </a:r>
            <a:r>
              <a:rPr lang="en-GB" dirty="0" smtClean="0"/>
              <a:t>. motivation, attendance</a:t>
            </a:r>
            <a:r>
              <a:rPr lang="en-GB" dirty="0"/>
              <a:t>)</a:t>
            </a:r>
            <a:endParaRPr lang="en-GB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/>
            <a:r>
              <a:rPr lang="en-GB" sz="4000" dirty="0" smtClean="0"/>
              <a:t>Targeted and Personalised Support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4704"/>
            <a:ext cx="8229600" cy="561704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To further support literacy attainment, key skills to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target are as follows:</a:t>
            </a:r>
          </a:p>
          <a:p>
            <a:pPr eaLnBrk="1" hangingPunct="1">
              <a:lnSpc>
                <a:spcPct val="80000"/>
              </a:lnSpc>
            </a:pPr>
            <a:endParaRPr lang="en-GB" sz="2800" dirty="0" smtClean="0"/>
          </a:p>
          <a:p>
            <a:pPr marL="457200" indent="-457200" eaLnBrk="1" hangingPunct="1">
              <a:lnSpc>
                <a:spcPct val="80000"/>
              </a:lnSpc>
              <a:buAutoNum type="arabicParenR"/>
            </a:pPr>
            <a:r>
              <a:rPr lang="en-GB" sz="2800" dirty="0" smtClean="0"/>
              <a:t>Phonological Awareness (synthetic phonics)</a:t>
            </a:r>
          </a:p>
          <a:p>
            <a:pPr marL="742950" indent="-742950" eaLnBrk="1" hangingPunct="1">
              <a:lnSpc>
                <a:spcPct val="80000"/>
              </a:lnSpc>
              <a:buAutoNum type="alphaLcParenR"/>
            </a:pPr>
            <a:r>
              <a:rPr lang="en-GB" sz="2800" dirty="0" smtClean="0"/>
              <a:t>code knowledge</a:t>
            </a:r>
          </a:p>
          <a:p>
            <a:pPr marL="742950" indent="-742950" eaLnBrk="1" hangingPunct="1">
              <a:lnSpc>
                <a:spcPct val="80000"/>
              </a:lnSpc>
              <a:buAutoNum type="alphaLcParenR"/>
            </a:pPr>
            <a:r>
              <a:rPr lang="en-GB" sz="2800" dirty="0"/>
              <a:t>b</a:t>
            </a:r>
            <a:r>
              <a:rPr lang="en-GB" sz="2800" dirty="0" smtClean="0"/>
              <a:t>lending</a:t>
            </a:r>
          </a:p>
          <a:p>
            <a:pPr marL="742950" indent="-742950" eaLnBrk="1" hangingPunct="1">
              <a:lnSpc>
                <a:spcPct val="80000"/>
              </a:lnSpc>
              <a:buAutoNum type="alphaLcParenR"/>
            </a:pPr>
            <a:r>
              <a:rPr lang="en-GB" sz="2800" dirty="0"/>
              <a:t>s</a:t>
            </a:r>
            <a:r>
              <a:rPr lang="en-GB" sz="2800" dirty="0" smtClean="0"/>
              <a:t>egmenting</a:t>
            </a:r>
          </a:p>
          <a:p>
            <a:pPr marL="742950" indent="-742950" eaLnBrk="1" hangingPunct="1">
              <a:lnSpc>
                <a:spcPct val="80000"/>
              </a:lnSpc>
              <a:buAutoNum type="alphaLcParenR"/>
            </a:pPr>
            <a:r>
              <a:rPr lang="en-GB" sz="2800" dirty="0" smtClean="0"/>
              <a:t>phoneme manipulation</a:t>
            </a:r>
          </a:p>
          <a:p>
            <a:pPr marL="742950" indent="-742950" eaLnBrk="1" hangingPunct="1">
              <a:lnSpc>
                <a:spcPct val="80000"/>
              </a:lnSpc>
              <a:buAutoNum type="alphaLcParenR"/>
            </a:pPr>
            <a:r>
              <a:rPr lang="en-GB" sz="2800" dirty="0" smtClean="0"/>
              <a:t>syllabification</a:t>
            </a:r>
          </a:p>
          <a:p>
            <a:pPr eaLnBrk="1" hangingPunct="1">
              <a:lnSpc>
                <a:spcPct val="80000"/>
              </a:lnSpc>
            </a:pPr>
            <a:endParaRPr lang="en-GB" sz="2800" dirty="0" smtClean="0"/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2) Verbal memory and processing</a:t>
            </a:r>
          </a:p>
          <a:p>
            <a:pPr eaLnBrk="1" hangingPunct="1">
              <a:lnSpc>
                <a:spcPct val="80000"/>
              </a:lnSpc>
            </a:pPr>
            <a:endParaRPr lang="en-GB" sz="2800" dirty="0" smtClean="0"/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3356992"/>
            <a:ext cx="2658086" cy="130465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216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Code knowledge - Phonemes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How many individual sounds do you think </a:t>
            </a:r>
          </a:p>
          <a:p>
            <a:r>
              <a:rPr lang="en-GB" dirty="0" smtClean="0"/>
              <a:t>are in the English language?</a:t>
            </a:r>
          </a:p>
          <a:p>
            <a:r>
              <a:rPr lang="en-GB" dirty="0" smtClean="0"/>
              <a:t>A) About 1,000</a:t>
            </a:r>
          </a:p>
          <a:p>
            <a:endParaRPr lang="en-GB" dirty="0" smtClean="0"/>
          </a:p>
          <a:p>
            <a:r>
              <a:rPr lang="en-GB" dirty="0" smtClean="0"/>
              <a:t>B)  About 44</a:t>
            </a:r>
          </a:p>
          <a:p>
            <a:endParaRPr lang="en-GB" dirty="0" smtClean="0"/>
          </a:p>
          <a:p>
            <a:r>
              <a:rPr lang="en-GB" dirty="0" smtClean="0"/>
              <a:t>C)  About 400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Code Knowledge - Graphemes </a:t>
            </a:r>
            <a:endParaRPr lang="en-GB" dirty="0"/>
          </a:p>
        </p:txBody>
      </p:sp>
      <p:pic>
        <p:nvPicPr>
          <p:cNvPr id="1026" name="Picture 2" descr="https://images-na.ssl-images-amazon.com/images/I/51xObcjZZYL._SX354_BO1,204,203,200_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614487"/>
            <a:ext cx="33909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B-l-e-n-d-</a:t>
            </a:r>
            <a:r>
              <a:rPr lang="en-GB" dirty="0" err="1" smtClean="0"/>
              <a:t>i</a:t>
            </a:r>
            <a:r>
              <a:rPr lang="en-GB" dirty="0" smtClean="0"/>
              <a:t>-ng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Listen to the sounds on the recording for this</a:t>
            </a:r>
          </a:p>
          <a:p>
            <a:r>
              <a:rPr lang="en-GB" dirty="0" smtClean="0"/>
              <a:t>slide and in your head, push/blend them</a:t>
            </a:r>
          </a:p>
          <a:p>
            <a:r>
              <a:rPr lang="en-GB" dirty="0" smtClean="0"/>
              <a:t>together, in order . </a:t>
            </a:r>
          </a:p>
          <a:p>
            <a:endParaRPr lang="en-GB" dirty="0" smtClean="0"/>
          </a:p>
          <a:p>
            <a:r>
              <a:rPr lang="en-GB" dirty="0" smtClean="0"/>
              <a:t>Which word do you get?</a:t>
            </a:r>
            <a:endParaRPr lang="en-GB" dirty="0"/>
          </a:p>
        </p:txBody>
      </p:sp>
      <p:pic>
        <p:nvPicPr>
          <p:cNvPr id="5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l" eaLnBrk="1" hangingPunct="1"/>
            <a:r>
              <a:rPr lang="en-GB" sz="4800" dirty="0" smtClean="0"/>
              <a:t>Activity -  What is Dyslexia?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6509742"/>
          </a:xfrm>
        </p:spPr>
        <p:txBody>
          <a:bodyPr/>
          <a:lstStyle/>
          <a:p>
            <a:pPr eaLnBrk="1" hangingPunct="1"/>
            <a:endParaRPr lang="en-GB" dirty="0" smtClean="0"/>
          </a:p>
          <a:p>
            <a:pPr eaLnBrk="1" hangingPunct="1"/>
            <a:endParaRPr lang="en-GB" dirty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Each of the next eleven slides contains a</a:t>
            </a:r>
          </a:p>
          <a:p>
            <a:pPr eaLnBrk="1" hangingPunct="1"/>
            <a:r>
              <a:rPr lang="en-GB" dirty="0" smtClean="0"/>
              <a:t>sentence about dyslexia. Some are facts,</a:t>
            </a:r>
          </a:p>
          <a:p>
            <a:pPr eaLnBrk="1" hangingPunct="1"/>
            <a:r>
              <a:rPr lang="en-GB" dirty="0" smtClean="0"/>
              <a:t>Some are opinions.</a:t>
            </a:r>
          </a:p>
          <a:p>
            <a:pPr eaLnBrk="1" hangingPunct="1"/>
            <a:r>
              <a:rPr lang="en-GB" dirty="0" smtClean="0"/>
              <a:t>What do you think?  </a:t>
            </a:r>
          </a:p>
          <a:p>
            <a:pPr eaLnBrk="1" hangingPunct="1"/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294832"/>
            <a:ext cx="7560840" cy="22061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0301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S-e-g/m-e-n/t-</a:t>
            </a:r>
            <a:r>
              <a:rPr lang="en-GB" dirty="0" err="1" smtClean="0"/>
              <a:t>i</a:t>
            </a:r>
            <a:r>
              <a:rPr lang="en-GB" dirty="0" smtClean="0"/>
              <a:t>-ng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you split/segment (like an orange) the</a:t>
            </a:r>
          </a:p>
          <a:p>
            <a:r>
              <a:rPr lang="en-GB" dirty="0" smtClean="0"/>
              <a:t>word on the recording into it’s individual</a:t>
            </a:r>
          </a:p>
          <a:p>
            <a:r>
              <a:rPr lang="en-GB" dirty="0" smtClean="0"/>
              <a:t>sounds (phonemes) 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399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Phoneme Manipulation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Being able to swap sounds in and out of</a:t>
            </a:r>
          </a:p>
          <a:p>
            <a:r>
              <a:rPr lang="en-GB" dirty="0" smtClean="0"/>
              <a:t>words. </a:t>
            </a:r>
          </a:p>
          <a:p>
            <a:r>
              <a:rPr lang="en-GB" dirty="0" smtClean="0"/>
              <a:t>Think about the two words below and see</a:t>
            </a:r>
          </a:p>
          <a:p>
            <a:r>
              <a:rPr lang="en-GB" dirty="0" smtClean="0"/>
              <a:t>how quickly you can say the two new words</a:t>
            </a:r>
          </a:p>
          <a:p>
            <a:r>
              <a:rPr lang="en-GB" dirty="0" smtClean="0"/>
              <a:t>you get, when you swap initial sounds</a:t>
            </a:r>
          </a:p>
          <a:p>
            <a:r>
              <a:rPr lang="en-GB" dirty="0" smtClean="0"/>
              <a:t>between them.</a:t>
            </a:r>
          </a:p>
          <a:p>
            <a:endParaRPr lang="en-GB" dirty="0"/>
          </a:p>
          <a:p>
            <a:r>
              <a:rPr lang="en-GB" dirty="0" smtClean="0"/>
              <a:t>Chip						Shop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5301630"/>
            <a:ext cx="1080120" cy="1080120"/>
          </a:xfrm>
          <a:prstGeom prst="rect">
            <a:avLst/>
          </a:prstGeom>
        </p:spPr>
      </p:pic>
      <p:pic>
        <p:nvPicPr>
          <p:cNvPr id="6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401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8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Syl</a:t>
            </a:r>
            <a:r>
              <a:rPr lang="en-GB" dirty="0" smtClean="0"/>
              <a:t>/ la/ bi/ fi/ ca/ </a:t>
            </a:r>
            <a:r>
              <a:rPr lang="en-GB" dirty="0" err="1" smtClean="0"/>
              <a:t>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Identifying syllables in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3429000"/>
            <a:ext cx="3371843" cy="1888232"/>
          </a:xfrm>
          <a:prstGeom prst="rect">
            <a:avLst/>
          </a:prstGeom>
        </p:spPr>
      </p:pic>
      <p:pic>
        <p:nvPicPr>
          <p:cNvPr id="5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141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Verbal Memory and Processing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Test yourself</a:t>
            </a:r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377" y="3284984"/>
            <a:ext cx="2731245" cy="211549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4790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Further Support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417638"/>
            <a:ext cx="8229600" cy="34515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4000" dirty="0" smtClean="0"/>
          </a:p>
          <a:p>
            <a:pPr eaLnBrk="1" hangingPunct="1">
              <a:lnSpc>
                <a:spcPct val="80000"/>
              </a:lnSpc>
            </a:pPr>
            <a:endParaRPr lang="en-GB" sz="4000" dirty="0"/>
          </a:p>
          <a:p>
            <a:pPr eaLnBrk="1" hangingPunct="1">
              <a:lnSpc>
                <a:spcPct val="80000"/>
              </a:lnSpc>
            </a:pPr>
            <a:r>
              <a:rPr lang="en-GB" sz="4000" dirty="0" smtClean="0"/>
              <a:t>Whole </a:t>
            </a:r>
            <a:r>
              <a:rPr lang="en-GB" sz="4000" dirty="0"/>
              <a:t>word </a:t>
            </a:r>
            <a:r>
              <a:rPr lang="en-GB" sz="4000" dirty="0" smtClean="0"/>
              <a:t>reading/spelling</a:t>
            </a:r>
          </a:p>
          <a:p>
            <a:pPr eaLnBrk="1" hangingPunct="1">
              <a:lnSpc>
                <a:spcPct val="80000"/>
              </a:lnSpc>
            </a:pPr>
            <a:r>
              <a:rPr lang="en-GB" sz="4000" dirty="0" err="1" smtClean="0"/>
              <a:t>eg.flashcards</a:t>
            </a:r>
            <a:r>
              <a:rPr lang="en-GB" sz="4000" dirty="0" smtClean="0"/>
              <a:t>, LCWC</a:t>
            </a:r>
            <a:r>
              <a:rPr lang="en-GB" sz="4000" dirty="0"/>
              <a:t>, letter </a:t>
            </a:r>
            <a:r>
              <a:rPr lang="en-GB" sz="4000" dirty="0" smtClean="0"/>
              <a:t>boxes,</a:t>
            </a:r>
          </a:p>
          <a:p>
            <a:pPr eaLnBrk="1" hangingPunct="1">
              <a:lnSpc>
                <a:spcPct val="80000"/>
              </a:lnSpc>
            </a:pPr>
            <a:endParaRPr lang="en-GB" sz="4000" dirty="0" smtClean="0"/>
          </a:p>
          <a:p>
            <a:pPr eaLnBrk="1" hangingPunct="1">
              <a:lnSpc>
                <a:spcPct val="80000"/>
              </a:lnSpc>
            </a:pPr>
            <a:endParaRPr lang="en-GB" dirty="0"/>
          </a:p>
          <a:p>
            <a:pPr eaLnBrk="1" hangingPunct="1">
              <a:lnSpc>
                <a:spcPct val="80000"/>
              </a:lnSpc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864" y="287178"/>
            <a:ext cx="2542252" cy="132904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Support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Comprehension </a:t>
            </a:r>
            <a:r>
              <a:rPr lang="en-GB" sz="4800" dirty="0"/>
              <a:t>– </a:t>
            </a:r>
            <a:r>
              <a:rPr lang="en-GB" sz="4800" dirty="0" smtClean="0"/>
              <a:t>phonic</a:t>
            </a:r>
          </a:p>
          <a:p>
            <a:r>
              <a:rPr lang="en-GB" sz="4800" dirty="0" smtClean="0"/>
              <a:t>books </a:t>
            </a:r>
            <a:r>
              <a:rPr lang="en-GB" sz="4800" dirty="0"/>
              <a:t>AND real books </a:t>
            </a: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037" y="3645024"/>
            <a:ext cx="2523963" cy="107908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4170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256"/>
            <a:ext cx="8229600" cy="1143000"/>
          </a:xfrm>
        </p:spPr>
        <p:txBody>
          <a:bodyPr/>
          <a:lstStyle/>
          <a:p>
            <a:pPr algn="l"/>
            <a:r>
              <a:rPr lang="en-GB" sz="3600" dirty="0" smtClean="0"/>
              <a:t>Further Support   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Check that the support matches the CYP’s</a:t>
            </a:r>
          </a:p>
          <a:p>
            <a:r>
              <a:rPr lang="en-GB" dirty="0" smtClean="0"/>
              <a:t>learning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30" y="1563256"/>
            <a:ext cx="6376739" cy="32459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968" y="68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GB" dirty="0" smtClean="0"/>
              <a:t>The 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There isn’t a universally agreed definition of dyslexia,</a:t>
            </a:r>
          </a:p>
          <a:p>
            <a:pPr marL="0" indent="0"/>
            <a:r>
              <a:rPr lang="en-GB" sz="2400" dirty="0"/>
              <a:t> </a:t>
            </a:r>
            <a:r>
              <a:rPr lang="en-GB" sz="2400" dirty="0" smtClean="0"/>
              <a:t>     but there is agreement on two characteristic features –</a:t>
            </a:r>
          </a:p>
          <a:p>
            <a:pPr marL="0" indent="0"/>
            <a:r>
              <a:rPr lang="en-GB" sz="2400" dirty="0" smtClean="0"/>
              <a:t>      phonological awareness and verbal memory and   </a:t>
            </a:r>
          </a:p>
          <a:p>
            <a:pPr marL="0" indent="0"/>
            <a:r>
              <a:rPr lang="en-GB" sz="2400" dirty="0"/>
              <a:t> </a:t>
            </a:r>
            <a:r>
              <a:rPr lang="en-GB" sz="2400" dirty="0" smtClean="0"/>
              <a:t>     processing. The KCC Dyslexia Policy follows an     </a:t>
            </a:r>
          </a:p>
          <a:p>
            <a:pPr marL="0" indent="0"/>
            <a:r>
              <a:rPr lang="en-GB" sz="2400" dirty="0"/>
              <a:t> </a:t>
            </a:r>
            <a:r>
              <a:rPr lang="en-GB" sz="2400" dirty="0" smtClean="0"/>
              <a:t>     educational model of dyslexia and the focus is on word </a:t>
            </a:r>
          </a:p>
          <a:p>
            <a:pPr marL="0" indent="0"/>
            <a:r>
              <a:rPr lang="en-GB" sz="2400" dirty="0"/>
              <a:t> </a:t>
            </a:r>
            <a:r>
              <a:rPr lang="en-GB" sz="2400" dirty="0" smtClean="0"/>
              <a:t>     level reading and/or word level spelling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Dyslexia exists in all languages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Difficulties with motor skills, movement and co-ordination are not characteristic features of dyslexia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896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Having difficulty with maths is not a characteristic feature of dyslexia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Having </a:t>
            </a:r>
            <a:r>
              <a:rPr lang="en-GB" sz="2400" dirty="0"/>
              <a:t>visual difficulties/finding coloured filters useful isn’t a characteristic feature of dyslexia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Educational Psychologists aren’t needed for dyslexia </a:t>
            </a:r>
            <a:r>
              <a:rPr lang="en-GB" sz="2400" dirty="0" smtClean="0"/>
              <a:t>assessments anymore. </a:t>
            </a:r>
            <a:r>
              <a:rPr lang="en-GB" sz="2400" dirty="0"/>
              <a:t>Teachers with further training in dyslexia can </a:t>
            </a:r>
            <a:r>
              <a:rPr lang="en-GB" sz="2400" dirty="0" smtClean="0"/>
              <a:t>assess for dyslexia and </a:t>
            </a:r>
            <a:r>
              <a:rPr lang="en-GB" sz="2400" i="1" dirty="0" smtClean="0"/>
              <a:t>determine</a:t>
            </a:r>
            <a:r>
              <a:rPr lang="en-GB" sz="2400" dirty="0" smtClean="0"/>
              <a:t> the CYP has dyslexia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Dyslexia runs in families for about 50% of cases. Research is ongoing.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774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CYP with dyslexia won’t necessarily have low self-esteem but this should be carefully monitored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If </a:t>
            </a:r>
            <a:r>
              <a:rPr lang="en-GB" sz="2800" dirty="0"/>
              <a:t>you have dyslexia you may have it for life – the debate continues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internationally agreed phrase is `person WITH dyslexia’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determination of dyslexia doesn’t come with any additional support</a:t>
            </a:r>
          </a:p>
          <a:p>
            <a:pPr marL="0" indent="0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4158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56636"/>
            <a:ext cx="1826518" cy="1867656"/>
          </a:xfrm>
          <a:prstGeom prst="rect">
            <a:avLst/>
          </a:prstGeom>
        </p:spPr>
      </p:pic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 algn="l" eaLnBrk="1" hangingPunct="1"/>
            <a:r>
              <a:rPr lang="en-GB" sz="4800" dirty="0" smtClean="0"/>
              <a:t/>
            </a:r>
            <a:br>
              <a:rPr lang="en-GB" sz="4800" dirty="0" smtClean="0"/>
            </a:br>
            <a:endParaRPr lang="en-GB" sz="4800" dirty="0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z="4400" dirty="0" smtClean="0"/>
          </a:p>
          <a:p>
            <a:pPr eaLnBrk="1" hangingPunct="1"/>
            <a:r>
              <a:rPr lang="en-GB" sz="4400" dirty="0" smtClean="0"/>
              <a:t>There is one definition of</a:t>
            </a:r>
          </a:p>
          <a:p>
            <a:pPr eaLnBrk="1" hangingPunct="1"/>
            <a:r>
              <a:rPr lang="en-GB" sz="4400" dirty="0"/>
              <a:t>d</a:t>
            </a:r>
            <a:r>
              <a:rPr lang="en-GB" sz="4400" dirty="0" smtClean="0"/>
              <a:t>yslexia that is universally</a:t>
            </a:r>
          </a:p>
          <a:p>
            <a:pPr eaLnBrk="1" hangingPunct="1"/>
            <a:r>
              <a:rPr lang="en-GB" sz="4400" dirty="0" smtClean="0"/>
              <a:t>agreed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4091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2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Effective intervention/support is key</a:t>
            </a:r>
          </a:p>
          <a:p>
            <a:r>
              <a:rPr lang="en-GB" sz="2800" dirty="0" smtClean="0"/>
              <a:t>This effective support will be </a:t>
            </a:r>
          </a:p>
          <a:p>
            <a:pPr marL="514350" indent="-514350">
              <a:buAutoNum type="arabicParenR"/>
            </a:pPr>
            <a:r>
              <a:rPr lang="en-GB" sz="2800" dirty="0" smtClean="0"/>
              <a:t>For the characteristic difficulties of dyslexia</a:t>
            </a:r>
          </a:p>
          <a:p>
            <a:pPr marL="514350" indent="-514350">
              <a:buAutoNum type="arabicParenR"/>
            </a:pPr>
            <a:r>
              <a:rPr lang="en-GB" sz="2800" dirty="0"/>
              <a:t>F</a:t>
            </a:r>
            <a:r>
              <a:rPr lang="en-GB" sz="2800" dirty="0" smtClean="0"/>
              <a:t>or </a:t>
            </a:r>
            <a:r>
              <a:rPr lang="en-GB" sz="2800" dirty="0"/>
              <a:t>whole word reading and spelling </a:t>
            </a:r>
            <a:endParaRPr lang="en-GB" sz="2800" dirty="0" smtClean="0"/>
          </a:p>
          <a:p>
            <a:pPr marL="514350" indent="-514350">
              <a:buAutoNum type="arabicParenR"/>
            </a:pPr>
            <a:r>
              <a:rPr lang="en-GB" sz="2800" dirty="0" smtClean="0"/>
              <a:t>For comprehension </a:t>
            </a:r>
          </a:p>
          <a:p>
            <a:pPr marL="514350" indent="-514350">
              <a:buAutoNum type="arabicParenR"/>
            </a:pPr>
            <a:r>
              <a:rPr lang="en-GB" sz="2800" dirty="0" smtClean="0"/>
              <a:t>For any </a:t>
            </a:r>
            <a:r>
              <a:rPr lang="en-GB" sz="2800" dirty="0"/>
              <a:t>other area of difficulty identified in the </a:t>
            </a:r>
            <a:r>
              <a:rPr lang="en-GB" sz="2800" dirty="0" smtClean="0"/>
              <a:t>CYP’s </a:t>
            </a:r>
            <a:r>
              <a:rPr lang="en-GB" sz="2800" dirty="0"/>
              <a:t>learning </a:t>
            </a:r>
            <a:r>
              <a:rPr lang="en-GB" sz="2800" dirty="0" smtClean="0"/>
              <a:t>profile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84817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hlinkClick r:id="rId4"/>
            </a:endParaRPr>
          </a:p>
          <a:p>
            <a:endParaRPr lang="en-GB" dirty="0">
              <a:hlinkClick r:id="rId4"/>
            </a:endParaRPr>
          </a:p>
          <a:p>
            <a:r>
              <a:rPr lang="en-GB" dirty="0" smtClean="0">
                <a:hlinkClick r:id="rId4"/>
              </a:rPr>
              <a:t>liz.r@st-Nicholas.kent.sch.uk</a:t>
            </a:r>
            <a:r>
              <a:rPr lang="en-GB" dirty="0" smtClean="0"/>
              <a:t> for any questions about this training</a:t>
            </a:r>
          </a:p>
          <a:p>
            <a:endParaRPr lang="en-GB" dirty="0"/>
          </a:p>
          <a:p>
            <a:r>
              <a:rPr lang="en-GB" dirty="0" smtClean="0">
                <a:hlinkClick r:id="rId5"/>
              </a:rPr>
              <a:t>Nichola.P@st-Nicholas.kent.sch.uk</a:t>
            </a:r>
            <a:r>
              <a:rPr lang="en-GB" dirty="0" smtClean="0"/>
              <a:t> for the reflection form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88854"/>
          </a:xfrm>
        </p:spPr>
        <p:txBody>
          <a:bodyPr/>
          <a:lstStyle/>
          <a:p>
            <a:endParaRPr lang="en-GB" sz="4400" dirty="0" smtClean="0"/>
          </a:p>
          <a:p>
            <a:r>
              <a:rPr lang="en-GB" sz="4400" dirty="0" smtClean="0"/>
              <a:t>Dyslexia exists in all languages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692696"/>
            <a:ext cx="2762250" cy="16573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253" y="4568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57400"/>
          </a:xfrm>
        </p:spPr>
        <p:txBody>
          <a:bodyPr/>
          <a:lstStyle/>
          <a:p>
            <a:pPr algn="l"/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600822"/>
          </a:xfrm>
        </p:spPr>
        <p:txBody>
          <a:bodyPr/>
          <a:lstStyle/>
          <a:p>
            <a:r>
              <a:rPr lang="en-GB" dirty="0" smtClean="0"/>
              <a:t> Dyslexia is all about motor skills, movement</a:t>
            </a:r>
          </a:p>
          <a:p>
            <a:r>
              <a:rPr lang="en-GB" dirty="0" smtClean="0"/>
              <a:t>and co-ordination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503238"/>
            <a:ext cx="3225155" cy="1828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3913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pPr algn="l"/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1"/>
            <a:ext cx="8229600" cy="3638549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If you have dyslexia you will have difficulties</a:t>
            </a:r>
          </a:p>
          <a:p>
            <a:r>
              <a:rPr lang="en-GB" dirty="0" smtClean="0"/>
              <a:t>with maths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37357"/>
            <a:ext cx="2143125" cy="21431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194" y="469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978"/>
            <a:ext cx="8229600" cy="4983262"/>
          </a:xfrm>
        </p:spPr>
        <p:txBody>
          <a:bodyPr/>
          <a:lstStyle/>
          <a:p>
            <a:pPr algn="l"/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>Dyslexia is a difficulty with vision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36030"/>
            <a:ext cx="8229600" cy="45719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948" y="1052736"/>
            <a:ext cx="3332084" cy="187220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4432" y="4952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396" y="332656"/>
            <a:ext cx="7787208" cy="1656184"/>
          </a:xfrm>
        </p:spPr>
        <p:txBody>
          <a:bodyPr/>
          <a:lstStyle/>
          <a:p>
            <a:pPr algn="l"/>
            <a:r>
              <a:rPr lang="en-GB" sz="3600" dirty="0" smtClean="0"/>
              <a:t>                                </a:t>
            </a:r>
            <a:r>
              <a:rPr lang="en-GB" sz="3600" dirty="0"/>
              <a:t> </a:t>
            </a:r>
            <a:r>
              <a:rPr lang="en-GB" sz="3600" dirty="0" smtClean="0"/>
              <a:t>    </a:t>
            </a:r>
            <a:r>
              <a:rPr lang="en-GB" sz="9600" dirty="0" smtClean="0">
                <a:solidFill>
                  <a:schemeClr val="tx1"/>
                </a:solidFill>
              </a:rPr>
              <a:t>E.P.</a:t>
            </a:r>
            <a:endParaRPr lang="en-GB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88854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Dyslexia has to be diagnosed by an</a:t>
            </a:r>
          </a:p>
          <a:p>
            <a:r>
              <a:rPr lang="en-GB" dirty="0" smtClean="0"/>
              <a:t>Educational Psychologist</a:t>
            </a:r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437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CC PowerPoint Template">
  <a:themeElements>
    <a:clrScheme name="KCC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CC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CC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C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C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C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C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C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C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C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C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C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C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C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KCC PowerPoint Template</Template>
  <TotalTime>1671</TotalTime>
  <Words>977</Words>
  <Application>Microsoft Office PowerPoint</Application>
  <PresentationFormat>On-screen Show (4:3)</PresentationFormat>
  <Paragraphs>272</Paragraphs>
  <Slides>41</Slides>
  <Notes>36</Notes>
  <HiddenSlides>0</HiddenSlides>
  <MMClips>40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KCC PowerPoint Template</vt:lpstr>
      <vt:lpstr>PowerPoint Presentation</vt:lpstr>
      <vt:lpstr>PowerPoint Presentation</vt:lpstr>
      <vt:lpstr>Activity -  What is Dyslexia? </vt:lpstr>
      <vt:lpstr> </vt:lpstr>
      <vt:lpstr>  </vt:lpstr>
      <vt:lpstr> </vt:lpstr>
      <vt:lpstr> </vt:lpstr>
      <vt:lpstr>    Dyslexia is a difficulty with vision</vt:lpstr>
      <vt:lpstr>                                     E.P.</vt:lpstr>
      <vt:lpstr>   Dyslexia runs in families</vt:lpstr>
      <vt:lpstr>   CYP with dyslexia will have low self-esteem</vt:lpstr>
      <vt:lpstr>  If you have dyslexia, you have it for life</vt:lpstr>
      <vt:lpstr>   The term `dyslexics’ is preferred </vt:lpstr>
      <vt:lpstr>     Having dyslexia means the school gets additional funding and they have to read and scribe for the CYP. They are more likely to get an EHCP as well. </vt:lpstr>
      <vt:lpstr> KCC Dyslexia Policy </vt:lpstr>
      <vt:lpstr>Working Definition of Dyslexia      </vt:lpstr>
      <vt:lpstr>Kent Dyslexia Policy  </vt:lpstr>
      <vt:lpstr>Barriers to Learning    </vt:lpstr>
      <vt:lpstr>اللى يشوف بلوة غيره تهون عليه بلوت.</vt:lpstr>
      <vt:lpstr>Self Esteem</vt:lpstr>
      <vt:lpstr>Self Esteem</vt:lpstr>
      <vt:lpstr>       Effective Strategies  </vt:lpstr>
      <vt:lpstr>MCS</vt:lpstr>
      <vt:lpstr> The Staged Process of Assessment </vt:lpstr>
      <vt:lpstr>Other Possible Reasons for Low Literacy Attainment</vt:lpstr>
      <vt:lpstr>Targeted and Personalised Support</vt:lpstr>
      <vt:lpstr>Code knowledge - Phonemes</vt:lpstr>
      <vt:lpstr>Code Knowledge - Graphemes </vt:lpstr>
      <vt:lpstr> B-l-e-n-d-i-ng</vt:lpstr>
      <vt:lpstr>S-e-g/m-e-n/t-i-ng</vt:lpstr>
      <vt:lpstr>Phoneme Manipulation</vt:lpstr>
      <vt:lpstr>Syl/ la/ bi/ fi/ ca/ tion</vt:lpstr>
      <vt:lpstr>Verbal Memory and Processing</vt:lpstr>
      <vt:lpstr>Further Support  </vt:lpstr>
      <vt:lpstr>Further Support</vt:lpstr>
      <vt:lpstr>Further Support    </vt:lpstr>
      <vt:lpstr>In Summary</vt:lpstr>
      <vt:lpstr>In Summary</vt:lpstr>
      <vt:lpstr>In Summary</vt:lpstr>
      <vt:lpstr>In 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HayesJ03</dc:creator>
  <cp:lastModifiedBy>Moira Lindsay</cp:lastModifiedBy>
  <cp:revision>241</cp:revision>
  <cp:lastPrinted>2020-02-11T16:31:03Z</cp:lastPrinted>
  <dcterms:created xsi:type="dcterms:W3CDTF">2011-11-03T12:56:29Z</dcterms:created>
  <dcterms:modified xsi:type="dcterms:W3CDTF">2020-10-07T12:27:21Z</dcterms:modified>
</cp:coreProperties>
</file>