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7"/>
  </p:notesMasterIdLst>
  <p:sldIdLst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89234" autoAdjust="0"/>
  </p:normalViewPr>
  <p:slideViewPr>
    <p:cSldViewPr snapToGrid="0">
      <p:cViewPr varScale="1">
        <p:scale>
          <a:sx n="65" d="100"/>
          <a:sy n="65" d="100"/>
        </p:scale>
        <p:origin x="93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51580D-BE4E-4E01-8796-AA8411D65ED5}" type="datetimeFigureOut">
              <a:rPr lang="en-GB" smtClean="0"/>
              <a:t>09/07/2020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7D5360-2AEC-4F20-B88A-78B0AFF0AC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78732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5B04A5-C29F-49B6-BF6C-18A34C4943B0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89136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EB8E7348-6659-4D83-8E64-AD3A1C21A13B}" type="slidenum">
              <a:rPr lang="en-GB" altLang="en-US" sz="1200"/>
              <a:pPr algn="r" eaLnBrk="1" hangingPunct="1"/>
              <a:t>10</a:t>
            </a:fld>
            <a:endParaRPr lang="en-GB" altLang="en-US" sz="120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 baseline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02453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EB8E7348-6659-4D83-8E64-AD3A1C21A13B}" type="slidenum">
              <a:rPr lang="en-GB" altLang="en-US" sz="1200"/>
              <a:pPr algn="r" eaLnBrk="1" hangingPunct="1"/>
              <a:t>11</a:t>
            </a:fld>
            <a:endParaRPr lang="en-GB" altLang="en-US" sz="120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68940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EB8E7348-6659-4D83-8E64-AD3A1C21A13B}" type="slidenum">
              <a:rPr lang="en-GB" altLang="en-US" sz="1200"/>
              <a:pPr algn="r" eaLnBrk="1" hangingPunct="1"/>
              <a:t>12</a:t>
            </a:fld>
            <a:endParaRPr lang="en-GB" altLang="en-US" sz="120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en-GB" alt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16107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34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5E87C1D-8C66-482D-B378-AE43BEDCD2F0}" type="slidenum">
              <a:rPr lang="en-GB" altLang="en-US"/>
              <a:pPr algn="r" eaLnBrk="1" hangingPunct="1">
                <a:spcBef>
                  <a:spcPct val="0"/>
                </a:spcBef>
              </a:pPr>
              <a:t>13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751996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9FDE0F4-0C23-4C4F-906A-66F9FCA4F9FD}" type="slidenum">
              <a:rPr lang="en-GB" altLang="en-US" smtClean="0"/>
              <a:pPr>
                <a:spcBef>
                  <a:spcPct val="0"/>
                </a:spcBef>
              </a:pPr>
              <a:t>14</a:t>
            </a:fld>
            <a:endParaRPr lang="en-GB" altLang="en-US" smtClean="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03569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5B04A5-C29F-49B6-BF6C-18A34C4943B0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61462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5B04A5-C29F-49B6-BF6C-18A34C4943B0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34076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5B04A5-C29F-49B6-BF6C-18A34C4943B0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57493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5B04A5-C29F-49B6-BF6C-18A34C4943B0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9378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 txBox="1">
            <a:spLocks noGrp="1" noChangeArrowheads="1"/>
          </p:cNvSpPr>
          <p:nvPr/>
        </p:nvSpPr>
        <p:spPr bwMode="auto">
          <a:xfrm>
            <a:off x="4022725" y="9720263"/>
            <a:ext cx="3074988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492" tIns="47746" rIns="95492" bIns="47746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F2C8390-BBC7-4B18-A912-6534E1058876}" type="slidenum">
              <a:rPr lang="en-GB" altLang="en-US"/>
              <a:pPr algn="r" eaLnBrk="1" hangingPunct="1">
                <a:spcBef>
                  <a:spcPct val="0"/>
                </a:spcBef>
              </a:pPr>
              <a:t>19</a:t>
            </a:fld>
            <a:endParaRPr lang="en-GB" altLang="en-US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80016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9FDE0F4-0C23-4C4F-906A-66F9FCA4F9FD}" type="slidenum">
              <a:rPr lang="en-GB" altLang="en-US" smtClean="0"/>
              <a:pPr>
                <a:spcBef>
                  <a:spcPct val="0"/>
                </a:spcBef>
              </a:pPr>
              <a:t>2</a:t>
            </a:fld>
            <a:endParaRPr lang="en-GB" altLang="en-US" smtClean="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40946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5B04A5-C29F-49B6-BF6C-18A34C4943B0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178622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5B04A5-C29F-49B6-BF6C-18A34C4943B0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211851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5B04A5-C29F-49B6-BF6C-18A34C4943B0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36344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5B04A5-C29F-49B6-BF6C-18A34C4943B0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618648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9FDE0F4-0C23-4C4F-906A-66F9FCA4F9FD}" type="slidenum">
              <a:rPr lang="en-GB" altLang="en-US" smtClean="0"/>
              <a:pPr>
                <a:spcBef>
                  <a:spcPct val="0"/>
                </a:spcBef>
              </a:pPr>
              <a:t>24</a:t>
            </a:fld>
            <a:endParaRPr lang="en-GB" altLang="en-US" smtClean="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561632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C77894BC-A66D-46F4-8854-2349BBD4CDF2}" type="slidenum">
              <a:rPr lang="en-GB" altLang="en-US" sz="1200"/>
              <a:pPr algn="r" eaLnBrk="1" hangingPunct="1"/>
              <a:t>25</a:t>
            </a:fld>
            <a:endParaRPr lang="en-GB" altLang="en-US" sz="120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en-GB" alt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247921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B096F50E-97B9-49D1-AF0A-1A1D3834D832}" type="slidenum">
              <a:rPr lang="en-GB" altLang="en-US" sz="1200"/>
              <a:pPr algn="r" eaLnBrk="1" hangingPunct="1"/>
              <a:t>26</a:t>
            </a:fld>
            <a:endParaRPr lang="en-GB" altLang="en-US" sz="120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788487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C77894BC-A66D-46F4-8854-2349BBD4CDF2}" type="slidenum">
              <a:rPr lang="en-GB" altLang="en-US" sz="1200"/>
              <a:pPr algn="r" eaLnBrk="1" hangingPunct="1"/>
              <a:t>27</a:t>
            </a:fld>
            <a:endParaRPr lang="en-GB" altLang="en-US" sz="120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 baseline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en-GB" alt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182846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9FDE0F4-0C23-4C4F-906A-66F9FCA4F9FD}" type="slidenum">
              <a:rPr lang="en-GB" altLang="en-US" smtClean="0"/>
              <a:pPr>
                <a:spcBef>
                  <a:spcPct val="0"/>
                </a:spcBef>
              </a:pPr>
              <a:t>28</a:t>
            </a:fld>
            <a:endParaRPr lang="en-GB" altLang="en-US" smtClean="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069907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baseline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70927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5B04A5-C29F-49B6-BF6C-18A34C4943B0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618253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baseline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403069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200059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979942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64430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466429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9FDE0F4-0C23-4C4F-906A-66F9FCA4F9FD}" type="slidenum">
              <a:rPr lang="en-GB" altLang="en-US" smtClean="0"/>
              <a:pPr>
                <a:spcBef>
                  <a:spcPct val="0"/>
                </a:spcBef>
              </a:pPr>
              <a:t>35</a:t>
            </a:fld>
            <a:endParaRPr lang="en-GB" altLang="en-US" smtClean="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201271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64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1363" indent="-284163" defTabSz="9064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1413" indent="-227013" defTabSz="9064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98613" indent="-227013" defTabSz="9064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5813" indent="-227013" defTabSz="9064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3013" indent="-227013" defTabSz="9064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0213" indent="-227013" defTabSz="9064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7413" indent="-227013" defTabSz="9064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4613" indent="-227013" defTabSz="9064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4D6813E-DBF2-41D5-80A9-76ADD08EF984}" type="slidenum">
              <a:rPr lang="en-GB" altLang="en-US" smtClean="0"/>
              <a:pPr>
                <a:spcBef>
                  <a:spcPct val="0"/>
                </a:spcBef>
              </a:pPr>
              <a:t>36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224175603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7C89E4B-F516-481B-85B3-C2488A3FB6E8}" type="slidenum">
              <a:rPr lang="en-GB" altLang="en-US" smtClean="0"/>
              <a:pPr eaLnBrk="1" hangingPunct="1">
                <a:spcBef>
                  <a:spcPct val="0"/>
                </a:spcBef>
              </a:pPr>
              <a:t>37</a:t>
            </a:fld>
            <a:endParaRPr lang="en-GB" altLang="en-US" smtClean="0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75314454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5B04A5-C29F-49B6-BF6C-18A34C4943B0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614793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64339F4-B19B-4DC6-BCAB-3A8E69B7F005}" type="slidenum">
              <a:rPr lang="en-GB" altLang="en-US" smtClean="0"/>
              <a:pPr/>
              <a:t>39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28742183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74AF29F-ECB0-4FEF-AFB9-70A86EE4D4AA}" type="slidenum">
              <a:rPr lang="en-GB" altLang="en-US"/>
              <a:pPr algn="r" eaLnBrk="1" hangingPunct="1">
                <a:spcBef>
                  <a:spcPct val="0"/>
                </a:spcBef>
              </a:pPr>
              <a:t>4</a:t>
            </a:fld>
            <a:endParaRPr lang="en-GB" altLang="en-US"/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en-GB" alt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365656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943094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9FDE0F4-0C23-4C4F-906A-66F9FCA4F9FD}" type="slidenum">
              <a:rPr lang="en-GB" altLang="en-US" smtClean="0"/>
              <a:pPr>
                <a:spcBef>
                  <a:spcPct val="0"/>
                </a:spcBef>
              </a:pPr>
              <a:t>41</a:t>
            </a:fld>
            <a:endParaRPr lang="en-GB" altLang="en-US" smtClean="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88105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0603E9-505F-43F6-B602-848A07443351}" type="slidenum">
              <a:rPr lang="en-GB" smtClean="0"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57070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74AF29F-ECB0-4FEF-AFB9-70A86EE4D4AA}" type="slidenum">
              <a:rPr lang="en-GB" altLang="en-US"/>
              <a:pPr algn="r" eaLnBrk="1" hangingPunct="1">
                <a:spcBef>
                  <a:spcPct val="0"/>
                </a:spcBef>
              </a:pPr>
              <a:t>5</a:t>
            </a:fld>
            <a:endParaRPr lang="en-GB" altLang="en-US"/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59579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5B04A5-C29F-49B6-BF6C-18A34C4943B0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6623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9FDE0F4-0C23-4C4F-906A-66F9FCA4F9FD}" type="slidenum">
              <a:rPr lang="en-GB" altLang="en-US" smtClean="0"/>
              <a:pPr>
                <a:spcBef>
                  <a:spcPct val="0"/>
                </a:spcBef>
              </a:pPr>
              <a:t>7</a:t>
            </a:fld>
            <a:endParaRPr lang="en-GB" altLang="en-US" smtClean="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06239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EB8E7348-6659-4D83-8E64-AD3A1C21A13B}" type="slidenum">
              <a:rPr lang="en-GB" altLang="en-US" sz="1200"/>
              <a:pPr algn="r" eaLnBrk="1" hangingPunct="1"/>
              <a:t>8</a:t>
            </a:fld>
            <a:endParaRPr lang="en-GB" altLang="en-US" sz="120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24765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EB8E7348-6659-4D83-8E64-AD3A1C21A13B}" type="slidenum">
              <a:rPr lang="en-GB" altLang="en-US" sz="1200"/>
              <a:pPr algn="r" eaLnBrk="1" hangingPunct="1"/>
              <a:t>9</a:t>
            </a:fld>
            <a:endParaRPr lang="en-GB" altLang="en-US" sz="120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57799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33E87-0900-4A89-9A9D-A8B4D73686FA}" type="datetimeFigureOut">
              <a:rPr lang="en-GB" smtClean="0"/>
              <a:t>09/07/2020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ADDBB-32FC-47C4-B436-69830C6B9A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49607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33E87-0900-4A89-9A9D-A8B4D73686FA}" type="datetimeFigureOut">
              <a:rPr lang="en-GB" smtClean="0"/>
              <a:t>09/07/2020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ADDBB-32FC-47C4-B436-69830C6B9A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69468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33E87-0900-4A89-9A9D-A8B4D73686FA}" type="datetimeFigureOut">
              <a:rPr lang="en-GB" smtClean="0"/>
              <a:t>09/07/2020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ADDBB-32FC-47C4-B436-69830C6B9A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26152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33E87-0900-4A89-9A9D-A8B4D73686FA}" type="datetimeFigureOut">
              <a:rPr lang="en-GB" smtClean="0"/>
              <a:t>09/07/2020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ADDBB-32FC-47C4-B436-69830C6B9A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13048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33E87-0900-4A89-9A9D-A8B4D73686FA}" type="datetimeFigureOut">
              <a:rPr lang="en-GB" smtClean="0"/>
              <a:t>09/07/2020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ADDBB-32FC-47C4-B436-69830C6B9A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19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33E87-0900-4A89-9A9D-A8B4D73686FA}" type="datetimeFigureOut">
              <a:rPr lang="en-GB" smtClean="0"/>
              <a:t>09/07/2020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ADDBB-32FC-47C4-B436-69830C6B9A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362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33E87-0900-4A89-9A9D-A8B4D73686FA}" type="datetimeFigureOut">
              <a:rPr lang="en-GB" smtClean="0"/>
              <a:t>09/07/2020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ADDBB-32FC-47C4-B436-69830C6B9A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49836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33E87-0900-4A89-9A9D-A8B4D73686FA}" type="datetimeFigureOut">
              <a:rPr lang="en-GB" smtClean="0"/>
              <a:t>09/07/2020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ADDBB-32FC-47C4-B436-69830C6B9A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63510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33E87-0900-4A89-9A9D-A8B4D73686FA}" type="datetimeFigureOut">
              <a:rPr lang="en-GB" smtClean="0"/>
              <a:t>09/07/2020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ADDBB-32FC-47C4-B436-69830C6B9A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74224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33E87-0900-4A89-9A9D-A8B4D73686FA}" type="datetimeFigureOut">
              <a:rPr lang="en-GB" smtClean="0"/>
              <a:t>09/07/2020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ADDBB-32FC-47C4-B436-69830C6B9A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36168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33E87-0900-4A89-9A9D-A8B4D73686FA}" type="datetimeFigureOut">
              <a:rPr lang="en-GB" smtClean="0"/>
              <a:t>09/07/2020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ADDBB-32FC-47C4-B436-69830C6B9A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14651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033E87-0900-4A89-9A9D-A8B4D73686FA}" type="datetimeFigureOut">
              <a:rPr lang="en-GB" smtClean="0"/>
              <a:t>09/07/2020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BADDBB-32FC-47C4-B436-69830C6B9A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0451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jpe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jpe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hyperlink" Target="http://1.bp.blogspot.com/-WaD0d2gpy5o/UJadRD7bTeI/AAAAAAAAALE/N-3ldq4AJdA/s1600/playscript.jpg" TargetMode="External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3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3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3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www.youtube.com/watch?v=Lr4_dOorquQ&amp;safe=active" TargetMode="Externa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14.png"/><Relationship Id="rId5" Type="http://schemas.openxmlformats.org/officeDocument/2006/relationships/hyperlink" Target="https://www.youtube.com/watch?v=aPknwW8mPAM" TargetMode="External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16.jpe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4a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3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3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3.png"/><Relationship Id="rId5" Type="http://schemas.openxmlformats.org/officeDocument/2006/relationships/image" Target="../media/image17.jpe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jpeg"/><Relationship Id="rId12" Type="http://schemas.openxmlformats.org/officeDocument/2006/relationships/image" Target="../media/image23.jpeg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hyperlink" Target="http://4.bp.blogspot.com/-_2fjwAfz7AM/UagjjE_BXjI/AAAAAAAAA8E/hKKRcU" TargetMode="External"/><Relationship Id="rId11" Type="http://schemas.openxmlformats.org/officeDocument/2006/relationships/image" Target="../media/image22.jpeg"/><Relationship Id="rId5" Type="http://schemas.openxmlformats.org/officeDocument/2006/relationships/image" Target="../media/image18.jpeg"/><Relationship Id="rId10" Type="http://schemas.openxmlformats.org/officeDocument/2006/relationships/hyperlink" Target="http://www.etsy.com/listing/157511501/daily-home-visual-" TargetMode="External"/><Relationship Id="rId4" Type="http://schemas.openxmlformats.org/officeDocument/2006/relationships/notesSlide" Target="../notesSlides/notesSlide26.xml"/><Relationship Id="rId9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3.png"/><Relationship Id="rId5" Type="http://schemas.openxmlformats.org/officeDocument/2006/relationships/image" Target="../media/image17.jpeg"/><Relationship Id="rId4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3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microsoft.com/office/2007/relationships/hdphoto" Target="../media/hdphoto1.wdp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24.png"/><Relationship Id="rId5" Type="http://schemas.openxmlformats.org/officeDocument/2006/relationships/image" Target="../media/image26.jpeg"/><Relationship Id="rId4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24.png"/><Relationship Id="rId5" Type="http://schemas.openxmlformats.org/officeDocument/2006/relationships/image" Target="../media/image27.jpeg"/><Relationship Id="rId4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24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image" Target="../media/image3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6" Type="http://schemas.openxmlformats.org/officeDocument/2006/relationships/image" Target="../media/image3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2.png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slideLayout" Target="../slideLayouts/slideLayout7.xml"/><Relationship Id="rId7" Type="http://schemas.openxmlformats.org/officeDocument/2006/relationships/hyperlink" Target="http://www.amazon.co.uk/Tobar-Rainbow-Squishy-Mesh-Ball/dp/B009M5MWC8/ref=sr_1_6?ie=UTF8&amp;qid=1431695149&amp;sr=8-6&amp;keywords=sensory+toys" TargetMode="Externa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38.xml"/><Relationship Id="rId9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6" Type="http://schemas.openxmlformats.org/officeDocument/2006/relationships/image" Target="../media/image3.png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6.jpg"/><Relationship Id="rId5" Type="http://schemas.openxmlformats.org/officeDocument/2006/relationships/hyperlink" Target="https://www.youtube.com/watch?v=Lk4qs8jGN4U" TargetMode="External"/><Relationship Id="rId4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6" Type="http://schemas.openxmlformats.org/officeDocument/2006/relationships/image" Target="../media/image3.png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hyperlink" Target="mailto:Katy.h@st-nicholas.kent.sch.uk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://www.thegirlwiththecurlyhair.co.uk/" TargetMode="Externa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6" Type="http://schemas.openxmlformats.org/officeDocument/2006/relationships/hyperlink" Target="http://www.autismeducationtrust.org.uk/" TargetMode="External"/><Relationship Id="rId11" Type="http://schemas.openxmlformats.org/officeDocument/2006/relationships/image" Target="../media/image3.png"/><Relationship Id="rId5" Type="http://schemas.openxmlformats.org/officeDocument/2006/relationships/hyperlink" Target="http://www.autism.org.uk/" TargetMode="External"/><Relationship Id="rId10" Type="http://schemas.openxmlformats.org/officeDocument/2006/relationships/image" Target="../media/image39.png"/><Relationship Id="rId4" Type="http://schemas.openxmlformats.org/officeDocument/2006/relationships/notesSlide" Target="../notesSlides/notesSlide42.xml"/><Relationship Id="rId9" Type="http://schemas.openxmlformats.org/officeDocument/2006/relationships/image" Target="../media/image3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8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2986" y="1502227"/>
            <a:ext cx="9144000" cy="1845129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Autism Awareness</a:t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sz="4000" dirty="0" smtClean="0"/>
              <a:t>Online Training</a:t>
            </a:r>
            <a:endParaRPr lang="en-GB" sz="4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224" y="3908377"/>
            <a:ext cx="2991134" cy="224335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19750" y="276609"/>
            <a:ext cx="11450471" cy="6141493"/>
          </a:xfrm>
          <a:prstGeom prst="rect">
            <a:avLst/>
          </a:prstGeom>
          <a:noFill/>
          <a:ln w="76200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5" name="Picture 4" descr="400dpiLogo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75" y="4456913"/>
            <a:ext cx="2806065" cy="169481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7485380" y="5251714"/>
            <a:ext cx="54864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Katy Harrington</a:t>
            </a:r>
          </a:p>
          <a:p>
            <a:r>
              <a:rPr lang="en-GB" sz="2000" dirty="0" smtClean="0"/>
              <a:t>Specialist Teaching and Learning Service</a:t>
            </a:r>
          </a:p>
          <a:p>
            <a:r>
              <a:rPr lang="en-GB" sz="2000" dirty="0" smtClean="0"/>
              <a:t>Canterbury and Coastal District</a:t>
            </a:r>
          </a:p>
        </p:txBody>
      </p:sp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999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33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16804" y="2505074"/>
            <a:ext cx="10976258" cy="4021849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GB" altLang="en-US" dirty="0"/>
              <a:t>Cue </a:t>
            </a:r>
            <a:r>
              <a:rPr lang="en-GB" altLang="en-US" dirty="0" smtClean="0"/>
              <a:t>their attention first before communicating something to them. 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GB" altLang="en-US" dirty="0" smtClean="0"/>
              <a:t>(e.g. say their name)</a:t>
            </a:r>
          </a:p>
          <a:p>
            <a:pPr eaLnBrk="1" hangingPunct="1">
              <a:lnSpc>
                <a:spcPct val="90000"/>
              </a:lnSpc>
            </a:pPr>
            <a:endParaRPr lang="en-GB" altLang="en-US" dirty="0"/>
          </a:p>
          <a:p>
            <a:pPr eaLnBrk="1" hangingPunct="1">
              <a:lnSpc>
                <a:spcPct val="90000"/>
              </a:lnSpc>
            </a:pPr>
            <a:r>
              <a:rPr lang="en-GB" altLang="en-US" dirty="0"/>
              <a:t>Reduce/simplify your </a:t>
            </a:r>
            <a:r>
              <a:rPr lang="en-GB" altLang="en-US" dirty="0" smtClean="0"/>
              <a:t>language.</a:t>
            </a:r>
          </a:p>
          <a:p>
            <a:pPr eaLnBrk="1" hangingPunct="1">
              <a:lnSpc>
                <a:spcPct val="90000"/>
              </a:lnSpc>
            </a:pPr>
            <a:endParaRPr lang="en-GB" altLang="en-US" dirty="0"/>
          </a:p>
          <a:p>
            <a:pPr eaLnBrk="1" hangingPunct="1">
              <a:lnSpc>
                <a:spcPct val="90000"/>
              </a:lnSpc>
            </a:pPr>
            <a:r>
              <a:rPr lang="en-GB" altLang="en-US" dirty="0"/>
              <a:t>Use </a:t>
            </a:r>
            <a:r>
              <a:rPr lang="en-GB" altLang="en-US" dirty="0" smtClean="0"/>
              <a:t>concrete, precise language. 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GB" altLang="en-US" dirty="0" smtClean="0"/>
              <a:t>(e.g. “I’ll do it in a minute” </a:t>
            </a:r>
            <a:r>
              <a:rPr lang="en-GB" altLang="en-US" dirty="0" smtClean="0">
                <a:sym typeface="Wingdings" panose="05000000000000000000" pitchFamily="2" charset="2"/>
              </a:rPr>
              <a:t></a:t>
            </a:r>
            <a:r>
              <a:rPr lang="en-GB" altLang="en-US" dirty="0" smtClean="0"/>
              <a:t> “1, 2, 3…60!”; “It’s raining cats and dogs” </a:t>
            </a:r>
            <a:r>
              <a:rPr lang="en-GB" altLang="en-US" dirty="0" smtClean="0">
                <a:sym typeface="Wingdings" panose="05000000000000000000" pitchFamily="2" charset="2"/>
              </a:rPr>
              <a:t> “No it isn’t!)</a:t>
            </a:r>
            <a:endParaRPr lang="en-GB" altLang="en-US" dirty="0"/>
          </a:p>
          <a:p>
            <a:pPr eaLnBrk="1" hangingPunct="1">
              <a:lnSpc>
                <a:spcPct val="90000"/>
              </a:lnSpc>
            </a:pPr>
            <a:endParaRPr lang="en-GB" alt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99039" y="200149"/>
            <a:ext cx="5810250" cy="95410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/>
              <a:t>Social Communication &amp; Interaction: Strategies</a:t>
            </a:r>
            <a:endParaRPr lang="en-GB" sz="2800" dirty="0"/>
          </a:p>
        </p:txBody>
      </p:sp>
      <p:pic>
        <p:nvPicPr>
          <p:cNvPr id="9" name="Picture 8" descr="C:\Users\harrik60\AppData\Local\Microsoft\Windows\INetCache\Content.MSO\13238E30.tm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7442" y="200149"/>
            <a:ext cx="2139105" cy="1211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763407" y="677202"/>
            <a:ext cx="26328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3200" dirty="0" smtClean="0"/>
              <a:t>Understanding</a:t>
            </a:r>
            <a:endParaRPr lang="en-GB" sz="3200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0396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5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16804" y="2505075"/>
            <a:ext cx="10976258" cy="3816350"/>
          </a:xfrm>
        </p:spPr>
        <p:txBody>
          <a:bodyPr>
            <a:normAutofit/>
          </a:bodyPr>
          <a:lstStyle/>
          <a:p>
            <a:r>
              <a:rPr lang="en-GB" altLang="en-US" dirty="0" smtClean="0"/>
              <a:t>Repeat instructions if necessary and check their understanding.</a:t>
            </a:r>
            <a:endParaRPr lang="en-GB" altLang="en-US" dirty="0"/>
          </a:p>
          <a:p>
            <a:endParaRPr lang="en-GB" altLang="en-US" dirty="0" smtClean="0"/>
          </a:p>
          <a:p>
            <a:r>
              <a:rPr lang="en-GB" altLang="en-US" dirty="0"/>
              <a:t>Use visual supports to support verbal language</a:t>
            </a:r>
            <a:r>
              <a:rPr lang="en-GB" altLang="en-US" dirty="0" smtClean="0"/>
              <a:t>.</a:t>
            </a:r>
          </a:p>
          <a:p>
            <a:pPr marL="0" indent="0">
              <a:buNone/>
            </a:pPr>
            <a:r>
              <a:rPr lang="en-GB" altLang="en-US" dirty="0" smtClean="0"/>
              <a:t>(e.g. gestures, signs, written instructions etc.)</a:t>
            </a:r>
            <a:endParaRPr lang="en-GB" altLang="en-US" dirty="0"/>
          </a:p>
          <a:p>
            <a:endParaRPr lang="en-GB" altLang="en-US" dirty="0"/>
          </a:p>
          <a:p>
            <a:pPr eaLnBrk="1" hangingPunct="1">
              <a:lnSpc>
                <a:spcPct val="90000"/>
              </a:lnSpc>
            </a:pPr>
            <a:endParaRPr lang="en-GB" altLang="en-US" dirty="0"/>
          </a:p>
          <a:p>
            <a:pPr eaLnBrk="1" hangingPunct="1">
              <a:lnSpc>
                <a:spcPct val="90000"/>
              </a:lnSpc>
            </a:pPr>
            <a:endParaRPr lang="en-GB" alt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99039" y="200149"/>
            <a:ext cx="5810250" cy="95410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/>
              <a:t>Social Communication &amp; Interaction: Strategies</a:t>
            </a:r>
            <a:endParaRPr lang="en-GB" sz="2800" dirty="0"/>
          </a:p>
        </p:txBody>
      </p:sp>
      <p:pic>
        <p:nvPicPr>
          <p:cNvPr id="9" name="Picture 8" descr="C:\Users\harrik60\AppData\Local\Microsoft\Windows\INetCache\Content.MSO\13238E30.tm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7442" y="200149"/>
            <a:ext cx="2139105" cy="1211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763407" y="677202"/>
            <a:ext cx="26328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3200" dirty="0" smtClean="0"/>
              <a:t>Understanding</a:t>
            </a:r>
            <a:endParaRPr lang="en-GB" sz="3200" dirty="0"/>
          </a:p>
        </p:txBody>
      </p:sp>
      <p:sp>
        <p:nvSpPr>
          <p:cNvPr id="2" name="TextBox 1"/>
          <p:cNvSpPr txBox="1"/>
          <p:nvPr/>
        </p:nvSpPr>
        <p:spPr>
          <a:xfrm>
            <a:off x="8529145" y="4035972"/>
            <a:ext cx="2601310" cy="20313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GB" dirty="0" smtClean="0"/>
              <a:t>Read page 17 of text book</a:t>
            </a:r>
          </a:p>
          <a:p>
            <a:pPr marL="342900" indent="-342900">
              <a:buAutoNum type="arabicPeriod"/>
            </a:pPr>
            <a:endParaRPr lang="en-GB" dirty="0" smtClean="0"/>
          </a:p>
          <a:p>
            <a:pPr marL="342900" indent="-342900">
              <a:buAutoNum type="arabicPeriod"/>
            </a:pPr>
            <a:r>
              <a:rPr lang="en-GB" dirty="0" smtClean="0"/>
              <a:t>Answer questions 1, 2 and 3.</a:t>
            </a:r>
          </a:p>
          <a:p>
            <a:pPr marL="342900" indent="-342900">
              <a:buAutoNum type="arabicPeriod"/>
            </a:pPr>
            <a:endParaRPr lang="en-GB" dirty="0" smtClean="0"/>
          </a:p>
          <a:p>
            <a:pPr marL="342900" indent="-342900">
              <a:buAutoNum type="arabicPeriod"/>
            </a:pPr>
            <a:r>
              <a:rPr lang="en-GB" dirty="0" smtClean="0"/>
              <a:t>Show teacher</a:t>
            </a:r>
            <a:endParaRPr lang="en-GB" dirty="0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19479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4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16802" y="1860331"/>
            <a:ext cx="9131695" cy="4481875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GB" altLang="en-US" dirty="0"/>
              <a:t>Be responsive to </a:t>
            </a:r>
            <a:r>
              <a:rPr lang="en-GB" altLang="en-US" dirty="0" smtClean="0"/>
              <a:t>pupils’ </a:t>
            </a:r>
            <a:r>
              <a:rPr lang="en-GB" altLang="en-US" dirty="0"/>
              <a:t>attempts to </a:t>
            </a:r>
            <a:r>
              <a:rPr lang="en-GB" altLang="en-US" dirty="0" smtClean="0"/>
              <a:t>communicate and give </a:t>
            </a:r>
            <a:r>
              <a:rPr lang="en-GB" altLang="en-US" dirty="0"/>
              <a:t>them time to talk about their </a:t>
            </a:r>
            <a:r>
              <a:rPr lang="en-GB" altLang="en-US" dirty="0" smtClean="0"/>
              <a:t>interests.</a:t>
            </a:r>
          </a:p>
          <a:p>
            <a:pPr eaLnBrk="1" hangingPunct="1">
              <a:lnSpc>
                <a:spcPct val="90000"/>
              </a:lnSpc>
            </a:pPr>
            <a:endParaRPr lang="en-GB" altLang="en-US" dirty="0" smtClean="0"/>
          </a:p>
          <a:p>
            <a:pPr eaLnBrk="1" hangingPunct="1">
              <a:lnSpc>
                <a:spcPct val="90000"/>
              </a:lnSpc>
            </a:pPr>
            <a:r>
              <a:rPr lang="en-GB" altLang="en-US" dirty="0" smtClean="0"/>
              <a:t>Give </a:t>
            </a:r>
            <a:r>
              <a:rPr lang="en-GB" altLang="en-US" dirty="0"/>
              <a:t>them time to </a:t>
            </a:r>
            <a:r>
              <a:rPr lang="en-GB" altLang="en-US" dirty="0" smtClean="0"/>
              <a:t>respond to you. </a:t>
            </a:r>
          </a:p>
          <a:p>
            <a:pPr eaLnBrk="1" hangingPunct="1">
              <a:lnSpc>
                <a:spcPct val="90000"/>
              </a:lnSpc>
            </a:pPr>
            <a:endParaRPr lang="en-GB" altLang="en-US" dirty="0"/>
          </a:p>
          <a:p>
            <a:pPr eaLnBrk="1" hangingPunct="1">
              <a:lnSpc>
                <a:spcPct val="90000"/>
              </a:lnSpc>
            </a:pPr>
            <a:r>
              <a:rPr lang="en-GB" altLang="en-US" dirty="0" smtClean="0"/>
              <a:t>Provide visuals to support communication</a:t>
            </a:r>
          </a:p>
          <a:p>
            <a:pPr marL="0" indent="0">
              <a:buNone/>
            </a:pPr>
            <a:r>
              <a:rPr lang="en-GB" altLang="en-US" dirty="0"/>
              <a:t>e.g. teach them how to use a ‘Help Card’</a:t>
            </a:r>
          </a:p>
          <a:p>
            <a:pPr eaLnBrk="1" hangingPunct="1">
              <a:lnSpc>
                <a:spcPct val="90000"/>
              </a:lnSpc>
            </a:pPr>
            <a:endParaRPr lang="en-GB" altLang="en-US" dirty="0" smtClean="0"/>
          </a:p>
          <a:p>
            <a:pPr lvl="1">
              <a:buFontTx/>
              <a:buNone/>
            </a:pPr>
            <a:endParaRPr lang="en-GB" altLang="en-US" sz="1500" dirty="0"/>
          </a:p>
          <a:p>
            <a:pPr lvl="1">
              <a:buFontTx/>
              <a:buNone/>
            </a:pPr>
            <a:endParaRPr lang="en-GB" altLang="en-US" sz="1500" dirty="0"/>
          </a:p>
          <a:p>
            <a:pPr lvl="1">
              <a:buFontTx/>
              <a:buNone/>
            </a:pPr>
            <a:endParaRPr lang="en-GB" altLang="en-US" sz="1500" dirty="0"/>
          </a:p>
          <a:p>
            <a:pPr eaLnBrk="1" hangingPunct="1">
              <a:lnSpc>
                <a:spcPct val="90000"/>
              </a:lnSpc>
            </a:pPr>
            <a:endParaRPr lang="en-GB" altLang="en-US" sz="3200" dirty="0"/>
          </a:p>
          <a:p>
            <a:pPr eaLnBrk="1" hangingPunct="1">
              <a:lnSpc>
                <a:spcPct val="90000"/>
              </a:lnSpc>
            </a:pPr>
            <a:endParaRPr lang="en-GB" altLang="en-US" sz="3200" dirty="0"/>
          </a:p>
          <a:p>
            <a:pPr eaLnBrk="1" hangingPunct="1">
              <a:lnSpc>
                <a:spcPct val="90000"/>
              </a:lnSpc>
            </a:pPr>
            <a:endParaRPr lang="en-GB" altLang="en-US" sz="1800" dirty="0"/>
          </a:p>
          <a:p>
            <a:pPr eaLnBrk="1" hangingPunct="1">
              <a:lnSpc>
                <a:spcPct val="90000"/>
              </a:lnSpc>
            </a:pPr>
            <a:endParaRPr lang="en-GB" altLang="en-US" sz="1800" dirty="0"/>
          </a:p>
        </p:txBody>
      </p:sp>
      <p:sp>
        <p:nvSpPr>
          <p:cNvPr id="9" name="TextBox 8"/>
          <p:cNvSpPr txBox="1"/>
          <p:nvPr/>
        </p:nvSpPr>
        <p:spPr>
          <a:xfrm>
            <a:off x="199039" y="200149"/>
            <a:ext cx="5810250" cy="95410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/>
              <a:t>Social Communication &amp; Interaction: Strategies</a:t>
            </a:r>
            <a:endParaRPr lang="en-GB" sz="2800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94" t="59506" r="52911" b="28348"/>
          <a:stretch>
            <a:fillRect/>
          </a:stretch>
        </p:blipFill>
        <p:spPr bwMode="auto">
          <a:xfrm>
            <a:off x="7346939" y="4550599"/>
            <a:ext cx="4098617" cy="1424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 descr="C:\Users\harrik60\AppData\Local\Microsoft\Windows\INetCache\Content.MSO\13238E30.tmp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7442" y="200149"/>
            <a:ext cx="2139105" cy="1211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763407" y="677202"/>
            <a:ext cx="26328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3200" dirty="0" smtClean="0"/>
              <a:t>Expression</a:t>
            </a:r>
            <a:endParaRPr lang="en-GB" sz="3200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1231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0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84295" y="1891862"/>
            <a:ext cx="10804271" cy="3752201"/>
          </a:xfrm>
        </p:spPr>
        <p:txBody>
          <a:bodyPr>
            <a:normAutofit fontScale="85000" lnSpcReduction="20000"/>
          </a:bodyPr>
          <a:lstStyle/>
          <a:p>
            <a:pPr lvl="1"/>
            <a:r>
              <a:rPr lang="en-GB" altLang="en-US" sz="3200" dirty="0" smtClean="0"/>
              <a:t>Teach them social rules they find confusing (e.g. through role play or social stories)</a:t>
            </a:r>
          </a:p>
          <a:p>
            <a:pPr lvl="1"/>
            <a:endParaRPr lang="en-GB" altLang="en-US" sz="3200" dirty="0" smtClean="0"/>
          </a:p>
          <a:p>
            <a:pPr marL="457200" lvl="1" indent="0">
              <a:buNone/>
            </a:pPr>
            <a:endParaRPr lang="en-GB" altLang="en-US" sz="3200" dirty="0" smtClean="0"/>
          </a:p>
          <a:p>
            <a:pPr marL="457200" lvl="1" indent="0">
              <a:buNone/>
            </a:pPr>
            <a:endParaRPr lang="en-GB" altLang="en-US" sz="3200" dirty="0" smtClean="0"/>
          </a:p>
          <a:p>
            <a:pPr lvl="1"/>
            <a:r>
              <a:rPr lang="en-GB" altLang="en-US" sz="3200" dirty="0" smtClean="0"/>
              <a:t>Help them to foster friendships, for example through:</a:t>
            </a:r>
          </a:p>
          <a:p>
            <a:pPr lvl="1"/>
            <a:endParaRPr lang="en-GB" altLang="en-US" sz="3200" dirty="0" smtClean="0"/>
          </a:p>
          <a:p>
            <a:pPr lvl="1">
              <a:buFontTx/>
              <a:buChar char="-"/>
            </a:pPr>
            <a:r>
              <a:rPr lang="en-GB" altLang="en-US" sz="3200" dirty="0" smtClean="0"/>
              <a:t>Buddy systems (for younger pupils)</a:t>
            </a:r>
            <a:endParaRPr lang="en-GB" altLang="en-US" sz="3200" dirty="0"/>
          </a:p>
          <a:p>
            <a:pPr lvl="1">
              <a:buFontTx/>
              <a:buChar char="-"/>
            </a:pPr>
            <a:r>
              <a:rPr lang="en-GB" altLang="en-US" sz="3200" dirty="0" smtClean="0"/>
              <a:t>Linking them up with pupils with similar interests</a:t>
            </a:r>
          </a:p>
          <a:p>
            <a:pPr lvl="1">
              <a:buFontTx/>
              <a:buChar char="-"/>
            </a:pPr>
            <a:r>
              <a:rPr lang="en-GB" altLang="en-US" sz="3200" dirty="0" smtClean="0"/>
              <a:t>Setting up lunch/break time clubs around their interests</a:t>
            </a:r>
          </a:p>
          <a:p>
            <a:pPr lvl="1"/>
            <a:endParaRPr lang="en-GB" altLang="en-US" dirty="0" smtClean="0"/>
          </a:p>
          <a:p>
            <a:pPr lvl="1"/>
            <a:endParaRPr lang="en-GB" altLang="en-US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199039" y="200149"/>
            <a:ext cx="5810250" cy="95410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/>
              <a:t>Social Communication &amp; Interaction: Strategies</a:t>
            </a:r>
            <a:endParaRPr lang="en-GB" sz="2800" dirty="0"/>
          </a:p>
        </p:txBody>
      </p:sp>
      <p:pic>
        <p:nvPicPr>
          <p:cNvPr id="11" name="Picture 10" descr="How to Teach Social Skills to Children and Teens * Education Blogger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732"/>
          <a:stretch/>
        </p:blipFill>
        <p:spPr bwMode="auto">
          <a:xfrm>
            <a:off x="9659564" y="82694"/>
            <a:ext cx="2143125" cy="169881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6584453" y="861867"/>
            <a:ext cx="28488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3200" dirty="0" smtClean="0"/>
              <a:t>Social Skills</a:t>
            </a:r>
            <a:endParaRPr lang="en-GB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536028" y="5644063"/>
            <a:ext cx="10988565" cy="830997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It is important that we support children to socialise in the way that they want to, not in the way we think they should!</a:t>
            </a:r>
            <a:endParaRPr lang="en-GB" sz="2400" dirty="0"/>
          </a:p>
        </p:txBody>
      </p:sp>
      <p:pic>
        <p:nvPicPr>
          <p:cNvPr id="12" name="Picture 10" descr="playscript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7" t="3932" r="23515" b="77162"/>
          <a:stretch>
            <a:fillRect/>
          </a:stretch>
        </p:blipFill>
        <p:spPr bwMode="auto">
          <a:xfrm>
            <a:off x="8770819" y="2364335"/>
            <a:ext cx="3031870" cy="1197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320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6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0" t="14075" r="31667" b="13333"/>
          <a:stretch>
            <a:fillRect/>
          </a:stretch>
        </p:blipFill>
        <p:spPr bwMode="auto">
          <a:xfrm>
            <a:off x="1674812" y="0"/>
            <a:ext cx="9156097" cy="667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71" name="Rectangle 1"/>
          <p:cNvSpPr>
            <a:spLocks noChangeArrowheads="1"/>
          </p:cNvSpPr>
          <p:nvPr/>
        </p:nvSpPr>
        <p:spPr bwMode="auto">
          <a:xfrm>
            <a:off x="2014538" y="2205039"/>
            <a:ext cx="4152900" cy="4062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l"/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50000"/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50000"/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C00000"/>
              </a:buClr>
              <a:buSzTx/>
              <a:buFont typeface="Wingdings" panose="05000000000000000000" pitchFamily="2" charset="2"/>
              <a:buChar char="q"/>
            </a:pPr>
            <a:endParaRPr lang="en-GB" altLang="en-US" sz="2000" dirty="0" smtClean="0"/>
          </a:p>
          <a:p>
            <a:pPr>
              <a:spcBef>
                <a:spcPct val="0"/>
              </a:spcBef>
              <a:buClr>
                <a:srgbClr val="C00000"/>
              </a:buClr>
              <a:buSzTx/>
              <a:buFont typeface="Wingdings" panose="05000000000000000000" pitchFamily="2" charset="2"/>
              <a:buChar char="q"/>
            </a:pPr>
            <a:endParaRPr lang="en-GB" altLang="en-US" sz="2000" dirty="0"/>
          </a:p>
          <a:p>
            <a:pPr>
              <a:spcBef>
                <a:spcPct val="0"/>
              </a:spcBef>
              <a:buClr>
                <a:srgbClr val="C00000"/>
              </a:buClr>
              <a:buSzTx/>
              <a:buFont typeface="Wingdings" panose="05000000000000000000" pitchFamily="2" charset="2"/>
              <a:buChar char="q"/>
            </a:pPr>
            <a:endParaRPr lang="en-GB" altLang="en-US" sz="2000" dirty="0" smtClean="0"/>
          </a:p>
          <a:p>
            <a:pPr>
              <a:spcBef>
                <a:spcPct val="0"/>
              </a:spcBef>
              <a:buClr>
                <a:srgbClr val="C00000"/>
              </a:buClr>
              <a:buSzTx/>
              <a:buFont typeface="Wingdings" panose="05000000000000000000" pitchFamily="2" charset="2"/>
              <a:buChar char="q"/>
            </a:pPr>
            <a:endParaRPr lang="en-GB" altLang="en-US" sz="2000" dirty="0"/>
          </a:p>
          <a:p>
            <a:pPr>
              <a:spcBef>
                <a:spcPct val="0"/>
              </a:spcBef>
              <a:buClr>
                <a:srgbClr val="C00000"/>
              </a:buClr>
              <a:buSzTx/>
              <a:buFont typeface="Wingdings" panose="05000000000000000000" pitchFamily="2" charset="2"/>
              <a:buChar char="q"/>
            </a:pPr>
            <a:endParaRPr lang="en-GB" altLang="en-US" sz="2000" dirty="0"/>
          </a:p>
          <a:p>
            <a:pPr>
              <a:spcBef>
                <a:spcPct val="0"/>
              </a:spcBef>
              <a:buClr>
                <a:srgbClr val="C00000"/>
              </a:buClr>
              <a:buSzTx/>
              <a:buFont typeface="Wingdings" panose="05000000000000000000" pitchFamily="2" charset="2"/>
              <a:buChar char="q"/>
            </a:pPr>
            <a:r>
              <a:rPr lang="en-GB" altLang="en-US" sz="2000" b="1" dirty="0" smtClean="0"/>
              <a:t>Sensory</a:t>
            </a:r>
            <a:endParaRPr lang="en-GB" altLang="en-US" sz="2000" b="1" dirty="0"/>
          </a:p>
          <a:p>
            <a:pPr>
              <a:spcBef>
                <a:spcPct val="0"/>
              </a:spcBef>
              <a:buClr>
                <a:srgbClr val="C00000"/>
              </a:buClr>
              <a:buSzTx/>
              <a:buFontTx/>
              <a:buNone/>
            </a:pPr>
            <a:endParaRPr lang="en-GB" altLang="en-US" sz="2000" dirty="0"/>
          </a:p>
          <a:p>
            <a:pPr>
              <a:spcBef>
                <a:spcPct val="0"/>
              </a:spcBef>
              <a:buClr>
                <a:srgbClr val="C00000"/>
              </a:buClr>
              <a:buSzTx/>
              <a:buFont typeface="Wingdings" panose="05000000000000000000" pitchFamily="2" charset="2"/>
              <a:buChar char="q"/>
            </a:pPr>
            <a:r>
              <a:rPr lang="en-GB" altLang="en-US" sz="2000" dirty="0" smtClean="0"/>
              <a:t>Transition</a:t>
            </a:r>
          </a:p>
          <a:p>
            <a:pPr>
              <a:spcBef>
                <a:spcPct val="0"/>
              </a:spcBef>
              <a:buClr>
                <a:srgbClr val="C00000"/>
              </a:buClr>
              <a:buSzTx/>
              <a:buFont typeface="Wingdings" panose="05000000000000000000" pitchFamily="2" charset="2"/>
              <a:buChar char="q"/>
            </a:pPr>
            <a:endParaRPr lang="en-GB" altLang="en-US" sz="2000" dirty="0" smtClean="0"/>
          </a:p>
          <a:p>
            <a:pPr>
              <a:spcBef>
                <a:spcPct val="0"/>
              </a:spcBef>
              <a:buClr>
                <a:srgbClr val="C00000"/>
              </a:buClr>
              <a:buSzTx/>
              <a:buFont typeface="Wingdings" panose="05000000000000000000" pitchFamily="2" charset="2"/>
              <a:buChar char="q"/>
            </a:pPr>
            <a:r>
              <a:rPr lang="en-GB" altLang="en-US" sz="2000" dirty="0" smtClean="0"/>
              <a:t>Active Engagement</a:t>
            </a:r>
          </a:p>
          <a:p>
            <a:pPr>
              <a:spcBef>
                <a:spcPct val="0"/>
              </a:spcBef>
              <a:buClr>
                <a:srgbClr val="C00000"/>
              </a:buClr>
              <a:buSzTx/>
              <a:buFont typeface="Wingdings" panose="05000000000000000000" pitchFamily="2" charset="2"/>
              <a:buChar char="q"/>
            </a:pPr>
            <a:endParaRPr lang="en-GB" altLang="en-US" sz="2000" dirty="0" smtClean="0"/>
          </a:p>
          <a:p>
            <a:pPr>
              <a:spcBef>
                <a:spcPct val="0"/>
              </a:spcBef>
              <a:buClr>
                <a:srgbClr val="C00000"/>
              </a:buClr>
              <a:buSzTx/>
              <a:buFont typeface="Wingdings" panose="05000000000000000000" pitchFamily="2" charset="2"/>
              <a:buChar char="q"/>
            </a:pPr>
            <a:r>
              <a:rPr lang="en-GB" altLang="en-US" sz="2000" dirty="0" smtClean="0"/>
              <a:t>Emotional Regulation</a:t>
            </a:r>
            <a:endParaRPr lang="en-GB" altLang="en-US" sz="2000" dirty="0"/>
          </a:p>
          <a:p>
            <a:pPr>
              <a:spcBef>
                <a:spcPct val="0"/>
              </a:spcBef>
              <a:buClr>
                <a:srgbClr val="C00000"/>
              </a:buClr>
              <a:buSzTx/>
              <a:buFontTx/>
              <a:buNone/>
            </a:pPr>
            <a:endParaRPr lang="en-GB" altLang="en-US" sz="1800" dirty="0"/>
          </a:p>
        </p:txBody>
      </p:sp>
      <p:sp>
        <p:nvSpPr>
          <p:cNvPr id="7172" name="TextBox 2"/>
          <p:cNvSpPr txBox="1">
            <a:spLocks noChangeArrowheads="1"/>
          </p:cNvSpPr>
          <p:nvPr/>
        </p:nvSpPr>
        <p:spPr bwMode="auto">
          <a:xfrm>
            <a:off x="5016501" y="260350"/>
            <a:ext cx="20161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l"/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50000"/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50000"/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000" dirty="0" smtClean="0"/>
              <a:t>Autism Awareness</a:t>
            </a:r>
            <a:endParaRPr lang="en-GB" altLang="en-US" sz="2000" dirty="0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6252860" y="2205039"/>
            <a:ext cx="4152900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l"/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50000"/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50000"/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C00000"/>
              </a:buClr>
              <a:buSzTx/>
              <a:buFont typeface="Wingdings" panose="05000000000000000000" pitchFamily="2" charset="2"/>
              <a:buChar char="q"/>
            </a:pPr>
            <a:endParaRPr lang="en-GB" altLang="en-US" sz="2000" dirty="0"/>
          </a:p>
          <a:p>
            <a:pPr>
              <a:spcBef>
                <a:spcPct val="0"/>
              </a:spcBef>
              <a:buClr>
                <a:srgbClr val="C00000"/>
              </a:buClr>
              <a:buSzTx/>
              <a:buFont typeface="Wingdings" panose="05000000000000000000" pitchFamily="2" charset="2"/>
              <a:buChar char="q"/>
            </a:pPr>
            <a:r>
              <a:rPr lang="en-GB" altLang="en-US" sz="2000" dirty="0" smtClean="0"/>
              <a:t>Brief introduction to ASC</a:t>
            </a:r>
          </a:p>
          <a:p>
            <a:pPr>
              <a:spcBef>
                <a:spcPct val="0"/>
              </a:spcBef>
              <a:buClr>
                <a:srgbClr val="C00000"/>
              </a:buClr>
              <a:buSzTx/>
              <a:buFont typeface="Wingdings" panose="05000000000000000000" pitchFamily="2" charset="2"/>
              <a:buChar char="q"/>
            </a:pPr>
            <a:endParaRPr lang="en-GB" altLang="en-US" sz="2000" dirty="0" smtClean="0"/>
          </a:p>
          <a:p>
            <a:pPr>
              <a:spcBef>
                <a:spcPct val="0"/>
              </a:spcBef>
              <a:buClr>
                <a:srgbClr val="C00000"/>
              </a:buClr>
              <a:buSzTx/>
              <a:buFont typeface="Wingdings" panose="05000000000000000000" pitchFamily="2" charset="2"/>
              <a:buChar char="q"/>
            </a:pPr>
            <a:r>
              <a:rPr lang="en-GB" altLang="en-US" sz="2000" dirty="0"/>
              <a:t>Social Communication &amp; Interaction</a:t>
            </a:r>
          </a:p>
          <a:p>
            <a:pPr>
              <a:spcBef>
                <a:spcPct val="0"/>
              </a:spcBef>
              <a:buClr>
                <a:srgbClr val="C00000"/>
              </a:buClr>
              <a:buSzTx/>
              <a:buFont typeface="Wingdings" panose="05000000000000000000" pitchFamily="2" charset="2"/>
              <a:buChar char="q"/>
            </a:pPr>
            <a:endParaRPr lang="en-GB" altLang="en-US" sz="2000" dirty="0" smtClean="0"/>
          </a:p>
          <a:p>
            <a:pPr>
              <a:spcBef>
                <a:spcPct val="0"/>
              </a:spcBef>
              <a:buClr>
                <a:srgbClr val="C00000"/>
              </a:buClr>
              <a:buSzTx/>
              <a:buFontTx/>
              <a:buNone/>
            </a:pPr>
            <a:endParaRPr lang="en-GB" altLang="en-US" sz="1800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51643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7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56998" y="133011"/>
            <a:ext cx="6248400" cy="1112465"/>
            <a:chOff x="5391150" y="2813149"/>
            <a:chExt cx="6248400" cy="1200150"/>
          </a:xfrm>
        </p:grpSpPr>
        <p:sp>
          <p:nvSpPr>
            <p:cNvPr id="9" name="Rectangle 8"/>
            <p:cNvSpPr/>
            <p:nvPr/>
          </p:nvSpPr>
          <p:spPr>
            <a:xfrm>
              <a:off x="5391150" y="2813149"/>
              <a:ext cx="6248400" cy="1200150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581650" y="3113514"/>
              <a:ext cx="5810250" cy="5644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 smtClean="0"/>
                <a:t>Sensory</a:t>
              </a:r>
              <a:endParaRPr lang="en-GB" sz="2800" dirty="0"/>
            </a:p>
          </p:txBody>
        </p:sp>
      </p:grpSp>
      <p:pic>
        <p:nvPicPr>
          <p:cNvPr id="11" name="Picture 10" descr="Parenting Through the Senses | Autism Wessex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1"/>
          <a:stretch/>
        </p:blipFill>
        <p:spPr bwMode="auto">
          <a:xfrm>
            <a:off x="3515711" y="2207172"/>
            <a:ext cx="4193627" cy="261707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873766" y="252248"/>
            <a:ext cx="46055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smtClean="0"/>
              <a:t>Can you label these seven senses?</a:t>
            </a:r>
            <a:endParaRPr lang="en-GB" sz="2800" b="1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032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56998" y="133011"/>
            <a:ext cx="6248400" cy="1112465"/>
            <a:chOff x="5391150" y="2813149"/>
            <a:chExt cx="6248400" cy="1200150"/>
          </a:xfrm>
        </p:grpSpPr>
        <p:sp>
          <p:nvSpPr>
            <p:cNvPr id="9" name="Rectangle 8"/>
            <p:cNvSpPr/>
            <p:nvPr/>
          </p:nvSpPr>
          <p:spPr>
            <a:xfrm>
              <a:off x="5391150" y="2813149"/>
              <a:ext cx="6248400" cy="1200150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581650" y="3113514"/>
              <a:ext cx="5810250" cy="5644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 smtClean="0"/>
                <a:t>Sensory</a:t>
              </a:r>
              <a:endParaRPr lang="en-GB" sz="2800" dirty="0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444062" y="5819355"/>
            <a:ext cx="11242784" cy="707886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There is also an important 8</a:t>
            </a:r>
            <a:r>
              <a:rPr lang="en-GB" sz="2000" baseline="30000" dirty="0" smtClean="0"/>
              <a:t>th</a:t>
            </a:r>
            <a:r>
              <a:rPr lang="en-GB" sz="2000" dirty="0" smtClean="0"/>
              <a:t> sense: </a:t>
            </a:r>
            <a:r>
              <a:rPr lang="en-GB" sz="2000" b="1" dirty="0" err="1" smtClean="0"/>
              <a:t>Introception</a:t>
            </a:r>
            <a:r>
              <a:rPr lang="en-GB" sz="2000" dirty="0" smtClean="0"/>
              <a:t>. This is our sense of what is going on inside our bodies (e.g. knowing if we are hungry, hot, need the toilet etc.)</a:t>
            </a:r>
            <a:endParaRPr lang="en-GB" sz="2000" dirty="0"/>
          </a:p>
        </p:txBody>
      </p:sp>
      <p:pic>
        <p:nvPicPr>
          <p:cNvPr id="11" name="Picture 10" descr="Parenting Through the Senses | Autism Wessex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1"/>
          <a:stretch/>
        </p:blipFill>
        <p:spPr bwMode="auto">
          <a:xfrm>
            <a:off x="3515711" y="2207172"/>
            <a:ext cx="4193627" cy="261707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873766" y="252248"/>
            <a:ext cx="46055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smtClean="0"/>
              <a:t>Can you label these seven senses?</a:t>
            </a:r>
            <a:endParaRPr lang="en-GB" sz="28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6526924" y="1815278"/>
            <a:ext cx="299544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Olfaction: our sense of smell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7499131" y="3146378"/>
            <a:ext cx="299544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Gustation: our sense of taste</a:t>
            </a:r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7246882" y="4045002"/>
            <a:ext cx="3246711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Proprioception: our sense of where we are in space</a:t>
            </a:r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1783474" y="1999944"/>
            <a:ext cx="299544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Vision: our sense of sight</a:t>
            </a:r>
            <a:endParaRPr lang="en-GB" dirty="0"/>
          </a:p>
        </p:txBody>
      </p:sp>
      <p:sp>
        <p:nvSpPr>
          <p:cNvPr id="15" name="TextBox 14"/>
          <p:cNvSpPr txBox="1"/>
          <p:nvPr/>
        </p:nvSpPr>
        <p:spPr>
          <a:xfrm>
            <a:off x="731455" y="3328407"/>
            <a:ext cx="2995448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Vestibular: our sense of movement and balance</a:t>
            </a:r>
            <a:endParaRPr lang="en-GB" dirty="0"/>
          </a:p>
        </p:txBody>
      </p:sp>
      <p:sp>
        <p:nvSpPr>
          <p:cNvPr id="16" name="TextBox 15"/>
          <p:cNvSpPr txBox="1"/>
          <p:nvPr/>
        </p:nvSpPr>
        <p:spPr>
          <a:xfrm>
            <a:off x="1151869" y="4472204"/>
            <a:ext cx="2995448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Somatosensory: our sense of touch</a:t>
            </a:r>
            <a:endParaRPr lang="en-GB" dirty="0"/>
          </a:p>
        </p:txBody>
      </p:sp>
      <p:sp>
        <p:nvSpPr>
          <p:cNvPr id="17" name="TextBox 16"/>
          <p:cNvSpPr txBox="1"/>
          <p:nvPr/>
        </p:nvSpPr>
        <p:spPr>
          <a:xfrm>
            <a:off x="4361797" y="5037849"/>
            <a:ext cx="299544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Audition: our hearing sense</a:t>
            </a:r>
            <a:endParaRPr lang="en-GB" dirty="0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939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9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56998" y="133011"/>
            <a:ext cx="6248400" cy="1112465"/>
            <a:chOff x="5391150" y="2813149"/>
            <a:chExt cx="6248400" cy="1200150"/>
          </a:xfrm>
        </p:grpSpPr>
        <p:sp>
          <p:nvSpPr>
            <p:cNvPr id="9" name="Rectangle 8"/>
            <p:cNvSpPr/>
            <p:nvPr/>
          </p:nvSpPr>
          <p:spPr>
            <a:xfrm>
              <a:off x="5391150" y="2813149"/>
              <a:ext cx="6248400" cy="1200150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581650" y="3113514"/>
              <a:ext cx="5810250" cy="5644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 smtClean="0"/>
                <a:t>Sensory</a:t>
              </a:r>
              <a:endParaRPr lang="en-GB" sz="2800" dirty="0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36482" y="2664004"/>
            <a:ext cx="1124278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 smtClean="0"/>
              <a:t>Our senses give us information about the world around us.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 smtClean="0"/>
              <a:t>Many autistic people have difficulty processing sensory information.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altLang="en-US" sz="2800" dirty="0" smtClean="0"/>
              <a:t>Any of their senses can be </a:t>
            </a:r>
            <a:r>
              <a:rPr lang="en-GB" altLang="en-US" sz="2800" b="1" dirty="0" smtClean="0"/>
              <a:t>Hyper (Over) sensitive</a:t>
            </a:r>
            <a:r>
              <a:rPr lang="en-GB" altLang="en-US" sz="2800" dirty="0"/>
              <a:t> </a:t>
            </a:r>
            <a:r>
              <a:rPr lang="en-GB" altLang="en-US" sz="2800" dirty="0" smtClean="0"/>
              <a:t>or </a:t>
            </a:r>
            <a:r>
              <a:rPr lang="en-GB" altLang="en-US" sz="2800" b="1" dirty="0" smtClean="0"/>
              <a:t>Hypo (Under) sensitive (or both at different times).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altLang="en-US" sz="2800" dirty="0" smtClean="0"/>
          </a:p>
        </p:txBody>
      </p:sp>
      <p:pic>
        <p:nvPicPr>
          <p:cNvPr id="6" name="Picture 4" descr="C:\Users\harrik60\AppData\Local\Microsoft\Windows\INetCache\Content.MSO\B53657E0.tm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2612" y="202747"/>
            <a:ext cx="3344713" cy="1714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224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3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56998" y="133011"/>
            <a:ext cx="6248400" cy="1112465"/>
            <a:chOff x="5391150" y="2813149"/>
            <a:chExt cx="6248400" cy="1200150"/>
          </a:xfrm>
        </p:grpSpPr>
        <p:sp>
          <p:nvSpPr>
            <p:cNvPr id="9" name="Rectangle 8"/>
            <p:cNvSpPr/>
            <p:nvPr/>
          </p:nvSpPr>
          <p:spPr>
            <a:xfrm>
              <a:off x="5391150" y="2813149"/>
              <a:ext cx="6248400" cy="1200150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581650" y="3113514"/>
              <a:ext cx="5810250" cy="5644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 smtClean="0"/>
                <a:t>Sensory</a:t>
              </a:r>
              <a:endParaRPr lang="en-GB" sz="2800" dirty="0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36482" y="1553668"/>
            <a:ext cx="1124278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GB" sz="28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 smtClean="0"/>
              <a:t>Watch this short video from the National Autistic Society to see the enormous impact that this can have on a person’s everyday life.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altLang="en-US" sz="2400" dirty="0"/>
              <a:t>Either:</a:t>
            </a:r>
            <a:br>
              <a:rPr lang="en-GB" altLang="en-US" sz="2400" dirty="0"/>
            </a:br>
            <a:r>
              <a:rPr lang="en-GB" altLang="en-US" sz="2400" dirty="0"/>
              <a:t>1. Click on the picture </a:t>
            </a:r>
            <a:r>
              <a:rPr lang="en-GB" altLang="en-US" sz="2400" dirty="0" smtClean="0"/>
              <a:t>here </a:t>
            </a:r>
            <a:r>
              <a:rPr lang="en-GB" altLang="en-US" sz="2400" dirty="0"/>
              <a:t>to open the hyperlink</a:t>
            </a:r>
            <a:br>
              <a:rPr lang="en-GB" altLang="en-US" sz="2400" dirty="0"/>
            </a:br>
            <a:r>
              <a:rPr lang="en-GB" altLang="en-US" sz="2400" dirty="0"/>
              <a:t>2. Copy and paste this into your web browser</a:t>
            </a:r>
            <a:br>
              <a:rPr lang="en-GB" altLang="en-US" sz="2400" dirty="0"/>
            </a:br>
            <a:r>
              <a:rPr lang="en-GB" sz="2400" dirty="0">
                <a:hlinkClick r:id="rId5"/>
              </a:rPr>
              <a:t>https://www.youtube.com/watch?v=aPknwW8mPAM</a:t>
            </a:r>
            <a:endParaRPr lang="en-GB" altLang="en-US" sz="2400" dirty="0" smtClean="0"/>
          </a:p>
          <a:p>
            <a:r>
              <a:rPr lang="en-GB" altLang="en-US" sz="2400" dirty="0" smtClean="0"/>
              <a:t>      3. </a:t>
            </a:r>
            <a:r>
              <a:rPr lang="en-GB" altLang="en-US" sz="2400" dirty="0"/>
              <a:t>Go to </a:t>
            </a:r>
            <a:r>
              <a:rPr lang="en-GB" altLang="en-US" sz="2400" dirty="0" err="1"/>
              <a:t>Youtube</a:t>
            </a:r>
            <a:r>
              <a:rPr lang="en-GB" altLang="en-US" sz="2400" dirty="0"/>
              <a:t> and search for </a:t>
            </a:r>
            <a:r>
              <a:rPr lang="en-GB" altLang="en-US" sz="2400" dirty="0" smtClean="0"/>
              <a:t>‘NAS Can you make it to the end’ </a:t>
            </a:r>
            <a:r>
              <a:rPr lang="en-GB" altLang="en-US" sz="2400" dirty="0"/>
              <a:t>and it should be the </a:t>
            </a:r>
            <a:endParaRPr lang="en-GB" altLang="en-US" sz="2400" dirty="0" smtClean="0"/>
          </a:p>
          <a:p>
            <a:r>
              <a:rPr lang="en-GB" altLang="en-US" sz="2400" dirty="0"/>
              <a:t> </a:t>
            </a:r>
            <a:r>
              <a:rPr lang="en-GB" altLang="en-US" sz="2400" dirty="0" smtClean="0"/>
              <a:t>     first video that </a:t>
            </a:r>
            <a:r>
              <a:rPr lang="en-GB" altLang="en-US" sz="2400" dirty="0"/>
              <a:t>comes up.</a:t>
            </a:r>
            <a:endParaRPr lang="en-GB" sz="2400" dirty="0"/>
          </a:p>
        </p:txBody>
      </p:sp>
      <p:pic>
        <p:nvPicPr>
          <p:cNvPr id="6" name="Picture 4" descr="C:\Users\harrik60\AppData\Local\Microsoft\Windows\INetCache\Content.MSO\B53657E0.tmp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2612" y="202747"/>
            <a:ext cx="3344713" cy="1714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hlinkClick r:id="rId7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2612" y="3120941"/>
            <a:ext cx="2297270" cy="1286471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577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6" name="Rounded Rectangle 6"/>
          <p:cNvSpPr>
            <a:spLocks noChangeArrowheads="1"/>
          </p:cNvSpPr>
          <p:nvPr/>
        </p:nvSpPr>
        <p:spPr bwMode="auto">
          <a:xfrm>
            <a:off x="347498" y="1807094"/>
            <a:ext cx="8055194" cy="4475626"/>
          </a:xfrm>
          <a:prstGeom prst="roundRect">
            <a:avLst>
              <a:gd name="adj" fmla="val 16667"/>
            </a:avLst>
          </a:prstGeom>
          <a:noFill/>
          <a:ln w="762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l"/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50000"/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50000"/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900">
              <a:solidFill>
                <a:srgbClr val="0000FF"/>
              </a:solidFill>
              <a:latin typeface="Verdana" panose="020B0604030504040204" pitchFamily="34" charset="0"/>
            </a:endParaRPr>
          </a:p>
        </p:txBody>
      </p:sp>
      <p:pic>
        <p:nvPicPr>
          <p:cNvPr id="27658" name="Picture 11" descr="C:\Users\harrik60\AppData\Local\Microsoft\Windows\INetCache\Content.MSO\F96680E3.tm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581" y="1964754"/>
            <a:ext cx="1409011" cy="1511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0" name="Picture 14" descr="C:\Users\harrik60\AppData\Local\Microsoft\Windows\INetCache\Content.MSO\8F1DB006.tmp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2"/>
          <a:stretch/>
        </p:blipFill>
        <p:spPr bwMode="auto">
          <a:xfrm>
            <a:off x="3128609" y="3641915"/>
            <a:ext cx="2128345" cy="1315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156998" y="133011"/>
            <a:ext cx="6248400" cy="1112465"/>
            <a:chOff x="5391150" y="2813149"/>
            <a:chExt cx="6248400" cy="1200150"/>
          </a:xfrm>
        </p:grpSpPr>
        <p:sp>
          <p:nvSpPr>
            <p:cNvPr id="16" name="Rectangle 15"/>
            <p:cNvSpPr/>
            <p:nvPr/>
          </p:nvSpPr>
          <p:spPr>
            <a:xfrm>
              <a:off x="5391150" y="2813149"/>
              <a:ext cx="6248400" cy="1200150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581650" y="3113514"/>
              <a:ext cx="5810250" cy="5644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 smtClean="0"/>
                <a:t>Sensory: Impact in School</a:t>
              </a:r>
              <a:endParaRPr lang="en-GB" sz="2800" dirty="0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5535459" y="2289909"/>
            <a:ext cx="2764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Smells of body odour in the gym</a:t>
            </a:r>
            <a:endParaRPr lang="en-GB" dirty="0"/>
          </a:p>
        </p:txBody>
      </p:sp>
      <p:sp>
        <p:nvSpPr>
          <p:cNvPr id="18" name="TextBox 17"/>
          <p:cNvSpPr txBox="1"/>
          <p:nvPr/>
        </p:nvSpPr>
        <p:spPr>
          <a:xfrm>
            <a:off x="5629662" y="3422336"/>
            <a:ext cx="2764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Lots of people in the corridors</a:t>
            </a:r>
            <a:endParaRPr lang="en-GB" dirty="0"/>
          </a:p>
        </p:txBody>
      </p:sp>
      <p:sp>
        <p:nvSpPr>
          <p:cNvPr id="19" name="TextBox 18"/>
          <p:cNvSpPr txBox="1"/>
          <p:nvPr/>
        </p:nvSpPr>
        <p:spPr>
          <a:xfrm>
            <a:off x="5609310" y="4348626"/>
            <a:ext cx="2764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The hum of the computer or overhead projector</a:t>
            </a:r>
            <a:endParaRPr lang="en-GB" dirty="0"/>
          </a:p>
        </p:txBody>
      </p:sp>
      <p:sp>
        <p:nvSpPr>
          <p:cNvPr id="20" name="TextBox 19"/>
          <p:cNvSpPr txBox="1"/>
          <p:nvPr/>
        </p:nvSpPr>
        <p:spPr>
          <a:xfrm>
            <a:off x="3851941" y="5275766"/>
            <a:ext cx="2764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The feel of the school jumper </a:t>
            </a:r>
            <a:endParaRPr lang="en-GB" dirty="0"/>
          </a:p>
        </p:txBody>
      </p:sp>
      <p:sp>
        <p:nvSpPr>
          <p:cNvPr id="21" name="TextBox 20"/>
          <p:cNvSpPr txBox="1"/>
          <p:nvPr/>
        </p:nvSpPr>
        <p:spPr>
          <a:xfrm>
            <a:off x="678591" y="2632506"/>
            <a:ext cx="2764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The light shining in on the whiteboard </a:t>
            </a:r>
            <a:endParaRPr lang="en-GB" dirty="0"/>
          </a:p>
        </p:txBody>
      </p:sp>
      <p:sp>
        <p:nvSpPr>
          <p:cNvPr id="22" name="TextBox 21"/>
          <p:cNvSpPr txBox="1"/>
          <p:nvPr/>
        </p:nvSpPr>
        <p:spPr>
          <a:xfrm>
            <a:off x="624614" y="3721741"/>
            <a:ext cx="2764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Steep stairs to the classroom</a:t>
            </a:r>
            <a:endParaRPr lang="en-GB" dirty="0"/>
          </a:p>
        </p:txBody>
      </p:sp>
      <p:sp>
        <p:nvSpPr>
          <p:cNvPr id="23" name="TextBox 22"/>
          <p:cNvSpPr txBox="1"/>
          <p:nvPr/>
        </p:nvSpPr>
        <p:spPr>
          <a:xfrm>
            <a:off x="624614" y="5147403"/>
            <a:ext cx="2764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Limited choices for school dinner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9077325" y="3018523"/>
            <a:ext cx="250671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/>
              <a:t>Schools can be a very overwhelming environment. </a:t>
            </a:r>
            <a:endParaRPr lang="en-GB" sz="2800" dirty="0"/>
          </a:p>
        </p:txBody>
      </p:sp>
      <p:pic>
        <p:nvPicPr>
          <p:cNvPr id="24" name="Picture 4" descr="C:\Users\harrik60\AppData\Local\Microsoft\Windows\INetCache\Content.MSO\B53657E0.tmp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2612" y="202747"/>
            <a:ext cx="3344713" cy="1714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155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2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0" t="14075" r="31667" b="13333"/>
          <a:stretch>
            <a:fillRect/>
          </a:stretch>
        </p:blipFill>
        <p:spPr bwMode="auto">
          <a:xfrm>
            <a:off x="1674813" y="0"/>
            <a:ext cx="8985250" cy="667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71" name="Rectangle 1"/>
          <p:cNvSpPr>
            <a:spLocks noChangeArrowheads="1"/>
          </p:cNvSpPr>
          <p:nvPr/>
        </p:nvSpPr>
        <p:spPr bwMode="auto">
          <a:xfrm>
            <a:off x="2014538" y="2205039"/>
            <a:ext cx="4152900" cy="4370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l"/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50000"/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50000"/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C00000"/>
              </a:buClr>
              <a:buSzTx/>
              <a:buFont typeface="Wingdings" panose="05000000000000000000" pitchFamily="2" charset="2"/>
              <a:buChar char="q"/>
            </a:pPr>
            <a:endParaRPr lang="en-GB" altLang="en-US" sz="2000" dirty="0"/>
          </a:p>
          <a:p>
            <a:pPr>
              <a:spcBef>
                <a:spcPct val="0"/>
              </a:spcBef>
              <a:buClr>
                <a:srgbClr val="C00000"/>
              </a:buClr>
              <a:buSzTx/>
              <a:buFont typeface="Wingdings" panose="05000000000000000000" pitchFamily="2" charset="2"/>
              <a:buChar char="q"/>
            </a:pPr>
            <a:r>
              <a:rPr lang="en-GB" altLang="en-US" sz="2000" b="1" dirty="0" smtClean="0"/>
              <a:t>Brief introduction to ASC</a:t>
            </a:r>
          </a:p>
          <a:p>
            <a:pPr>
              <a:spcBef>
                <a:spcPct val="0"/>
              </a:spcBef>
              <a:buClr>
                <a:srgbClr val="C00000"/>
              </a:buClr>
              <a:buSzTx/>
              <a:buFont typeface="Wingdings" panose="05000000000000000000" pitchFamily="2" charset="2"/>
              <a:buChar char="q"/>
            </a:pPr>
            <a:endParaRPr lang="en-GB" altLang="en-US" sz="2000" dirty="0"/>
          </a:p>
          <a:p>
            <a:pPr>
              <a:spcBef>
                <a:spcPct val="0"/>
              </a:spcBef>
              <a:buClr>
                <a:srgbClr val="C00000"/>
              </a:buClr>
              <a:buSzTx/>
              <a:buFont typeface="Wingdings" panose="05000000000000000000" pitchFamily="2" charset="2"/>
              <a:buChar char="q"/>
            </a:pPr>
            <a:r>
              <a:rPr lang="en-GB" altLang="en-US" sz="2000" dirty="0" smtClean="0"/>
              <a:t>Social Communication &amp; Interaction</a:t>
            </a:r>
            <a:endParaRPr lang="en-GB" altLang="en-US" sz="2000" dirty="0"/>
          </a:p>
          <a:p>
            <a:pPr>
              <a:spcBef>
                <a:spcPct val="0"/>
              </a:spcBef>
              <a:buClr>
                <a:srgbClr val="C00000"/>
              </a:buClr>
              <a:buSzTx/>
              <a:buFont typeface="Wingdings" panose="05000000000000000000" pitchFamily="2" charset="2"/>
              <a:buChar char="q"/>
            </a:pPr>
            <a:endParaRPr lang="en-GB" altLang="en-US" sz="2000" dirty="0"/>
          </a:p>
          <a:p>
            <a:pPr>
              <a:spcBef>
                <a:spcPct val="0"/>
              </a:spcBef>
              <a:buClr>
                <a:srgbClr val="C00000"/>
              </a:buClr>
              <a:buSzTx/>
              <a:buFont typeface="Wingdings" panose="05000000000000000000" pitchFamily="2" charset="2"/>
              <a:buChar char="q"/>
            </a:pPr>
            <a:r>
              <a:rPr lang="en-GB" altLang="en-US" sz="2000" dirty="0" smtClean="0"/>
              <a:t>Sensory</a:t>
            </a:r>
            <a:endParaRPr lang="en-GB" altLang="en-US" sz="2000" dirty="0"/>
          </a:p>
          <a:p>
            <a:pPr>
              <a:spcBef>
                <a:spcPct val="0"/>
              </a:spcBef>
              <a:buClr>
                <a:srgbClr val="C00000"/>
              </a:buClr>
              <a:buSzTx/>
              <a:buFontTx/>
              <a:buNone/>
            </a:pPr>
            <a:endParaRPr lang="en-GB" altLang="en-US" sz="2000" dirty="0"/>
          </a:p>
          <a:p>
            <a:pPr>
              <a:spcBef>
                <a:spcPct val="0"/>
              </a:spcBef>
              <a:buClr>
                <a:srgbClr val="C00000"/>
              </a:buClr>
              <a:buSzTx/>
              <a:buFont typeface="Wingdings" panose="05000000000000000000" pitchFamily="2" charset="2"/>
              <a:buChar char="q"/>
            </a:pPr>
            <a:r>
              <a:rPr lang="en-GB" altLang="en-US" sz="2000" dirty="0" smtClean="0"/>
              <a:t>Transition</a:t>
            </a:r>
          </a:p>
          <a:p>
            <a:pPr>
              <a:spcBef>
                <a:spcPct val="0"/>
              </a:spcBef>
              <a:buClr>
                <a:srgbClr val="C00000"/>
              </a:buClr>
              <a:buSzTx/>
              <a:buFont typeface="Wingdings" panose="05000000000000000000" pitchFamily="2" charset="2"/>
              <a:buChar char="q"/>
            </a:pPr>
            <a:endParaRPr lang="en-GB" altLang="en-US" sz="2000" dirty="0" smtClean="0"/>
          </a:p>
          <a:p>
            <a:pPr>
              <a:spcBef>
                <a:spcPct val="0"/>
              </a:spcBef>
              <a:buClr>
                <a:srgbClr val="C00000"/>
              </a:buClr>
              <a:buSzTx/>
              <a:buFont typeface="Wingdings" panose="05000000000000000000" pitchFamily="2" charset="2"/>
              <a:buChar char="q"/>
            </a:pPr>
            <a:r>
              <a:rPr lang="en-GB" altLang="en-US" sz="2000" dirty="0" smtClean="0"/>
              <a:t>Active Engagement</a:t>
            </a:r>
          </a:p>
          <a:p>
            <a:pPr>
              <a:spcBef>
                <a:spcPct val="0"/>
              </a:spcBef>
              <a:buClr>
                <a:srgbClr val="C00000"/>
              </a:buClr>
              <a:buSzTx/>
              <a:buFont typeface="Wingdings" panose="05000000000000000000" pitchFamily="2" charset="2"/>
              <a:buChar char="q"/>
            </a:pPr>
            <a:endParaRPr lang="en-GB" altLang="en-US" sz="2000" dirty="0" smtClean="0"/>
          </a:p>
          <a:p>
            <a:pPr>
              <a:spcBef>
                <a:spcPct val="0"/>
              </a:spcBef>
              <a:buClr>
                <a:srgbClr val="C00000"/>
              </a:buClr>
              <a:buSzTx/>
              <a:buFont typeface="Wingdings" panose="05000000000000000000" pitchFamily="2" charset="2"/>
              <a:buChar char="q"/>
            </a:pPr>
            <a:r>
              <a:rPr lang="en-GB" altLang="en-US" sz="2000" dirty="0" smtClean="0"/>
              <a:t>Emotional Regulation</a:t>
            </a:r>
            <a:endParaRPr lang="en-GB" altLang="en-US" sz="2000" dirty="0"/>
          </a:p>
          <a:p>
            <a:pPr>
              <a:spcBef>
                <a:spcPct val="0"/>
              </a:spcBef>
              <a:buClr>
                <a:srgbClr val="C00000"/>
              </a:buClr>
              <a:buSzTx/>
              <a:buFontTx/>
              <a:buNone/>
            </a:pPr>
            <a:endParaRPr lang="en-GB" altLang="en-US" sz="1800" dirty="0"/>
          </a:p>
        </p:txBody>
      </p:sp>
      <p:sp>
        <p:nvSpPr>
          <p:cNvPr id="7172" name="TextBox 2"/>
          <p:cNvSpPr txBox="1">
            <a:spLocks noChangeArrowheads="1"/>
          </p:cNvSpPr>
          <p:nvPr/>
        </p:nvSpPr>
        <p:spPr bwMode="auto">
          <a:xfrm>
            <a:off x="5016501" y="410662"/>
            <a:ext cx="20161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l"/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50000"/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50000"/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000" dirty="0" smtClean="0"/>
              <a:t>Autism Awareness</a:t>
            </a:r>
            <a:endParaRPr lang="en-GB" altLang="en-US" sz="2000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6138.115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591399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9" name="Content Placeholder 2"/>
          <p:cNvSpPr>
            <a:spLocks noGrp="1"/>
          </p:cNvSpPr>
          <p:nvPr>
            <p:ph idx="1"/>
          </p:nvPr>
        </p:nvSpPr>
        <p:spPr>
          <a:xfrm>
            <a:off x="838200" y="2506717"/>
            <a:ext cx="10515600" cy="3886079"/>
          </a:xfrm>
        </p:spPr>
        <p:txBody>
          <a:bodyPr/>
          <a:lstStyle/>
          <a:p>
            <a:r>
              <a:rPr lang="en-GB" altLang="en-US" dirty="0" smtClean="0"/>
              <a:t>If a sensory checklist has not already been completed for the pupil(s) you work with, this will be the first step.</a:t>
            </a:r>
          </a:p>
          <a:p>
            <a:endParaRPr lang="en-GB" altLang="en-US" dirty="0" smtClean="0"/>
          </a:p>
          <a:p>
            <a:r>
              <a:rPr lang="en-GB" altLang="en-US" dirty="0" smtClean="0"/>
              <a:t>Ideally this should be done by home as well as school.</a:t>
            </a:r>
          </a:p>
          <a:p>
            <a:endParaRPr lang="en-GB" altLang="en-US" dirty="0"/>
          </a:p>
          <a:p>
            <a:r>
              <a:rPr lang="en-GB" altLang="en-US" dirty="0" smtClean="0"/>
              <a:t>This will enable you to get a full picture of the pupil’s sensory needs.</a:t>
            </a:r>
          </a:p>
          <a:p>
            <a:endParaRPr lang="en-GB" altLang="en-US" dirty="0"/>
          </a:p>
          <a:p>
            <a:endParaRPr lang="en-GB" altLang="en-US" dirty="0" smtClean="0"/>
          </a:p>
        </p:txBody>
      </p:sp>
      <p:grpSp>
        <p:nvGrpSpPr>
          <p:cNvPr id="8" name="Group 7"/>
          <p:cNvGrpSpPr/>
          <p:nvPr/>
        </p:nvGrpSpPr>
        <p:grpSpPr>
          <a:xfrm>
            <a:off x="156998" y="133011"/>
            <a:ext cx="6248400" cy="1112465"/>
            <a:chOff x="5391150" y="2813149"/>
            <a:chExt cx="6248400" cy="1200150"/>
          </a:xfrm>
        </p:grpSpPr>
        <p:sp>
          <p:nvSpPr>
            <p:cNvPr id="9" name="Rectangle 8"/>
            <p:cNvSpPr/>
            <p:nvPr/>
          </p:nvSpPr>
          <p:spPr>
            <a:xfrm>
              <a:off x="5391150" y="2813149"/>
              <a:ext cx="6248400" cy="1200150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581650" y="3113514"/>
              <a:ext cx="5810250" cy="5644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 smtClean="0"/>
                <a:t>Sensory: Strategies</a:t>
              </a:r>
              <a:endParaRPr lang="en-GB" sz="2800" dirty="0"/>
            </a:p>
          </p:txBody>
        </p:sp>
      </p:grpSp>
      <p:pic>
        <p:nvPicPr>
          <p:cNvPr id="6" name="Picture 4" descr="C:\Users\harrik60\AppData\Local\Microsoft\Windows\INetCache\Content.MSO\B53657E0.tm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0723" y="133010"/>
            <a:ext cx="3563608" cy="2260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665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5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6730290" y="413536"/>
          <a:ext cx="4983490" cy="571924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50784">
                  <a:extLst>
                    <a:ext uri="{9D8B030D-6E8A-4147-A177-3AD203B41FA5}">
                      <a16:colId xmlns:a16="http://schemas.microsoft.com/office/drawing/2014/main" val="3066089541"/>
                    </a:ext>
                  </a:extLst>
                </a:gridCol>
                <a:gridCol w="330940">
                  <a:extLst>
                    <a:ext uri="{9D8B030D-6E8A-4147-A177-3AD203B41FA5}">
                      <a16:colId xmlns:a16="http://schemas.microsoft.com/office/drawing/2014/main" val="845067462"/>
                    </a:ext>
                  </a:extLst>
                </a:gridCol>
                <a:gridCol w="308370">
                  <a:extLst>
                    <a:ext uri="{9D8B030D-6E8A-4147-A177-3AD203B41FA5}">
                      <a16:colId xmlns:a16="http://schemas.microsoft.com/office/drawing/2014/main" val="1701935970"/>
                    </a:ext>
                  </a:extLst>
                </a:gridCol>
                <a:gridCol w="661411">
                  <a:extLst>
                    <a:ext uri="{9D8B030D-6E8A-4147-A177-3AD203B41FA5}">
                      <a16:colId xmlns:a16="http://schemas.microsoft.com/office/drawing/2014/main" val="811371181"/>
                    </a:ext>
                  </a:extLst>
                </a:gridCol>
                <a:gridCol w="1331985">
                  <a:extLst>
                    <a:ext uri="{9D8B030D-6E8A-4147-A177-3AD203B41FA5}">
                      <a16:colId xmlns:a16="http://schemas.microsoft.com/office/drawing/2014/main" val="1156371028"/>
                    </a:ext>
                  </a:extLst>
                </a:gridCol>
              </a:tblGrid>
              <a:tr h="5199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695700" algn="l"/>
                        </a:tabLst>
                      </a:pPr>
                      <a:r>
                        <a:rPr lang="en-GB" sz="1000" dirty="0">
                          <a:effectLst/>
                        </a:rPr>
                        <a:t> </a:t>
                      </a:r>
                      <a:r>
                        <a:rPr lang="en-GB" sz="1000" dirty="0" smtClean="0">
                          <a:effectLst/>
                        </a:rPr>
                        <a:t>TACTILE</a:t>
                      </a:r>
                      <a:endParaRPr lang="en-GB" sz="1000" dirty="0">
                        <a:effectLst/>
                        <a:latin typeface="Comic Sans MS" panose="030F0702030302020204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695700" algn="l"/>
                        </a:tabLst>
                      </a:pPr>
                      <a:r>
                        <a:rPr lang="en-GB" sz="1000">
                          <a:effectLst/>
                        </a:rPr>
                        <a:t>yes</a:t>
                      </a:r>
                      <a:endParaRPr lang="en-GB" sz="1000">
                        <a:effectLst/>
                        <a:latin typeface="Comic Sans MS" panose="030F0702030302020204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695700" algn="l"/>
                        </a:tabLst>
                      </a:pPr>
                      <a:r>
                        <a:rPr lang="en-GB" sz="1000">
                          <a:effectLst/>
                        </a:rPr>
                        <a:t>no</a:t>
                      </a:r>
                      <a:endParaRPr lang="en-GB" sz="1000">
                        <a:effectLst/>
                        <a:latin typeface="Comic Sans MS" panose="030F0702030302020204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695700" algn="l"/>
                        </a:tabLst>
                      </a:pPr>
                      <a:r>
                        <a:rPr lang="en-GB" sz="1000">
                          <a:effectLst/>
                        </a:rPr>
                        <a:t>Don’t know</a:t>
                      </a:r>
                      <a:endParaRPr lang="en-GB" sz="1000">
                        <a:effectLst/>
                        <a:latin typeface="Comic Sans MS" panose="030F0702030302020204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695700" algn="l"/>
                        </a:tabLst>
                      </a:pPr>
                      <a:r>
                        <a:rPr lang="en-GB" sz="1000">
                          <a:effectLst/>
                        </a:rPr>
                        <a:t>Child’s reaction</a:t>
                      </a:r>
                      <a:endParaRPr lang="en-GB" sz="1000">
                        <a:effectLst/>
                        <a:latin typeface="Comic Sans MS" panose="030F0702030302020204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17065756"/>
                  </a:ext>
                </a:extLst>
              </a:tr>
              <a:tr h="25996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695700" algn="l"/>
                        </a:tabLst>
                      </a:pPr>
                      <a:r>
                        <a:rPr lang="en-GB" sz="1000">
                          <a:effectLst/>
                        </a:rPr>
                        <a:t>Avoids casual touch by peers or adults</a:t>
                      </a:r>
                      <a:endParaRPr lang="en-GB" sz="1000">
                        <a:effectLst/>
                        <a:latin typeface="Comic Sans MS" panose="030F0702030302020204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695700" algn="l"/>
                        </a:tabLst>
                      </a:pPr>
                      <a:r>
                        <a:rPr lang="en-GB" sz="10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Comic Sans MS" panose="030F0702030302020204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695700" algn="l"/>
                        </a:tabLst>
                      </a:pPr>
                      <a:r>
                        <a:rPr lang="en-GB" sz="10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Comic Sans MS" panose="030F0702030302020204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695700" algn="l"/>
                        </a:tabLst>
                      </a:pPr>
                      <a:r>
                        <a:rPr lang="en-GB" sz="10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Comic Sans MS" panose="030F0702030302020204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695700" algn="l"/>
                        </a:tabLst>
                      </a:pPr>
                      <a:r>
                        <a:rPr lang="en-GB" sz="10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Comic Sans MS" panose="030F0702030302020204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15793566"/>
                  </a:ext>
                </a:extLst>
              </a:tr>
              <a:tr h="25996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695700" algn="l"/>
                        </a:tabLst>
                      </a:pPr>
                      <a:r>
                        <a:rPr lang="en-GB" sz="1000">
                          <a:effectLst/>
                        </a:rPr>
                        <a:t>Craves physical contact</a:t>
                      </a:r>
                      <a:endParaRPr lang="en-GB" sz="1000">
                        <a:effectLst/>
                        <a:latin typeface="Comic Sans MS" panose="030F0702030302020204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695700" algn="l"/>
                        </a:tabLst>
                      </a:pPr>
                      <a:r>
                        <a:rPr lang="en-GB" sz="10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Comic Sans MS" panose="030F0702030302020204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695700" algn="l"/>
                        </a:tabLst>
                      </a:pPr>
                      <a:r>
                        <a:rPr lang="en-GB" sz="10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Comic Sans MS" panose="030F0702030302020204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695700" algn="l"/>
                        </a:tabLst>
                      </a:pPr>
                      <a:r>
                        <a:rPr lang="en-GB" sz="10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Comic Sans MS" panose="030F0702030302020204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695700" algn="l"/>
                        </a:tabLst>
                      </a:pPr>
                      <a:r>
                        <a:rPr lang="en-GB" sz="10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Comic Sans MS" panose="030F0702030302020204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00401284"/>
                  </a:ext>
                </a:extLst>
              </a:tr>
              <a:tr h="25996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695700" algn="l"/>
                        </a:tabLst>
                      </a:pPr>
                      <a:r>
                        <a:rPr lang="en-GB" sz="1000">
                          <a:effectLst/>
                        </a:rPr>
                        <a:t>Hugs very tightly</a:t>
                      </a:r>
                      <a:endParaRPr lang="en-GB" sz="1000">
                        <a:effectLst/>
                        <a:latin typeface="Comic Sans MS" panose="030F0702030302020204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695700" algn="l"/>
                        </a:tabLst>
                      </a:pPr>
                      <a:r>
                        <a:rPr lang="en-GB" sz="10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Comic Sans MS" panose="030F0702030302020204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695700" algn="l"/>
                        </a:tabLst>
                      </a:pPr>
                      <a:r>
                        <a:rPr lang="en-GB" sz="10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Comic Sans MS" panose="030F0702030302020204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695700" algn="l"/>
                        </a:tabLst>
                      </a:pPr>
                      <a:r>
                        <a:rPr lang="en-GB" sz="10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Comic Sans MS" panose="030F0702030302020204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695700" algn="l"/>
                        </a:tabLst>
                      </a:pPr>
                      <a:r>
                        <a:rPr lang="en-GB" sz="1000" dirty="0">
                          <a:effectLst/>
                        </a:rPr>
                        <a:t> </a:t>
                      </a:r>
                      <a:endParaRPr lang="en-GB" sz="1000" dirty="0">
                        <a:effectLst/>
                        <a:latin typeface="Comic Sans MS" panose="030F0702030302020204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0431602"/>
                  </a:ext>
                </a:extLst>
              </a:tr>
              <a:tr h="25996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695700" algn="l"/>
                        </a:tabLst>
                      </a:pPr>
                      <a:r>
                        <a:rPr lang="en-GB" sz="1000">
                          <a:effectLst/>
                        </a:rPr>
                        <a:t>Distressed by messy hands</a:t>
                      </a:r>
                      <a:endParaRPr lang="en-GB" sz="1000">
                        <a:effectLst/>
                        <a:latin typeface="Comic Sans MS" panose="030F0702030302020204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695700" algn="l"/>
                        </a:tabLst>
                      </a:pPr>
                      <a:r>
                        <a:rPr lang="en-GB" sz="10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Comic Sans MS" panose="030F0702030302020204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695700" algn="l"/>
                        </a:tabLst>
                      </a:pPr>
                      <a:r>
                        <a:rPr lang="en-GB" sz="10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Comic Sans MS" panose="030F0702030302020204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695700" algn="l"/>
                        </a:tabLst>
                      </a:pPr>
                      <a:r>
                        <a:rPr lang="en-GB" sz="10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Comic Sans MS" panose="030F0702030302020204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695700" algn="l"/>
                        </a:tabLst>
                      </a:pPr>
                      <a:r>
                        <a:rPr lang="en-GB" sz="10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Comic Sans MS" panose="030F0702030302020204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37951816"/>
                  </a:ext>
                </a:extLst>
              </a:tr>
              <a:tr h="25996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695700" algn="l"/>
                        </a:tabLst>
                      </a:pPr>
                      <a:r>
                        <a:rPr lang="en-GB" sz="1000">
                          <a:effectLst/>
                        </a:rPr>
                        <a:t>Dislikes certain textures</a:t>
                      </a:r>
                      <a:endParaRPr lang="en-GB" sz="1000">
                        <a:effectLst/>
                        <a:latin typeface="Comic Sans MS" panose="030F0702030302020204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695700" algn="l"/>
                        </a:tabLst>
                      </a:pPr>
                      <a:r>
                        <a:rPr lang="en-GB" sz="10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Comic Sans MS" panose="030F0702030302020204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695700" algn="l"/>
                        </a:tabLst>
                      </a:pPr>
                      <a:r>
                        <a:rPr lang="en-GB" sz="10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Comic Sans MS" panose="030F0702030302020204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695700" algn="l"/>
                        </a:tabLst>
                      </a:pPr>
                      <a:r>
                        <a:rPr lang="en-GB" sz="10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Comic Sans MS" panose="030F0702030302020204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695700" algn="l"/>
                        </a:tabLst>
                      </a:pPr>
                      <a:r>
                        <a:rPr lang="en-GB" sz="10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Comic Sans MS" panose="030F0702030302020204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60134931"/>
                  </a:ext>
                </a:extLst>
              </a:tr>
              <a:tr h="25996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695700" algn="l"/>
                        </a:tabLst>
                      </a:pPr>
                      <a:r>
                        <a:rPr lang="en-GB" sz="1000">
                          <a:effectLst/>
                        </a:rPr>
                        <a:t>Craves certain textures</a:t>
                      </a:r>
                      <a:endParaRPr lang="en-GB" sz="1000">
                        <a:effectLst/>
                        <a:latin typeface="Comic Sans MS" panose="030F0702030302020204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695700" algn="l"/>
                        </a:tabLst>
                      </a:pPr>
                      <a:r>
                        <a:rPr lang="en-GB" sz="10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Comic Sans MS" panose="030F0702030302020204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695700" algn="l"/>
                        </a:tabLst>
                      </a:pPr>
                      <a:r>
                        <a:rPr lang="en-GB" sz="10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Comic Sans MS" panose="030F0702030302020204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695700" algn="l"/>
                        </a:tabLst>
                      </a:pPr>
                      <a:r>
                        <a:rPr lang="en-GB" sz="10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Comic Sans MS" panose="030F0702030302020204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695700" algn="l"/>
                        </a:tabLst>
                      </a:pPr>
                      <a:r>
                        <a:rPr lang="en-GB" sz="10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Comic Sans MS" panose="030F0702030302020204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40091224"/>
                  </a:ext>
                </a:extLst>
              </a:tr>
              <a:tr h="25996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695700" algn="l"/>
                        </a:tabLst>
                      </a:pPr>
                      <a:r>
                        <a:rPr lang="en-GB" sz="1000">
                          <a:effectLst/>
                        </a:rPr>
                        <a:t>Sucks/chews clothing</a:t>
                      </a:r>
                      <a:endParaRPr lang="en-GB" sz="1000">
                        <a:effectLst/>
                        <a:latin typeface="Comic Sans MS" panose="030F0702030302020204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695700" algn="l"/>
                        </a:tabLst>
                      </a:pPr>
                      <a:r>
                        <a:rPr lang="en-GB" sz="10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Comic Sans MS" panose="030F0702030302020204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695700" algn="l"/>
                        </a:tabLst>
                      </a:pPr>
                      <a:r>
                        <a:rPr lang="en-GB" sz="10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Comic Sans MS" panose="030F0702030302020204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695700" algn="l"/>
                        </a:tabLst>
                      </a:pPr>
                      <a:r>
                        <a:rPr lang="en-GB" sz="10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Comic Sans MS" panose="030F0702030302020204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695700" algn="l"/>
                        </a:tabLst>
                      </a:pPr>
                      <a:r>
                        <a:rPr lang="en-GB" sz="10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Comic Sans MS" panose="030F0702030302020204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43776369"/>
                  </a:ext>
                </a:extLst>
              </a:tr>
              <a:tr h="25996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695700" algn="l"/>
                        </a:tabLst>
                      </a:pPr>
                      <a:r>
                        <a:rPr lang="en-GB" sz="1000">
                          <a:effectLst/>
                        </a:rPr>
                        <a:t>Sucks/chews self</a:t>
                      </a:r>
                      <a:endParaRPr lang="en-GB" sz="1000">
                        <a:effectLst/>
                        <a:latin typeface="Comic Sans MS" panose="030F0702030302020204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695700" algn="l"/>
                        </a:tabLst>
                      </a:pPr>
                      <a:r>
                        <a:rPr lang="en-GB" sz="10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Comic Sans MS" panose="030F0702030302020204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695700" algn="l"/>
                        </a:tabLst>
                      </a:pPr>
                      <a:r>
                        <a:rPr lang="en-GB" sz="10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Comic Sans MS" panose="030F0702030302020204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695700" algn="l"/>
                        </a:tabLst>
                      </a:pPr>
                      <a:r>
                        <a:rPr lang="en-GB" sz="10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Comic Sans MS" panose="030F0702030302020204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695700" algn="l"/>
                        </a:tabLst>
                      </a:pPr>
                      <a:r>
                        <a:rPr lang="en-GB" sz="10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Comic Sans MS" panose="030F0702030302020204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78229811"/>
                  </a:ext>
                </a:extLst>
              </a:tr>
              <a:tr h="25996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695700" algn="l"/>
                        </a:tabLst>
                      </a:pPr>
                      <a:r>
                        <a:rPr lang="en-GB" sz="1000">
                          <a:effectLst/>
                        </a:rPr>
                        <a:t>Sucks/chews objects</a:t>
                      </a:r>
                      <a:endParaRPr lang="en-GB" sz="1000">
                        <a:effectLst/>
                        <a:latin typeface="Comic Sans MS" panose="030F0702030302020204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695700" algn="l"/>
                        </a:tabLst>
                      </a:pPr>
                      <a:r>
                        <a:rPr lang="en-GB" sz="10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Comic Sans MS" panose="030F0702030302020204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695700" algn="l"/>
                        </a:tabLst>
                      </a:pPr>
                      <a:r>
                        <a:rPr lang="en-GB" sz="10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Comic Sans MS" panose="030F0702030302020204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695700" algn="l"/>
                        </a:tabLst>
                      </a:pPr>
                      <a:r>
                        <a:rPr lang="en-GB" sz="10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Comic Sans MS" panose="030F0702030302020204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695700" algn="l"/>
                        </a:tabLst>
                      </a:pPr>
                      <a:r>
                        <a:rPr lang="en-GB" sz="10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Comic Sans MS" panose="030F0702030302020204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91038084"/>
                  </a:ext>
                </a:extLst>
              </a:tr>
              <a:tr h="25996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695700" algn="l"/>
                        </a:tabLst>
                      </a:pPr>
                      <a:r>
                        <a:rPr lang="en-GB" sz="1000">
                          <a:effectLst/>
                        </a:rPr>
                        <a:t>Removes clothing</a:t>
                      </a:r>
                      <a:endParaRPr lang="en-GB" sz="1000">
                        <a:effectLst/>
                        <a:latin typeface="Comic Sans MS" panose="030F0702030302020204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695700" algn="l"/>
                        </a:tabLst>
                      </a:pPr>
                      <a:r>
                        <a:rPr lang="en-GB" sz="10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Comic Sans MS" panose="030F0702030302020204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695700" algn="l"/>
                        </a:tabLst>
                      </a:pPr>
                      <a:r>
                        <a:rPr lang="en-GB" sz="10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Comic Sans MS" panose="030F0702030302020204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695700" algn="l"/>
                        </a:tabLst>
                      </a:pPr>
                      <a:r>
                        <a:rPr lang="en-GB" sz="10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Comic Sans MS" panose="030F0702030302020204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695700" algn="l"/>
                        </a:tabLst>
                      </a:pPr>
                      <a:r>
                        <a:rPr lang="en-GB" sz="10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Comic Sans MS" panose="030F0702030302020204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6424068"/>
                  </a:ext>
                </a:extLst>
              </a:tr>
              <a:tr h="25996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695700" algn="l"/>
                        </a:tabLst>
                      </a:pPr>
                      <a:r>
                        <a:rPr lang="en-GB" sz="1000">
                          <a:effectLst/>
                        </a:rPr>
                        <a:t>Prefers bare foot</a:t>
                      </a:r>
                      <a:endParaRPr lang="en-GB" sz="1000">
                        <a:effectLst/>
                        <a:latin typeface="Comic Sans MS" panose="030F0702030302020204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695700" algn="l"/>
                        </a:tabLst>
                      </a:pPr>
                      <a:r>
                        <a:rPr lang="en-GB" sz="10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Comic Sans MS" panose="030F0702030302020204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695700" algn="l"/>
                        </a:tabLst>
                      </a:pPr>
                      <a:r>
                        <a:rPr lang="en-GB" sz="10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Comic Sans MS" panose="030F0702030302020204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695700" algn="l"/>
                        </a:tabLst>
                      </a:pPr>
                      <a:r>
                        <a:rPr lang="en-GB" sz="10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Comic Sans MS" panose="030F0702030302020204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695700" algn="l"/>
                        </a:tabLst>
                      </a:pPr>
                      <a:r>
                        <a:rPr lang="en-GB" sz="10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Comic Sans MS" panose="030F0702030302020204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48560139"/>
                  </a:ext>
                </a:extLst>
              </a:tr>
              <a:tr h="5199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695700" algn="l"/>
                        </a:tabLst>
                      </a:pPr>
                      <a:r>
                        <a:rPr lang="en-GB" sz="1000">
                          <a:effectLst/>
                        </a:rPr>
                        <a:t>Distressed at hair brushing, teeth cleaning</a:t>
                      </a:r>
                      <a:endParaRPr lang="en-GB" sz="1000">
                        <a:effectLst/>
                        <a:latin typeface="Comic Sans MS" panose="030F0702030302020204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695700" algn="l"/>
                        </a:tabLst>
                      </a:pPr>
                      <a:r>
                        <a:rPr lang="en-GB" sz="10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Comic Sans MS" panose="030F0702030302020204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695700" algn="l"/>
                        </a:tabLst>
                      </a:pPr>
                      <a:r>
                        <a:rPr lang="en-GB" sz="10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Comic Sans MS" panose="030F0702030302020204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695700" algn="l"/>
                        </a:tabLst>
                      </a:pPr>
                      <a:r>
                        <a:rPr lang="en-GB" sz="10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Comic Sans MS" panose="030F0702030302020204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695700" algn="l"/>
                        </a:tabLst>
                      </a:pPr>
                      <a:r>
                        <a:rPr lang="en-GB" sz="10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Comic Sans MS" panose="030F0702030302020204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06699304"/>
                  </a:ext>
                </a:extLst>
              </a:tr>
              <a:tr h="25996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695700" algn="l"/>
                        </a:tabLst>
                      </a:pPr>
                      <a:r>
                        <a:rPr lang="en-GB" sz="1000">
                          <a:effectLst/>
                        </a:rPr>
                        <a:t>Dislikes cold</a:t>
                      </a:r>
                      <a:endParaRPr lang="en-GB" sz="1000">
                        <a:effectLst/>
                        <a:latin typeface="Comic Sans MS" panose="030F0702030302020204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695700" algn="l"/>
                        </a:tabLst>
                      </a:pPr>
                      <a:r>
                        <a:rPr lang="en-GB" sz="10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Comic Sans MS" panose="030F0702030302020204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695700" algn="l"/>
                        </a:tabLst>
                      </a:pPr>
                      <a:r>
                        <a:rPr lang="en-GB" sz="10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Comic Sans MS" panose="030F0702030302020204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695700" algn="l"/>
                        </a:tabLst>
                      </a:pPr>
                      <a:r>
                        <a:rPr lang="en-GB" sz="10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Comic Sans MS" panose="030F0702030302020204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695700" algn="l"/>
                        </a:tabLst>
                      </a:pPr>
                      <a:r>
                        <a:rPr lang="en-GB" sz="10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Comic Sans MS" panose="030F0702030302020204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36579703"/>
                  </a:ext>
                </a:extLst>
              </a:tr>
              <a:tr h="25996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695700" algn="l"/>
                        </a:tabLst>
                      </a:pPr>
                      <a:r>
                        <a:rPr lang="en-GB" sz="1000">
                          <a:effectLst/>
                        </a:rPr>
                        <a:t>Dislikes hot</a:t>
                      </a:r>
                      <a:endParaRPr lang="en-GB" sz="1000">
                        <a:effectLst/>
                        <a:latin typeface="Comic Sans MS" panose="030F0702030302020204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695700" algn="l"/>
                        </a:tabLst>
                      </a:pPr>
                      <a:r>
                        <a:rPr lang="en-GB" sz="10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Comic Sans MS" panose="030F0702030302020204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695700" algn="l"/>
                        </a:tabLst>
                      </a:pPr>
                      <a:r>
                        <a:rPr lang="en-GB" sz="10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Comic Sans MS" panose="030F0702030302020204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695700" algn="l"/>
                        </a:tabLst>
                      </a:pPr>
                      <a:r>
                        <a:rPr lang="en-GB" sz="10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Comic Sans MS" panose="030F0702030302020204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695700" algn="l"/>
                        </a:tabLst>
                      </a:pPr>
                      <a:r>
                        <a:rPr lang="en-GB" sz="10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Comic Sans MS" panose="030F0702030302020204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60894575"/>
                  </a:ext>
                </a:extLst>
              </a:tr>
              <a:tr h="25996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695700" algn="l"/>
                        </a:tabLst>
                      </a:pPr>
                      <a:r>
                        <a:rPr lang="en-GB" sz="1000">
                          <a:effectLst/>
                        </a:rPr>
                        <a:t>Craves cold</a:t>
                      </a:r>
                      <a:endParaRPr lang="en-GB" sz="1000">
                        <a:effectLst/>
                        <a:latin typeface="Comic Sans MS" panose="030F0702030302020204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695700" algn="l"/>
                        </a:tabLst>
                      </a:pPr>
                      <a:r>
                        <a:rPr lang="en-GB" sz="10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Comic Sans MS" panose="030F0702030302020204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695700" algn="l"/>
                        </a:tabLst>
                      </a:pPr>
                      <a:r>
                        <a:rPr lang="en-GB" sz="10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Comic Sans MS" panose="030F0702030302020204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695700" algn="l"/>
                        </a:tabLst>
                      </a:pPr>
                      <a:r>
                        <a:rPr lang="en-GB" sz="10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Comic Sans MS" panose="030F0702030302020204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695700" algn="l"/>
                        </a:tabLst>
                      </a:pPr>
                      <a:r>
                        <a:rPr lang="en-GB" sz="10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Comic Sans MS" panose="030F0702030302020204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64969973"/>
                  </a:ext>
                </a:extLst>
              </a:tr>
              <a:tr h="25996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695700" algn="l"/>
                        </a:tabLst>
                      </a:pPr>
                      <a:r>
                        <a:rPr lang="en-GB" sz="1000">
                          <a:effectLst/>
                        </a:rPr>
                        <a:t>Craves hot</a:t>
                      </a:r>
                      <a:endParaRPr lang="en-GB" sz="1000">
                        <a:effectLst/>
                        <a:latin typeface="Comic Sans MS" panose="030F0702030302020204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695700" algn="l"/>
                        </a:tabLst>
                      </a:pPr>
                      <a:r>
                        <a:rPr lang="en-GB" sz="10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Comic Sans MS" panose="030F0702030302020204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695700" algn="l"/>
                        </a:tabLst>
                      </a:pPr>
                      <a:r>
                        <a:rPr lang="en-GB" sz="10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Comic Sans MS" panose="030F0702030302020204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695700" algn="l"/>
                        </a:tabLst>
                      </a:pPr>
                      <a:r>
                        <a:rPr lang="en-GB" sz="10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Comic Sans MS" panose="030F0702030302020204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695700" algn="l"/>
                        </a:tabLst>
                      </a:pPr>
                      <a:r>
                        <a:rPr lang="en-GB" sz="10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Comic Sans MS" panose="030F0702030302020204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5764002"/>
                  </a:ext>
                </a:extLst>
              </a:tr>
              <a:tr h="25996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695700" algn="l"/>
                        </a:tabLst>
                      </a:pPr>
                      <a:r>
                        <a:rPr lang="en-GB" sz="1000">
                          <a:effectLst/>
                        </a:rPr>
                        <a:t>Disturbed by vibration</a:t>
                      </a:r>
                      <a:endParaRPr lang="en-GB" sz="1000">
                        <a:effectLst/>
                        <a:latin typeface="Comic Sans MS" panose="030F0702030302020204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695700" algn="l"/>
                        </a:tabLst>
                      </a:pPr>
                      <a:r>
                        <a:rPr lang="en-GB" sz="10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Comic Sans MS" panose="030F0702030302020204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695700" algn="l"/>
                        </a:tabLst>
                      </a:pPr>
                      <a:r>
                        <a:rPr lang="en-GB" sz="10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Comic Sans MS" panose="030F0702030302020204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695700" algn="l"/>
                        </a:tabLst>
                      </a:pPr>
                      <a:r>
                        <a:rPr lang="en-GB" sz="10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Comic Sans MS" panose="030F0702030302020204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695700" algn="l"/>
                        </a:tabLst>
                      </a:pPr>
                      <a:r>
                        <a:rPr lang="en-GB" sz="10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Comic Sans MS" panose="030F0702030302020204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20696084"/>
                  </a:ext>
                </a:extLst>
              </a:tr>
              <a:tr h="5199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695700" algn="l"/>
                        </a:tabLst>
                      </a:pPr>
                      <a:r>
                        <a:rPr lang="en-GB" sz="1000">
                          <a:effectLst/>
                        </a:rPr>
                        <a:t>Tactile stims – tapping, rubbing, squeezing, banging, scratching</a:t>
                      </a:r>
                      <a:endParaRPr lang="en-GB" sz="1000">
                        <a:effectLst/>
                        <a:latin typeface="Comic Sans MS" panose="030F0702030302020204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695700" algn="l"/>
                        </a:tabLst>
                      </a:pPr>
                      <a:r>
                        <a:rPr lang="en-GB" sz="10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Comic Sans MS" panose="030F0702030302020204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695700" algn="l"/>
                        </a:tabLst>
                      </a:pPr>
                      <a:r>
                        <a:rPr lang="en-GB" sz="10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Comic Sans MS" panose="030F0702030302020204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695700" algn="l"/>
                        </a:tabLst>
                      </a:pPr>
                      <a:r>
                        <a:rPr lang="en-GB" sz="10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Comic Sans MS" panose="030F0702030302020204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695700" algn="l"/>
                        </a:tabLst>
                      </a:pPr>
                      <a:r>
                        <a:rPr lang="en-GB" sz="1000" dirty="0">
                          <a:effectLst/>
                        </a:rPr>
                        <a:t> </a:t>
                      </a:r>
                      <a:endParaRPr lang="en-GB" sz="1000" dirty="0">
                        <a:effectLst/>
                        <a:latin typeface="Comic Sans MS" panose="030F0702030302020204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24737480"/>
                  </a:ext>
                </a:extLst>
              </a:tr>
            </a:tbl>
          </a:graphicData>
        </a:graphic>
      </p:graphicFrame>
      <p:grpSp>
        <p:nvGrpSpPr>
          <p:cNvPr id="10" name="Group 9"/>
          <p:cNvGrpSpPr/>
          <p:nvPr/>
        </p:nvGrpSpPr>
        <p:grpSpPr>
          <a:xfrm>
            <a:off x="156998" y="133011"/>
            <a:ext cx="6248400" cy="1112465"/>
            <a:chOff x="5391150" y="2813149"/>
            <a:chExt cx="6248400" cy="1200150"/>
          </a:xfrm>
        </p:grpSpPr>
        <p:sp>
          <p:nvSpPr>
            <p:cNvPr id="11" name="Rectangle 10"/>
            <p:cNvSpPr/>
            <p:nvPr/>
          </p:nvSpPr>
          <p:spPr>
            <a:xfrm>
              <a:off x="5391150" y="2813149"/>
              <a:ext cx="6248400" cy="1200150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581650" y="3113514"/>
              <a:ext cx="5810250" cy="5644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 smtClean="0"/>
                <a:t>Sensory: Strategies</a:t>
              </a:r>
              <a:endParaRPr lang="en-GB" sz="2800" dirty="0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347498" y="1749972"/>
            <a:ext cx="60579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This is an extract from the St Nicholas School Sensory Assessment Checklist</a:t>
            </a:r>
            <a:r>
              <a:rPr lang="en-GB" sz="2800" dirty="0" smtClean="0"/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 smtClean="0"/>
              <a:t>Alternative checklists are available e.g. from the Autism Education Trust.</a:t>
            </a:r>
            <a:endParaRPr lang="en-GB" sz="2800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995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9" name="Content Placeholder 2"/>
          <p:cNvSpPr>
            <a:spLocks noGrp="1"/>
          </p:cNvSpPr>
          <p:nvPr>
            <p:ph idx="1"/>
          </p:nvPr>
        </p:nvSpPr>
        <p:spPr>
          <a:xfrm>
            <a:off x="707571" y="1959429"/>
            <a:ext cx="10515600" cy="3887405"/>
          </a:xfrm>
        </p:spPr>
        <p:txBody>
          <a:bodyPr>
            <a:normAutofit lnSpcReduction="10000"/>
          </a:bodyPr>
          <a:lstStyle/>
          <a:p>
            <a:r>
              <a:rPr lang="en-GB" altLang="en-US" dirty="0" smtClean="0"/>
              <a:t>From the analysis of the sensory checklist a sensory diet might be needed for the pupil. This might include:</a:t>
            </a:r>
          </a:p>
          <a:p>
            <a:endParaRPr lang="en-GB" altLang="en-US" dirty="0" smtClean="0"/>
          </a:p>
          <a:p>
            <a:pPr>
              <a:buFontTx/>
              <a:buChar char="-"/>
            </a:pPr>
            <a:r>
              <a:rPr lang="en-GB" altLang="en-US" dirty="0" smtClean="0"/>
              <a:t>Daily sensory circuits</a:t>
            </a:r>
          </a:p>
          <a:p>
            <a:pPr>
              <a:buFontTx/>
              <a:buChar char="-"/>
            </a:pPr>
            <a:r>
              <a:rPr lang="en-GB" altLang="en-US" dirty="0" smtClean="0"/>
              <a:t>Regular physical breaks throughout the day</a:t>
            </a:r>
          </a:p>
          <a:p>
            <a:pPr>
              <a:buFontTx/>
              <a:buChar char="-"/>
            </a:pPr>
            <a:r>
              <a:rPr lang="en-GB" altLang="en-US" dirty="0" smtClean="0"/>
              <a:t>Changes to the physical environment (e.g. move where they sit in class) </a:t>
            </a:r>
          </a:p>
          <a:p>
            <a:pPr>
              <a:buFontTx/>
              <a:buChar char="-"/>
            </a:pPr>
            <a:r>
              <a:rPr lang="en-GB" altLang="en-US" dirty="0" smtClean="0"/>
              <a:t>Creating a sensory box containing alerting and calming resources to encourage pupils to regulate their own sensory needs</a:t>
            </a:r>
            <a:endParaRPr lang="en-GB" alt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156998" y="133011"/>
            <a:ext cx="6248400" cy="1112465"/>
            <a:chOff x="5391150" y="2813149"/>
            <a:chExt cx="6248400" cy="1200150"/>
          </a:xfrm>
        </p:grpSpPr>
        <p:sp>
          <p:nvSpPr>
            <p:cNvPr id="9" name="Rectangle 8"/>
            <p:cNvSpPr/>
            <p:nvPr/>
          </p:nvSpPr>
          <p:spPr>
            <a:xfrm>
              <a:off x="5391150" y="2813149"/>
              <a:ext cx="6248400" cy="1200150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581650" y="3113514"/>
              <a:ext cx="5810250" cy="5644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 smtClean="0"/>
                <a:t>Sensory: Strategies</a:t>
              </a:r>
              <a:endParaRPr lang="en-GB" sz="2800" dirty="0"/>
            </a:p>
          </p:txBody>
        </p:sp>
      </p:grpSp>
      <p:pic>
        <p:nvPicPr>
          <p:cNvPr id="11" name="Picture 4" descr="C:\Users\harrik60\AppData\Local\Microsoft\Windows\INetCache\Content.MSO\B53657E0.tm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0723" y="133010"/>
            <a:ext cx="3563608" cy="1826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171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2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56998" y="133011"/>
            <a:ext cx="6248400" cy="1112465"/>
            <a:chOff x="5391150" y="2813149"/>
            <a:chExt cx="6248400" cy="1200150"/>
          </a:xfrm>
        </p:grpSpPr>
        <p:sp>
          <p:nvSpPr>
            <p:cNvPr id="9" name="Rectangle 8"/>
            <p:cNvSpPr/>
            <p:nvPr/>
          </p:nvSpPr>
          <p:spPr>
            <a:xfrm>
              <a:off x="5391150" y="2813149"/>
              <a:ext cx="6248400" cy="1200150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581650" y="3113514"/>
              <a:ext cx="5810250" cy="5644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 smtClean="0"/>
                <a:t>Sensory</a:t>
              </a:r>
              <a:endParaRPr lang="en-GB" sz="2800" dirty="0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36482" y="1553668"/>
            <a:ext cx="1124278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800" dirty="0" smtClean="0"/>
          </a:p>
          <a:p>
            <a:endParaRPr lang="en-GB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dirty="0"/>
          </a:p>
        </p:txBody>
      </p:sp>
      <p:sp>
        <p:nvSpPr>
          <p:cNvPr id="5" name="12-Point Star 4"/>
          <p:cNvSpPr/>
          <p:nvPr/>
        </p:nvSpPr>
        <p:spPr>
          <a:xfrm>
            <a:off x="1935219" y="1366236"/>
            <a:ext cx="8280836" cy="5144918"/>
          </a:xfrm>
          <a:prstGeom prst="star12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3470390" y="2553941"/>
            <a:ext cx="499569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altLang="en-US" sz="3200" dirty="0" smtClean="0"/>
              <a:t>This </a:t>
            </a:r>
            <a:r>
              <a:rPr lang="en-GB" altLang="en-US" sz="3200" dirty="0"/>
              <a:t>training </a:t>
            </a:r>
            <a:r>
              <a:rPr lang="en-GB" altLang="en-US" sz="3200" dirty="0" smtClean="0"/>
              <a:t>has only looked at </a:t>
            </a:r>
            <a:r>
              <a:rPr lang="en-GB" altLang="en-US" sz="3200" dirty="0"/>
              <a:t>sensory needs very briefly. We would </a:t>
            </a:r>
            <a:r>
              <a:rPr lang="en-GB" altLang="en-US" sz="3200" dirty="0" smtClean="0"/>
              <a:t>recommend </a:t>
            </a:r>
            <a:r>
              <a:rPr lang="en-GB" altLang="en-US" sz="3200" dirty="0"/>
              <a:t>that you complete the </a:t>
            </a:r>
            <a:r>
              <a:rPr lang="en-GB" altLang="en-US" sz="3200" b="1" dirty="0"/>
              <a:t>STLS Sensory </a:t>
            </a:r>
            <a:r>
              <a:rPr lang="en-GB" altLang="en-US" sz="3200" b="1" dirty="0" smtClean="0"/>
              <a:t>Training </a:t>
            </a:r>
            <a:r>
              <a:rPr lang="en-GB" altLang="en-US" sz="3200" dirty="0" smtClean="0"/>
              <a:t>for more detailed guidance.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2546785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0" t="14075" r="31667" b="13333"/>
          <a:stretch>
            <a:fillRect/>
          </a:stretch>
        </p:blipFill>
        <p:spPr bwMode="auto">
          <a:xfrm>
            <a:off x="1674812" y="0"/>
            <a:ext cx="9156097" cy="667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71" name="Rectangle 1"/>
          <p:cNvSpPr>
            <a:spLocks noChangeArrowheads="1"/>
          </p:cNvSpPr>
          <p:nvPr/>
        </p:nvSpPr>
        <p:spPr bwMode="auto">
          <a:xfrm>
            <a:off x="2014538" y="2205039"/>
            <a:ext cx="4152900" cy="4370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l"/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50000"/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50000"/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C00000"/>
              </a:buClr>
              <a:buSzTx/>
              <a:buFont typeface="Wingdings" panose="05000000000000000000" pitchFamily="2" charset="2"/>
              <a:buChar char="q"/>
            </a:pPr>
            <a:endParaRPr lang="en-GB" altLang="en-US" sz="2000" dirty="0" smtClean="0"/>
          </a:p>
          <a:p>
            <a:pPr>
              <a:spcBef>
                <a:spcPct val="0"/>
              </a:spcBef>
              <a:buClr>
                <a:srgbClr val="C00000"/>
              </a:buClr>
              <a:buSzTx/>
              <a:buFont typeface="Wingdings" panose="05000000000000000000" pitchFamily="2" charset="2"/>
              <a:buChar char="q"/>
            </a:pPr>
            <a:endParaRPr lang="en-GB" altLang="en-US" sz="2000" dirty="0"/>
          </a:p>
          <a:p>
            <a:pPr>
              <a:spcBef>
                <a:spcPct val="0"/>
              </a:spcBef>
              <a:buClr>
                <a:srgbClr val="C00000"/>
              </a:buClr>
              <a:buSzTx/>
              <a:buFont typeface="Wingdings" panose="05000000000000000000" pitchFamily="2" charset="2"/>
              <a:buChar char="q"/>
            </a:pPr>
            <a:endParaRPr lang="en-GB" altLang="en-US" sz="2000" dirty="0" smtClean="0"/>
          </a:p>
          <a:p>
            <a:pPr>
              <a:spcBef>
                <a:spcPct val="0"/>
              </a:spcBef>
              <a:buClr>
                <a:srgbClr val="C00000"/>
              </a:buClr>
              <a:buSzTx/>
              <a:buFont typeface="Wingdings" panose="05000000000000000000" pitchFamily="2" charset="2"/>
              <a:buChar char="q"/>
            </a:pPr>
            <a:endParaRPr lang="en-GB" altLang="en-US" sz="2000" dirty="0"/>
          </a:p>
          <a:p>
            <a:pPr>
              <a:spcBef>
                <a:spcPct val="0"/>
              </a:spcBef>
              <a:buClr>
                <a:srgbClr val="C00000"/>
              </a:buClr>
              <a:buSzTx/>
              <a:buFont typeface="Wingdings" panose="05000000000000000000" pitchFamily="2" charset="2"/>
              <a:buChar char="q"/>
            </a:pPr>
            <a:endParaRPr lang="en-GB" altLang="en-US" sz="2000" dirty="0"/>
          </a:p>
          <a:p>
            <a:pPr>
              <a:spcBef>
                <a:spcPct val="0"/>
              </a:spcBef>
              <a:buClr>
                <a:srgbClr val="C00000"/>
              </a:buClr>
              <a:buSzTx/>
              <a:buFontTx/>
              <a:buNone/>
            </a:pPr>
            <a:endParaRPr lang="en-GB" altLang="en-US" sz="2000" dirty="0" smtClean="0"/>
          </a:p>
          <a:p>
            <a:pPr>
              <a:spcBef>
                <a:spcPct val="0"/>
              </a:spcBef>
              <a:buClr>
                <a:srgbClr val="C00000"/>
              </a:buClr>
              <a:buSzTx/>
              <a:buFontTx/>
              <a:buNone/>
            </a:pPr>
            <a:endParaRPr lang="en-GB" altLang="en-US" sz="2000" dirty="0" smtClean="0"/>
          </a:p>
          <a:p>
            <a:pPr>
              <a:spcBef>
                <a:spcPct val="0"/>
              </a:spcBef>
              <a:buClr>
                <a:srgbClr val="C00000"/>
              </a:buClr>
              <a:buSzTx/>
              <a:buFontTx/>
              <a:buNone/>
            </a:pPr>
            <a:endParaRPr lang="en-GB" altLang="en-US" sz="2000" dirty="0"/>
          </a:p>
          <a:p>
            <a:pPr>
              <a:spcBef>
                <a:spcPct val="0"/>
              </a:spcBef>
              <a:buClr>
                <a:srgbClr val="C00000"/>
              </a:buClr>
              <a:buSzTx/>
              <a:buFont typeface="Wingdings" panose="05000000000000000000" pitchFamily="2" charset="2"/>
              <a:buChar char="q"/>
            </a:pPr>
            <a:r>
              <a:rPr lang="en-GB" altLang="en-US" sz="2000" b="1" dirty="0" smtClean="0"/>
              <a:t>Transition</a:t>
            </a:r>
          </a:p>
          <a:p>
            <a:pPr>
              <a:spcBef>
                <a:spcPct val="0"/>
              </a:spcBef>
              <a:buClr>
                <a:srgbClr val="C00000"/>
              </a:buClr>
              <a:buSzTx/>
              <a:buFont typeface="Wingdings" panose="05000000000000000000" pitchFamily="2" charset="2"/>
              <a:buChar char="q"/>
            </a:pPr>
            <a:endParaRPr lang="en-GB" altLang="en-US" sz="2000" dirty="0" smtClean="0"/>
          </a:p>
          <a:p>
            <a:pPr>
              <a:spcBef>
                <a:spcPct val="0"/>
              </a:spcBef>
              <a:buClr>
                <a:srgbClr val="C00000"/>
              </a:buClr>
              <a:buSzTx/>
              <a:buFont typeface="Wingdings" panose="05000000000000000000" pitchFamily="2" charset="2"/>
              <a:buChar char="q"/>
            </a:pPr>
            <a:r>
              <a:rPr lang="en-GB" altLang="en-US" sz="2000" dirty="0" smtClean="0"/>
              <a:t>Active Engagement</a:t>
            </a:r>
          </a:p>
          <a:p>
            <a:pPr>
              <a:spcBef>
                <a:spcPct val="0"/>
              </a:spcBef>
              <a:buClr>
                <a:srgbClr val="C00000"/>
              </a:buClr>
              <a:buSzTx/>
              <a:buFont typeface="Wingdings" panose="05000000000000000000" pitchFamily="2" charset="2"/>
              <a:buChar char="q"/>
            </a:pPr>
            <a:endParaRPr lang="en-GB" altLang="en-US" sz="2000" dirty="0" smtClean="0"/>
          </a:p>
          <a:p>
            <a:pPr>
              <a:spcBef>
                <a:spcPct val="0"/>
              </a:spcBef>
              <a:buClr>
                <a:srgbClr val="C00000"/>
              </a:buClr>
              <a:buSzTx/>
              <a:buFont typeface="Wingdings" panose="05000000000000000000" pitchFamily="2" charset="2"/>
              <a:buChar char="q"/>
            </a:pPr>
            <a:r>
              <a:rPr lang="en-GB" altLang="en-US" sz="2000" dirty="0" smtClean="0"/>
              <a:t>Emotional Regulation</a:t>
            </a:r>
            <a:endParaRPr lang="en-GB" altLang="en-US" sz="2000" dirty="0"/>
          </a:p>
          <a:p>
            <a:pPr>
              <a:spcBef>
                <a:spcPct val="0"/>
              </a:spcBef>
              <a:buClr>
                <a:srgbClr val="C00000"/>
              </a:buClr>
              <a:buSzTx/>
              <a:buFontTx/>
              <a:buNone/>
            </a:pPr>
            <a:endParaRPr lang="en-GB" altLang="en-US" sz="1800" dirty="0"/>
          </a:p>
        </p:txBody>
      </p:sp>
      <p:sp>
        <p:nvSpPr>
          <p:cNvPr id="7172" name="TextBox 2"/>
          <p:cNvSpPr txBox="1">
            <a:spLocks noChangeArrowheads="1"/>
          </p:cNvSpPr>
          <p:nvPr/>
        </p:nvSpPr>
        <p:spPr bwMode="auto">
          <a:xfrm>
            <a:off x="5016501" y="260350"/>
            <a:ext cx="20161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l"/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50000"/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50000"/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000" dirty="0" smtClean="0"/>
              <a:t>Autism Awareness</a:t>
            </a:r>
            <a:endParaRPr lang="en-GB" altLang="en-US" sz="2000" dirty="0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6252860" y="2205039"/>
            <a:ext cx="4152900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l"/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50000"/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50000"/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C00000"/>
              </a:buClr>
              <a:buSzTx/>
              <a:buFont typeface="Wingdings" panose="05000000000000000000" pitchFamily="2" charset="2"/>
              <a:buChar char="q"/>
            </a:pPr>
            <a:endParaRPr lang="en-GB" altLang="en-US" sz="2000" dirty="0"/>
          </a:p>
          <a:p>
            <a:pPr>
              <a:spcBef>
                <a:spcPct val="0"/>
              </a:spcBef>
              <a:buClr>
                <a:srgbClr val="C00000"/>
              </a:buClr>
              <a:buSzTx/>
              <a:buFont typeface="Wingdings" panose="05000000000000000000" pitchFamily="2" charset="2"/>
              <a:buChar char="q"/>
            </a:pPr>
            <a:r>
              <a:rPr lang="en-GB" altLang="en-US" sz="2000" dirty="0" smtClean="0"/>
              <a:t>Brief introduction to ASC</a:t>
            </a:r>
          </a:p>
          <a:p>
            <a:pPr>
              <a:spcBef>
                <a:spcPct val="0"/>
              </a:spcBef>
              <a:buClr>
                <a:srgbClr val="C00000"/>
              </a:buClr>
              <a:buSzTx/>
              <a:buFont typeface="Wingdings" panose="05000000000000000000" pitchFamily="2" charset="2"/>
              <a:buChar char="q"/>
            </a:pPr>
            <a:endParaRPr lang="en-GB" altLang="en-US" sz="2000" dirty="0" smtClean="0"/>
          </a:p>
          <a:p>
            <a:pPr>
              <a:spcBef>
                <a:spcPct val="0"/>
              </a:spcBef>
              <a:buClr>
                <a:srgbClr val="C00000"/>
              </a:buClr>
              <a:buSzTx/>
              <a:buFont typeface="Wingdings" panose="05000000000000000000" pitchFamily="2" charset="2"/>
              <a:buChar char="q"/>
            </a:pPr>
            <a:r>
              <a:rPr lang="en-GB" altLang="en-US" sz="2000" dirty="0"/>
              <a:t>Social Communication &amp; </a:t>
            </a:r>
            <a:r>
              <a:rPr lang="en-GB" altLang="en-US" sz="2000" dirty="0" smtClean="0"/>
              <a:t>Interaction</a:t>
            </a:r>
          </a:p>
          <a:p>
            <a:pPr>
              <a:spcBef>
                <a:spcPct val="0"/>
              </a:spcBef>
              <a:buClr>
                <a:srgbClr val="C00000"/>
              </a:buClr>
              <a:buSzTx/>
              <a:buFont typeface="Wingdings" panose="05000000000000000000" pitchFamily="2" charset="2"/>
              <a:buChar char="q"/>
            </a:pPr>
            <a:endParaRPr lang="en-GB" altLang="en-US" sz="2000" dirty="0"/>
          </a:p>
          <a:p>
            <a:pPr>
              <a:spcBef>
                <a:spcPct val="0"/>
              </a:spcBef>
              <a:buClr>
                <a:srgbClr val="C00000"/>
              </a:buClr>
              <a:buSzTx/>
              <a:buFont typeface="Wingdings" panose="05000000000000000000" pitchFamily="2" charset="2"/>
              <a:buChar char="q"/>
            </a:pPr>
            <a:r>
              <a:rPr lang="en-GB" altLang="en-US" sz="2000" dirty="0"/>
              <a:t>Sensory</a:t>
            </a:r>
          </a:p>
          <a:p>
            <a:pPr>
              <a:spcBef>
                <a:spcPct val="0"/>
              </a:spcBef>
              <a:buClr>
                <a:srgbClr val="C00000"/>
              </a:buClr>
              <a:buSzTx/>
              <a:buFont typeface="Wingdings" panose="05000000000000000000" pitchFamily="2" charset="2"/>
              <a:buChar char="q"/>
            </a:pPr>
            <a:endParaRPr lang="en-GB" altLang="en-US" sz="2000" dirty="0"/>
          </a:p>
          <a:p>
            <a:pPr>
              <a:spcBef>
                <a:spcPct val="0"/>
              </a:spcBef>
              <a:buClr>
                <a:srgbClr val="C00000"/>
              </a:buClr>
              <a:buSzTx/>
              <a:buFont typeface="Wingdings" panose="05000000000000000000" pitchFamily="2" charset="2"/>
              <a:buChar char="q"/>
            </a:pPr>
            <a:endParaRPr lang="en-GB" altLang="en-US" sz="2000" dirty="0" smtClean="0"/>
          </a:p>
          <a:p>
            <a:pPr>
              <a:spcBef>
                <a:spcPct val="0"/>
              </a:spcBef>
              <a:buClr>
                <a:srgbClr val="C00000"/>
              </a:buClr>
              <a:buSzTx/>
              <a:buFontTx/>
              <a:buNone/>
            </a:pPr>
            <a:endParaRPr lang="en-GB" altLang="en-US" sz="1800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134225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3">
            <a:extLst>
              <a:ext uri="{FF2B5EF4-FFF2-40B4-BE49-F238E27FC236}">
                <a16:creationId xmlns:a16="http://schemas.microsoft.com/office/drawing/2014/main" id="{7D6B6D9D-BF86-4C84-92E7-F73B40318B97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352700" y="1732547"/>
            <a:ext cx="10828647" cy="4274115"/>
          </a:xfrm>
        </p:spPr>
        <p:txBody>
          <a:bodyPr>
            <a:normAutofit/>
          </a:bodyPr>
          <a:lstStyle/>
          <a:p>
            <a:pPr>
              <a:buNone/>
              <a:defRPr/>
            </a:pPr>
            <a:endParaRPr lang="en-GB" altLang="en-US" sz="2175" dirty="0" smtClean="0"/>
          </a:p>
          <a:p>
            <a:pPr>
              <a:defRPr/>
            </a:pPr>
            <a:r>
              <a:rPr lang="en-GB" altLang="en-US" sz="2175" dirty="0"/>
              <a:t>Autistic people often like familiarity and routine. This is because they can find it challenging to predict other </a:t>
            </a:r>
            <a:r>
              <a:rPr lang="en-GB" altLang="en-US" sz="2175" dirty="0" smtClean="0"/>
              <a:t>peoples’ </a:t>
            </a:r>
            <a:r>
              <a:rPr lang="en-GB" altLang="en-US" sz="2175" dirty="0"/>
              <a:t>behaviour, imagine situations outside their routine and generalise experiences outside of their normal routine.</a:t>
            </a:r>
          </a:p>
          <a:p>
            <a:pPr>
              <a:buNone/>
              <a:defRPr/>
            </a:pPr>
            <a:endParaRPr lang="en-GB" altLang="en-US" sz="2175" dirty="0"/>
          </a:p>
          <a:p>
            <a:pPr>
              <a:defRPr/>
            </a:pPr>
            <a:r>
              <a:rPr lang="en-GB" altLang="en-US" sz="2175" dirty="0" smtClean="0"/>
              <a:t>Making transitions and coping with change can </a:t>
            </a:r>
            <a:r>
              <a:rPr lang="en-GB" altLang="en-US" sz="2175" dirty="0"/>
              <a:t>be very </a:t>
            </a:r>
            <a:r>
              <a:rPr lang="en-GB" altLang="en-US" sz="2175" dirty="0" smtClean="0"/>
              <a:t>challenging.</a:t>
            </a:r>
          </a:p>
          <a:p>
            <a:pPr marL="0" indent="0">
              <a:buNone/>
              <a:defRPr/>
            </a:pPr>
            <a:endParaRPr lang="en-GB" altLang="en-US" sz="2175" dirty="0" smtClean="0"/>
          </a:p>
          <a:p>
            <a:pPr>
              <a:defRPr/>
            </a:pPr>
            <a:r>
              <a:rPr lang="en-GB" altLang="en-US" sz="2175" dirty="0" smtClean="0"/>
              <a:t>Pupils </a:t>
            </a:r>
            <a:r>
              <a:rPr lang="en-GB" altLang="en-US" sz="2175" dirty="0"/>
              <a:t>have to make lots of transitions throughout the day. </a:t>
            </a:r>
            <a:endParaRPr lang="en-GB" altLang="en-US" sz="2175" dirty="0" smtClean="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en-GB" altLang="en-US" sz="2175" dirty="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en-GB" altLang="en-US" sz="2175" dirty="0"/>
          </a:p>
          <a:p>
            <a:pPr>
              <a:spcBef>
                <a:spcPct val="0"/>
              </a:spcBef>
              <a:buFontTx/>
              <a:buChar char="•"/>
            </a:pPr>
            <a:endParaRPr lang="en-GB" altLang="en-US" sz="2000" dirty="0"/>
          </a:p>
          <a:p>
            <a:pPr>
              <a:buNone/>
              <a:defRPr/>
            </a:pPr>
            <a:endParaRPr lang="en-GB" altLang="en-US" sz="2175" dirty="0"/>
          </a:p>
        </p:txBody>
      </p:sp>
      <p:grpSp>
        <p:nvGrpSpPr>
          <p:cNvPr id="2" name="Group 1"/>
          <p:cNvGrpSpPr/>
          <p:nvPr/>
        </p:nvGrpSpPr>
        <p:grpSpPr>
          <a:xfrm>
            <a:off x="161423" y="112238"/>
            <a:ext cx="6248400" cy="1053278"/>
            <a:chOff x="161423" y="112238"/>
            <a:chExt cx="6248400" cy="1053278"/>
          </a:xfrm>
        </p:grpSpPr>
        <p:sp>
          <p:nvSpPr>
            <p:cNvPr id="8" name="Rectangle 7"/>
            <p:cNvSpPr/>
            <p:nvPr/>
          </p:nvSpPr>
          <p:spPr>
            <a:xfrm>
              <a:off x="161423" y="112238"/>
              <a:ext cx="6248400" cy="1053278"/>
            </a:xfrm>
            <a:prstGeom prst="rect">
              <a:avLst/>
            </a:prstGeom>
            <a:solidFill>
              <a:srgbClr val="54E74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13823" y="418619"/>
              <a:ext cx="581025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 smtClean="0"/>
                <a:t>Transition</a:t>
              </a:r>
              <a:endParaRPr lang="en-GB" sz="2800" dirty="0"/>
            </a:p>
          </p:txBody>
        </p:sp>
      </p:grpSp>
      <p:pic>
        <p:nvPicPr>
          <p:cNvPr id="6" name="Picture 3" descr="C:\Users\harrik60\AppData\Local\Microsoft\Windows\INetCache\Content.MSO\E43C1B12.tm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224" y="378116"/>
            <a:ext cx="1571625" cy="157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88793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1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4" name="Picture 5" descr="0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58" r="17853"/>
          <a:stretch>
            <a:fillRect/>
          </a:stretch>
        </p:blipFill>
        <p:spPr bwMode="auto">
          <a:xfrm>
            <a:off x="5196153" y="5189538"/>
            <a:ext cx="1489075" cy="156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5" name="Picture 66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0" t="10001" r="13750" b="14999"/>
          <a:stretch>
            <a:fillRect/>
          </a:stretch>
        </p:blipFill>
        <p:spPr bwMode="auto">
          <a:xfrm>
            <a:off x="2057314" y="5189538"/>
            <a:ext cx="1944687" cy="145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6" name="Picture 2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73" b="12549"/>
          <a:stretch>
            <a:fillRect/>
          </a:stretch>
        </p:blipFill>
        <p:spPr bwMode="auto">
          <a:xfrm rot="21135039">
            <a:off x="6180681" y="2539035"/>
            <a:ext cx="1498600" cy="157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8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08" y="4591051"/>
            <a:ext cx="1739900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Daily Home Visual Schedules Support Kit w/ 30 Pecs ADD Apraxia Autism Spectrum via Etsy">
            <a:hlinkClick r:id="rId10"/>
          </p:cNvPr>
          <p:cNvPicPr/>
          <p:nvPr/>
        </p:nvPicPr>
        <p:blipFill>
          <a:blip r:embed="rId11"/>
          <a:srcRect l="14720" t="685" r="30608" b="4579"/>
          <a:stretch>
            <a:fillRect/>
          </a:stretch>
        </p:blipFill>
        <p:spPr bwMode="auto">
          <a:xfrm>
            <a:off x="3265145" y="2368948"/>
            <a:ext cx="1103615" cy="25938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6570" name="TextBox 1"/>
          <p:cNvSpPr txBox="1">
            <a:spLocks noChangeArrowheads="1"/>
          </p:cNvSpPr>
          <p:nvPr/>
        </p:nvSpPr>
        <p:spPr bwMode="auto">
          <a:xfrm>
            <a:off x="6929981" y="5999949"/>
            <a:ext cx="11525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l"/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50000"/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50000"/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800" dirty="0"/>
              <a:t>Photo keyring</a:t>
            </a:r>
          </a:p>
        </p:txBody>
      </p:sp>
      <p:sp>
        <p:nvSpPr>
          <p:cNvPr id="66571" name="TextBox 2"/>
          <p:cNvSpPr txBox="1">
            <a:spLocks noChangeArrowheads="1"/>
          </p:cNvSpPr>
          <p:nvPr/>
        </p:nvSpPr>
        <p:spPr bwMode="auto">
          <a:xfrm>
            <a:off x="161423" y="6077715"/>
            <a:ext cx="18954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l"/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50000"/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50000"/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800" dirty="0"/>
              <a:t>Now/next board</a:t>
            </a:r>
          </a:p>
        </p:txBody>
      </p:sp>
      <p:sp>
        <p:nvSpPr>
          <p:cNvPr id="66572" name="TextBox 3"/>
          <p:cNvSpPr txBox="1">
            <a:spLocks noChangeArrowheads="1"/>
          </p:cNvSpPr>
          <p:nvPr/>
        </p:nvSpPr>
        <p:spPr bwMode="auto">
          <a:xfrm>
            <a:off x="6423071" y="4328711"/>
            <a:ext cx="15684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l"/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50000"/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50000"/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800" dirty="0"/>
              <a:t>Diary or list</a:t>
            </a:r>
          </a:p>
        </p:txBody>
      </p:sp>
      <p:sp>
        <p:nvSpPr>
          <p:cNvPr id="66573" name="TextBox 4"/>
          <p:cNvSpPr txBox="1">
            <a:spLocks noChangeArrowheads="1"/>
          </p:cNvSpPr>
          <p:nvPr/>
        </p:nvSpPr>
        <p:spPr bwMode="auto">
          <a:xfrm>
            <a:off x="4503210" y="2711422"/>
            <a:ext cx="138588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l"/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50000"/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50000"/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800" dirty="0" smtClean="0"/>
              <a:t>A symbol timetable</a:t>
            </a:r>
            <a:endParaRPr lang="en-GB" altLang="en-US" sz="1800" dirty="0"/>
          </a:p>
        </p:txBody>
      </p:sp>
      <p:sp>
        <p:nvSpPr>
          <p:cNvPr id="2" name="TextBox 1"/>
          <p:cNvSpPr txBox="1"/>
          <p:nvPr/>
        </p:nvSpPr>
        <p:spPr>
          <a:xfrm>
            <a:off x="289510" y="1382389"/>
            <a:ext cx="109330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Pupils should have a </a:t>
            </a:r>
            <a:r>
              <a:rPr lang="en-GB" sz="2400" b="1" dirty="0" smtClean="0"/>
              <a:t>visual timetable </a:t>
            </a:r>
            <a:r>
              <a:rPr lang="en-GB" sz="2400" dirty="0" smtClean="0"/>
              <a:t>to help them predict what will happen next and to let them know of any changes to their normal routine. Here are some examples:</a:t>
            </a:r>
            <a:endParaRPr lang="en-GB" sz="2400" dirty="0"/>
          </a:p>
        </p:txBody>
      </p:sp>
      <p:grpSp>
        <p:nvGrpSpPr>
          <p:cNvPr id="3" name="Group 2"/>
          <p:cNvGrpSpPr/>
          <p:nvPr/>
        </p:nvGrpSpPr>
        <p:grpSpPr>
          <a:xfrm>
            <a:off x="161423" y="112238"/>
            <a:ext cx="6248400" cy="1053278"/>
            <a:chOff x="161423" y="112238"/>
            <a:chExt cx="6248400" cy="1053278"/>
          </a:xfrm>
        </p:grpSpPr>
        <p:sp>
          <p:nvSpPr>
            <p:cNvPr id="17" name="Rectangle 16"/>
            <p:cNvSpPr/>
            <p:nvPr/>
          </p:nvSpPr>
          <p:spPr>
            <a:xfrm>
              <a:off x="161423" y="112238"/>
              <a:ext cx="6248400" cy="1053278"/>
            </a:xfrm>
            <a:prstGeom prst="rect">
              <a:avLst/>
            </a:prstGeom>
            <a:solidFill>
              <a:srgbClr val="54E74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13823" y="418619"/>
              <a:ext cx="581025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 smtClean="0"/>
                <a:t>Transition: Strategies</a:t>
              </a:r>
              <a:endParaRPr lang="en-GB" sz="2800" dirty="0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8390452" y="3003317"/>
            <a:ext cx="3310759" cy="15696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Use a timetable that is appropriate for the individual pupil’s level of understanding.</a:t>
            </a:r>
          </a:p>
        </p:txBody>
      </p:sp>
      <p:pic>
        <p:nvPicPr>
          <p:cNvPr id="16" name="Picture 15" descr="C:\Users\harrik60\AppData\Local\Microsoft\Windows\INetCache\Content.MSO\6F377A3F.tmp"/>
          <p:cNvPicPr/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38" y="2368948"/>
            <a:ext cx="875061" cy="1675016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extBox 1"/>
          <p:cNvSpPr txBox="1">
            <a:spLocks noChangeArrowheads="1"/>
          </p:cNvSpPr>
          <p:nvPr/>
        </p:nvSpPr>
        <p:spPr bwMode="auto">
          <a:xfrm>
            <a:off x="1584371" y="2680152"/>
            <a:ext cx="143377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l"/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50000"/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50000"/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800" dirty="0" smtClean="0"/>
              <a:t>Objects of reference</a:t>
            </a:r>
            <a:endParaRPr lang="en-GB" altLang="en-US" sz="1800" dirty="0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33895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4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3">
            <a:extLst>
              <a:ext uri="{FF2B5EF4-FFF2-40B4-BE49-F238E27FC236}">
                <a16:creationId xmlns:a16="http://schemas.microsoft.com/office/drawing/2014/main" id="{7D6B6D9D-BF86-4C84-92E7-F73B40318B97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432910" y="1810786"/>
            <a:ext cx="8160867" cy="4716137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en-US" altLang="en-US" sz="2175" dirty="0"/>
          </a:p>
          <a:p>
            <a:pPr eaLnBrk="1" hangingPunct="1">
              <a:lnSpc>
                <a:spcPct val="90000"/>
              </a:lnSpc>
              <a:defRPr/>
            </a:pPr>
            <a:r>
              <a:rPr lang="en-GB" altLang="en-US" sz="2175" dirty="0"/>
              <a:t>Allow </a:t>
            </a:r>
            <a:r>
              <a:rPr lang="en-GB" altLang="en-US" sz="2175" dirty="0" smtClean="0"/>
              <a:t>pupils time </a:t>
            </a:r>
            <a:r>
              <a:rPr lang="en-GB" altLang="en-US" sz="2175" dirty="0"/>
              <a:t>to complete activities </a:t>
            </a:r>
            <a:endParaRPr lang="en-GB" altLang="en-US" sz="2175" dirty="0" smtClean="0"/>
          </a:p>
          <a:p>
            <a:pPr eaLnBrk="1" hangingPunct="1">
              <a:lnSpc>
                <a:spcPct val="90000"/>
              </a:lnSpc>
              <a:defRPr/>
            </a:pPr>
            <a:endParaRPr lang="en-GB" altLang="en-US" sz="2175" dirty="0" smtClean="0"/>
          </a:p>
          <a:p>
            <a:pPr>
              <a:defRPr/>
            </a:pPr>
            <a:r>
              <a:rPr lang="en-GB" altLang="en-US" sz="2175" dirty="0"/>
              <a:t>Show the pupil a clear start and end to the task (e.g. timers)</a:t>
            </a:r>
          </a:p>
          <a:p>
            <a:pPr eaLnBrk="1" hangingPunct="1">
              <a:lnSpc>
                <a:spcPct val="90000"/>
              </a:lnSpc>
              <a:defRPr/>
            </a:pPr>
            <a:endParaRPr lang="en-GB" altLang="en-US" sz="2175" dirty="0"/>
          </a:p>
          <a:p>
            <a:pPr eaLnBrk="1" hangingPunct="1">
              <a:lnSpc>
                <a:spcPct val="90000"/>
              </a:lnSpc>
              <a:defRPr/>
            </a:pPr>
            <a:r>
              <a:rPr lang="en-GB" altLang="en-US" sz="2175" dirty="0"/>
              <a:t>Allow pupil to go to the next </a:t>
            </a:r>
            <a:r>
              <a:rPr lang="en-GB" altLang="en-US" sz="2175" dirty="0" smtClean="0"/>
              <a:t>room/area </a:t>
            </a:r>
            <a:r>
              <a:rPr lang="en-GB" altLang="en-US" sz="2175" dirty="0"/>
              <a:t>earlier to avoid the crowd</a:t>
            </a:r>
          </a:p>
          <a:p>
            <a:pPr eaLnBrk="1" hangingPunct="1">
              <a:lnSpc>
                <a:spcPct val="90000"/>
              </a:lnSpc>
              <a:defRPr/>
            </a:pPr>
            <a:endParaRPr lang="en-GB" altLang="en-US" sz="2175" dirty="0"/>
          </a:p>
          <a:p>
            <a:pPr eaLnBrk="1" hangingPunct="1">
              <a:lnSpc>
                <a:spcPct val="90000"/>
              </a:lnSpc>
              <a:defRPr/>
            </a:pPr>
            <a:r>
              <a:rPr lang="en-GB" altLang="en-US" sz="2175" dirty="0" smtClean="0"/>
              <a:t>Consider </a:t>
            </a:r>
            <a:r>
              <a:rPr lang="en-GB" altLang="en-US" sz="2175" dirty="0"/>
              <a:t>the pupil’s motivation to do the upcoming task</a:t>
            </a:r>
          </a:p>
          <a:p>
            <a:pPr eaLnBrk="1" hangingPunct="1">
              <a:lnSpc>
                <a:spcPct val="90000"/>
              </a:lnSpc>
              <a:defRPr/>
            </a:pPr>
            <a:endParaRPr lang="en-GB" altLang="en-US" sz="2175" dirty="0"/>
          </a:p>
          <a:p>
            <a:pPr eaLnBrk="1" hangingPunct="1">
              <a:lnSpc>
                <a:spcPct val="90000"/>
              </a:lnSpc>
              <a:defRPr/>
            </a:pPr>
            <a:r>
              <a:rPr lang="en-GB" altLang="en-US" sz="2175" dirty="0"/>
              <a:t>Prepare the pupil for changes in </a:t>
            </a:r>
            <a:r>
              <a:rPr lang="en-GB" altLang="en-US" sz="2175" dirty="0" smtClean="0"/>
              <a:t>routine</a:t>
            </a:r>
            <a:endParaRPr lang="en-GB" altLang="en-US" sz="2175" dirty="0"/>
          </a:p>
        </p:txBody>
      </p:sp>
      <p:grpSp>
        <p:nvGrpSpPr>
          <p:cNvPr id="2" name="Group 1"/>
          <p:cNvGrpSpPr/>
          <p:nvPr/>
        </p:nvGrpSpPr>
        <p:grpSpPr>
          <a:xfrm>
            <a:off x="161423" y="112238"/>
            <a:ext cx="6248400" cy="1053278"/>
            <a:chOff x="161423" y="112238"/>
            <a:chExt cx="6248400" cy="1053278"/>
          </a:xfrm>
        </p:grpSpPr>
        <p:sp>
          <p:nvSpPr>
            <p:cNvPr id="8" name="Rectangle 7"/>
            <p:cNvSpPr/>
            <p:nvPr/>
          </p:nvSpPr>
          <p:spPr>
            <a:xfrm>
              <a:off x="161423" y="112238"/>
              <a:ext cx="6248400" cy="1053278"/>
            </a:xfrm>
            <a:prstGeom prst="rect">
              <a:avLst/>
            </a:prstGeom>
            <a:solidFill>
              <a:srgbClr val="54E74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13823" y="418619"/>
              <a:ext cx="581025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 smtClean="0"/>
                <a:t>Transition: Strategies</a:t>
              </a:r>
              <a:endParaRPr lang="en-GB" sz="2800" dirty="0"/>
            </a:p>
          </p:txBody>
        </p:sp>
      </p:grpSp>
      <p:sp>
        <p:nvSpPr>
          <p:cNvPr id="10" name="Rectangle 3">
            <a:extLst>
              <a:ext uri="{FF2B5EF4-FFF2-40B4-BE49-F238E27FC236}">
                <a16:creationId xmlns:a16="http://schemas.microsoft.com/office/drawing/2014/main" id="{7D6B6D9D-BF86-4C84-92E7-F73B40318B97}"/>
              </a:ext>
            </a:extLst>
          </p:cNvPr>
          <p:cNvSpPr txBox="1">
            <a:spLocks noChangeArrowheads="1"/>
          </p:cNvSpPr>
          <p:nvPr/>
        </p:nvSpPr>
        <p:spPr>
          <a:xfrm>
            <a:off x="6420329" y="638877"/>
            <a:ext cx="7418387" cy="7058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None/>
              <a:defRPr/>
            </a:pPr>
            <a:r>
              <a:rPr lang="en-GB" altLang="en-US" sz="2175" i="1" dirty="0" smtClean="0"/>
              <a:t>Some other things to think about…</a:t>
            </a:r>
          </a:p>
          <a:p>
            <a:pPr>
              <a:buFont typeface="Wingdings" panose="05000000000000000000" pitchFamily="2" charset="2"/>
              <a:buNone/>
              <a:defRPr/>
            </a:pPr>
            <a:endParaRPr lang="en-GB" altLang="en-US" sz="2175" i="1" dirty="0" smtClean="0"/>
          </a:p>
          <a:p>
            <a:pPr>
              <a:buFont typeface="Wingdings" panose="05000000000000000000" pitchFamily="2" charset="2"/>
              <a:buNone/>
              <a:defRPr/>
            </a:pPr>
            <a:endParaRPr lang="en-GB" altLang="en-US" sz="2000" dirty="0" smtClean="0"/>
          </a:p>
          <a:p>
            <a:pPr>
              <a:buFont typeface="Arial" panose="020B0604020202020204" pitchFamily="34" charset="0"/>
              <a:buNone/>
              <a:defRPr/>
            </a:pPr>
            <a:endParaRPr lang="en-GB" altLang="en-US" sz="2175" dirty="0"/>
          </a:p>
        </p:txBody>
      </p:sp>
      <p:pic>
        <p:nvPicPr>
          <p:cNvPr id="7" name="Picture 3" descr="C:\Users\harrik60\AppData\Local\Microsoft\Windows\INetCache\Content.MSO\E43C1B12.tm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5534" y="378116"/>
            <a:ext cx="1571625" cy="157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8466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8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0" t="14075" r="31667" b="13333"/>
          <a:stretch>
            <a:fillRect/>
          </a:stretch>
        </p:blipFill>
        <p:spPr bwMode="auto">
          <a:xfrm>
            <a:off x="1674812" y="0"/>
            <a:ext cx="9156097" cy="667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71" name="Rectangle 1"/>
          <p:cNvSpPr>
            <a:spLocks noChangeArrowheads="1"/>
          </p:cNvSpPr>
          <p:nvPr/>
        </p:nvSpPr>
        <p:spPr bwMode="auto">
          <a:xfrm>
            <a:off x="2014538" y="2205039"/>
            <a:ext cx="4152900" cy="4370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l"/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50000"/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50000"/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C00000"/>
              </a:buClr>
              <a:buSzTx/>
              <a:buFont typeface="Wingdings" panose="05000000000000000000" pitchFamily="2" charset="2"/>
              <a:buChar char="q"/>
            </a:pPr>
            <a:endParaRPr lang="en-GB" altLang="en-US" sz="2000" dirty="0" smtClean="0"/>
          </a:p>
          <a:p>
            <a:pPr>
              <a:spcBef>
                <a:spcPct val="0"/>
              </a:spcBef>
              <a:buClr>
                <a:srgbClr val="C00000"/>
              </a:buClr>
              <a:buSzTx/>
              <a:buFont typeface="Wingdings" panose="05000000000000000000" pitchFamily="2" charset="2"/>
              <a:buChar char="q"/>
            </a:pPr>
            <a:endParaRPr lang="en-GB" altLang="en-US" sz="2000" dirty="0"/>
          </a:p>
          <a:p>
            <a:pPr>
              <a:spcBef>
                <a:spcPct val="0"/>
              </a:spcBef>
              <a:buClr>
                <a:srgbClr val="C00000"/>
              </a:buClr>
              <a:buSzTx/>
              <a:buFont typeface="Wingdings" panose="05000000000000000000" pitchFamily="2" charset="2"/>
              <a:buChar char="q"/>
            </a:pPr>
            <a:endParaRPr lang="en-GB" altLang="en-US" sz="2000" dirty="0" smtClean="0"/>
          </a:p>
          <a:p>
            <a:pPr>
              <a:spcBef>
                <a:spcPct val="0"/>
              </a:spcBef>
              <a:buClr>
                <a:srgbClr val="C00000"/>
              </a:buClr>
              <a:buSzTx/>
              <a:buFont typeface="Wingdings" panose="05000000000000000000" pitchFamily="2" charset="2"/>
              <a:buChar char="q"/>
            </a:pPr>
            <a:endParaRPr lang="en-GB" altLang="en-US" sz="2000" dirty="0"/>
          </a:p>
          <a:p>
            <a:pPr>
              <a:spcBef>
                <a:spcPct val="0"/>
              </a:spcBef>
              <a:buClr>
                <a:srgbClr val="C00000"/>
              </a:buClr>
              <a:buSzTx/>
              <a:buFont typeface="Wingdings" panose="05000000000000000000" pitchFamily="2" charset="2"/>
              <a:buChar char="q"/>
            </a:pPr>
            <a:endParaRPr lang="en-GB" altLang="en-US" sz="2000" dirty="0"/>
          </a:p>
          <a:p>
            <a:pPr>
              <a:spcBef>
                <a:spcPct val="0"/>
              </a:spcBef>
              <a:buClr>
                <a:srgbClr val="C00000"/>
              </a:buClr>
              <a:buSzTx/>
              <a:buFontTx/>
              <a:buNone/>
            </a:pPr>
            <a:endParaRPr lang="en-GB" altLang="en-US" sz="2000" dirty="0" smtClean="0"/>
          </a:p>
          <a:p>
            <a:pPr>
              <a:spcBef>
                <a:spcPct val="0"/>
              </a:spcBef>
              <a:buClr>
                <a:srgbClr val="C00000"/>
              </a:buClr>
              <a:buSzTx/>
              <a:buFontTx/>
              <a:buNone/>
            </a:pPr>
            <a:endParaRPr lang="en-GB" altLang="en-US" sz="2000" dirty="0" smtClean="0"/>
          </a:p>
          <a:p>
            <a:pPr>
              <a:spcBef>
                <a:spcPct val="0"/>
              </a:spcBef>
              <a:buClr>
                <a:srgbClr val="C00000"/>
              </a:buClr>
              <a:buSzTx/>
              <a:buFontTx/>
              <a:buNone/>
            </a:pPr>
            <a:endParaRPr lang="en-GB" altLang="en-US" sz="2000" dirty="0"/>
          </a:p>
          <a:p>
            <a:pPr>
              <a:spcBef>
                <a:spcPct val="0"/>
              </a:spcBef>
              <a:buClr>
                <a:srgbClr val="C00000"/>
              </a:buClr>
              <a:buSzTx/>
              <a:buFont typeface="Wingdings" panose="05000000000000000000" pitchFamily="2" charset="2"/>
              <a:buChar char="q"/>
            </a:pPr>
            <a:endParaRPr lang="en-GB" altLang="en-US" sz="2000" dirty="0" smtClean="0"/>
          </a:p>
          <a:p>
            <a:pPr>
              <a:spcBef>
                <a:spcPct val="0"/>
              </a:spcBef>
              <a:buClr>
                <a:srgbClr val="C00000"/>
              </a:buClr>
              <a:buSzTx/>
              <a:buFont typeface="Wingdings" panose="05000000000000000000" pitchFamily="2" charset="2"/>
              <a:buChar char="q"/>
            </a:pPr>
            <a:endParaRPr lang="en-GB" altLang="en-US" sz="2000" dirty="0" smtClean="0"/>
          </a:p>
          <a:p>
            <a:pPr>
              <a:spcBef>
                <a:spcPct val="0"/>
              </a:spcBef>
              <a:buClr>
                <a:srgbClr val="C00000"/>
              </a:buClr>
              <a:buSzTx/>
              <a:buFont typeface="Wingdings" panose="05000000000000000000" pitchFamily="2" charset="2"/>
              <a:buChar char="q"/>
            </a:pPr>
            <a:r>
              <a:rPr lang="en-GB" altLang="en-US" sz="2000" b="1" dirty="0" smtClean="0"/>
              <a:t>Active Engagement</a:t>
            </a:r>
          </a:p>
          <a:p>
            <a:pPr>
              <a:spcBef>
                <a:spcPct val="0"/>
              </a:spcBef>
              <a:buClr>
                <a:srgbClr val="C00000"/>
              </a:buClr>
              <a:buSzTx/>
              <a:buFont typeface="Wingdings" panose="05000000000000000000" pitchFamily="2" charset="2"/>
              <a:buChar char="q"/>
            </a:pPr>
            <a:endParaRPr lang="en-GB" altLang="en-US" sz="2000" dirty="0" smtClean="0"/>
          </a:p>
          <a:p>
            <a:pPr>
              <a:spcBef>
                <a:spcPct val="0"/>
              </a:spcBef>
              <a:buClr>
                <a:srgbClr val="C00000"/>
              </a:buClr>
              <a:buSzTx/>
              <a:buFont typeface="Wingdings" panose="05000000000000000000" pitchFamily="2" charset="2"/>
              <a:buChar char="q"/>
            </a:pPr>
            <a:r>
              <a:rPr lang="en-GB" altLang="en-US" sz="2000" dirty="0" smtClean="0"/>
              <a:t>Emotional Regulation</a:t>
            </a:r>
            <a:endParaRPr lang="en-GB" altLang="en-US" sz="2000" dirty="0"/>
          </a:p>
          <a:p>
            <a:pPr>
              <a:spcBef>
                <a:spcPct val="0"/>
              </a:spcBef>
              <a:buClr>
                <a:srgbClr val="C00000"/>
              </a:buClr>
              <a:buSzTx/>
              <a:buFontTx/>
              <a:buNone/>
            </a:pPr>
            <a:endParaRPr lang="en-GB" altLang="en-US" sz="1800" dirty="0"/>
          </a:p>
        </p:txBody>
      </p:sp>
      <p:sp>
        <p:nvSpPr>
          <p:cNvPr id="7172" name="TextBox 2"/>
          <p:cNvSpPr txBox="1">
            <a:spLocks noChangeArrowheads="1"/>
          </p:cNvSpPr>
          <p:nvPr/>
        </p:nvSpPr>
        <p:spPr bwMode="auto">
          <a:xfrm>
            <a:off x="5016501" y="260350"/>
            <a:ext cx="20161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l"/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50000"/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50000"/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000" dirty="0" smtClean="0"/>
              <a:t>Autism Awareness</a:t>
            </a:r>
            <a:endParaRPr lang="en-GB" altLang="en-US" sz="2000" dirty="0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6252860" y="2205039"/>
            <a:ext cx="4152900" cy="4062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l"/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50000"/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50000"/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C00000"/>
              </a:buClr>
              <a:buSzTx/>
              <a:buFont typeface="Wingdings" panose="05000000000000000000" pitchFamily="2" charset="2"/>
              <a:buChar char="q"/>
            </a:pPr>
            <a:endParaRPr lang="en-GB" altLang="en-US" sz="2000" dirty="0"/>
          </a:p>
          <a:p>
            <a:pPr>
              <a:spcBef>
                <a:spcPct val="0"/>
              </a:spcBef>
              <a:buClr>
                <a:srgbClr val="C00000"/>
              </a:buClr>
              <a:buSzTx/>
              <a:buFont typeface="Wingdings" panose="05000000000000000000" pitchFamily="2" charset="2"/>
              <a:buChar char="q"/>
            </a:pPr>
            <a:r>
              <a:rPr lang="en-GB" altLang="en-US" sz="2000" dirty="0" smtClean="0"/>
              <a:t>Brief introduction to ASC</a:t>
            </a:r>
          </a:p>
          <a:p>
            <a:pPr>
              <a:spcBef>
                <a:spcPct val="0"/>
              </a:spcBef>
              <a:buClr>
                <a:srgbClr val="C00000"/>
              </a:buClr>
              <a:buSzTx/>
              <a:buFont typeface="Wingdings" panose="05000000000000000000" pitchFamily="2" charset="2"/>
              <a:buChar char="q"/>
            </a:pPr>
            <a:endParaRPr lang="en-GB" altLang="en-US" sz="2000" dirty="0" smtClean="0"/>
          </a:p>
          <a:p>
            <a:pPr>
              <a:spcBef>
                <a:spcPct val="0"/>
              </a:spcBef>
              <a:buClr>
                <a:srgbClr val="C00000"/>
              </a:buClr>
              <a:buSzTx/>
              <a:buFont typeface="Wingdings" panose="05000000000000000000" pitchFamily="2" charset="2"/>
              <a:buChar char="q"/>
            </a:pPr>
            <a:r>
              <a:rPr lang="en-GB" altLang="en-US" sz="2000" dirty="0"/>
              <a:t>Social Communication &amp; </a:t>
            </a:r>
            <a:r>
              <a:rPr lang="en-GB" altLang="en-US" sz="2000" dirty="0" smtClean="0"/>
              <a:t>Interaction</a:t>
            </a:r>
          </a:p>
          <a:p>
            <a:pPr>
              <a:spcBef>
                <a:spcPct val="0"/>
              </a:spcBef>
              <a:buClr>
                <a:srgbClr val="C00000"/>
              </a:buClr>
              <a:buSzTx/>
              <a:buFont typeface="Wingdings" panose="05000000000000000000" pitchFamily="2" charset="2"/>
              <a:buChar char="q"/>
            </a:pPr>
            <a:endParaRPr lang="en-GB" altLang="en-US" sz="2000" dirty="0"/>
          </a:p>
          <a:p>
            <a:pPr>
              <a:spcBef>
                <a:spcPct val="0"/>
              </a:spcBef>
              <a:buClr>
                <a:srgbClr val="C00000"/>
              </a:buClr>
              <a:buSzTx/>
              <a:buFont typeface="Wingdings" panose="05000000000000000000" pitchFamily="2" charset="2"/>
              <a:buChar char="q"/>
            </a:pPr>
            <a:r>
              <a:rPr lang="en-GB" altLang="en-US" sz="2000" dirty="0" smtClean="0"/>
              <a:t>Sensory</a:t>
            </a:r>
          </a:p>
          <a:p>
            <a:pPr>
              <a:spcBef>
                <a:spcPct val="0"/>
              </a:spcBef>
              <a:buClr>
                <a:srgbClr val="C00000"/>
              </a:buClr>
              <a:buSzTx/>
              <a:buFont typeface="Wingdings" panose="05000000000000000000" pitchFamily="2" charset="2"/>
              <a:buChar char="q"/>
            </a:pPr>
            <a:endParaRPr lang="en-GB" altLang="en-US" sz="2000" dirty="0" smtClean="0"/>
          </a:p>
          <a:p>
            <a:pPr>
              <a:spcBef>
                <a:spcPct val="0"/>
              </a:spcBef>
              <a:buClr>
                <a:srgbClr val="C00000"/>
              </a:buClr>
              <a:buSzTx/>
              <a:buFont typeface="Wingdings" panose="05000000000000000000" pitchFamily="2" charset="2"/>
              <a:buChar char="q"/>
            </a:pPr>
            <a:r>
              <a:rPr lang="en-GB" altLang="en-US" sz="2000" dirty="0"/>
              <a:t>Transition</a:t>
            </a:r>
          </a:p>
          <a:p>
            <a:pPr>
              <a:spcBef>
                <a:spcPct val="0"/>
              </a:spcBef>
              <a:buClr>
                <a:srgbClr val="C00000"/>
              </a:buClr>
              <a:buSzTx/>
              <a:buFont typeface="Wingdings" panose="05000000000000000000" pitchFamily="2" charset="2"/>
              <a:buChar char="q"/>
            </a:pPr>
            <a:endParaRPr lang="en-GB" altLang="en-US" sz="2000" dirty="0"/>
          </a:p>
          <a:p>
            <a:pPr>
              <a:spcBef>
                <a:spcPct val="0"/>
              </a:spcBef>
              <a:buClr>
                <a:srgbClr val="C00000"/>
              </a:buClr>
              <a:buSzTx/>
              <a:buFont typeface="Wingdings" panose="05000000000000000000" pitchFamily="2" charset="2"/>
              <a:buChar char="q"/>
            </a:pPr>
            <a:endParaRPr lang="en-GB" altLang="en-US" sz="2000" dirty="0"/>
          </a:p>
          <a:p>
            <a:pPr>
              <a:spcBef>
                <a:spcPct val="0"/>
              </a:spcBef>
              <a:buClr>
                <a:srgbClr val="C00000"/>
              </a:buClr>
              <a:buSzTx/>
              <a:buFont typeface="Wingdings" panose="05000000000000000000" pitchFamily="2" charset="2"/>
              <a:buChar char="q"/>
            </a:pPr>
            <a:endParaRPr lang="en-GB" altLang="en-US" sz="2000" dirty="0" smtClean="0"/>
          </a:p>
          <a:p>
            <a:pPr>
              <a:spcBef>
                <a:spcPct val="0"/>
              </a:spcBef>
              <a:buClr>
                <a:srgbClr val="C00000"/>
              </a:buClr>
              <a:buSzTx/>
              <a:buFontTx/>
              <a:buNone/>
            </a:pPr>
            <a:endParaRPr lang="en-GB" altLang="en-US" sz="1800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861620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Rectangle 3">
            <a:extLst>
              <a:ext uri="{FF2B5EF4-FFF2-40B4-BE49-F238E27FC236}">
                <a16:creationId xmlns:a16="http://schemas.microsoft.com/office/drawing/2014/main" id="{46657A50-8CA3-485B-953E-48F7C02E4C0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878013" y="1905000"/>
            <a:ext cx="7696200" cy="4038600"/>
          </a:xfrm>
        </p:spPr>
        <p:txBody>
          <a:bodyPr>
            <a:normAutofit/>
          </a:bodyPr>
          <a:lstStyle/>
          <a:p>
            <a:pPr lvl="1">
              <a:lnSpc>
                <a:spcPct val="80000"/>
              </a:lnSpc>
              <a:defRPr/>
            </a:pPr>
            <a:endParaRPr lang="en-GB" altLang="en-US" sz="2800" dirty="0"/>
          </a:p>
          <a:p>
            <a:pPr lvl="1">
              <a:lnSpc>
                <a:spcPct val="80000"/>
              </a:lnSpc>
              <a:defRPr/>
            </a:pPr>
            <a:endParaRPr lang="en-GB" altLang="en-US" sz="2800" dirty="0"/>
          </a:p>
          <a:p>
            <a:pPr lvl="1">
              <a:lnSpc>
                <a:spcPct val="80000"/>
              </a:lnSpc>
              <a:defRPr/>
            </a:pPr>
            <a:endParaRPr lang="en-GB" altLang="en-US" sz="2800" dirty="0"/>
          </a:p>
          <a:p>
            <a:pPr lvl="1">
              <a:lnSpc>
                <a:spcPct val="80000"/>
              </a:lnSpc>
              <a:buFontTx/>
              <a:buNone/>
              <a:defRPr/>
            </a:pPr>
            <a:endParaRPr lang="en-GB" altLang="en-US" sz="2800" dirty="0"/>
          </a:p>
          <a:p>
            <a:pPr lvl="1">
              <a:lnSpc>
                <a:spcPct val="80000"/>
              </a:lnSpc>
              <a:defRPr/>
            </a:pPr>
            <a:endParaRPr lang="en-GB" altLang="en-US" sz="2100" dirty="0"/>
          </a:p>
          <a:p>
            <a:pPr lvl="1">
              <a:lnSpc>
                <a:spcPct val="80000"/>
              </a:lnSpc>
              <a:buFontTx/>
              <a:buNone/>
              <a:defRPr/>
            </a:pPr>
            <a:endParaRPr lang="en-GB" alt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172764" y="132693"/>
            <a:ext cx="6248400" cy="939362"/>
            <a:chOff x="5391150" y="4152900"/>
            <a:chExt cx="6248400" cy="1200150"/>
          </a:xfrm>
        </p:grpSpPr>
        <p:sp>
          <p:nvSpPr>
            <p:cNvPr id="9" name="Rectangle 8"/>
            <p:cNvSpPr/>
            <p:nvPr/>
          </p:nvSpPr>
          <p:spPr>
            <a:xfrm>
              <a:off x="5391150" y="4152900"/>
              <a:ext cx="6248400" cy="120015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543550" y="4486678"/>
              <a:ext cx="581025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 smtClean="0"/>
                <a:t>Active Engagement</a:t>
              </a:r>
              <a:endParaRPr lang="en-GB" sz="2800" dirty="0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551793" y="1905000"/>
            <a:ext cx="10752083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/>
              <a:t>Sometimes a pupil might need some extra support to engage with learning activities. This might be because:</a:t>
            </a:r>
          </a:p>
          <a:p>
            <a:endParaRPr lang="en-GB" sz="32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 smtClean="0"/>
              <a:t>They do not understand the work</a:t>
            </a:r>
          </a:p>
          <a:p>
            <a:endParaRPr lang="en-GB" sz="32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 smtClean="0"/>
              <a:t>They are not interested or motivated by the work</a:t>
            </a:r>
          </a:p>
          <a:p>
            <a:endParaRPr lang="en-GB" sz="32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 smtClean="0"/>
              <a:t>They do not see the purpose of it</a:t>
            </a:r>
            <a:endParaRPr lang="en-GB" sz="3200" dirty="0"/>
          </a:p>
        </p:txBody>
      </p:sp>
      <p:pic>
        <p:nvPicPr>
          <p:cNvPr id="7" name="Picture 6" descr="C:\Users\harrik60\AppData\Local\Microsoft\Windows\INetCache\Content.MSO\7ED095C0.tmp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0153" y="314541"/>
            <a:ext cx="3208119" cy="12973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091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164"/>
    </mc:Choice>
    <mc:Fallback xmlns="">
      <p:transition spd="slow" advTm="641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5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947057"/>
            <a:ext cx="10515600" cy="5229906"/>
          </a:xfrm>
        </p:spPr>
        <p:txBody>
          <a:bodyPr/>
          <a:lstStyle/>
          <a:p>
            <a:pPr marL="0" indent="0">
              <a:buNone/>
            </a:pPr>
            <a:r>
              <a:rPr lang="en-GB" sz="3600" b="1" dirty="0" smtClean="0"/>
              <a:t>“</a:t>
            </a:r>
            <a:r>
              <a:rPr lang="en-GB" sz="3600" b="1" dirty="0"/>
              <a:t>If you’ve met one person with autism, you’ve met one person with autism.” </a:t>
            </a:r>
            <a:r>
              <a:rPr lang="en-GB" sz="3600" b="1" dirty="0" smtClean="0"/>
              <a:t>(Dr Stephen Shore)</a:t>
            </a:r>
          </a:p>
          <a:p>
            <a:pPr marL="0" indent="0">
              <a:buNone/>
            </a:pPr>
            <a:endParaRPr lang="en-GB" b="1" dirty="0"/>
          </a:p>
        </p:txBody>
      </p:sp>
      <p:sp>
        <p:nvSpPr>
          <p:cNvPr id="4" name="TextBox 3"/>
          <p:cNvSpPr txBox="1"/>
          <p:nvPr/>
        </p:nvSpPr>
        <p:spPr>
          <a:xfrm>
            <a:off x="5101567" y="2710802"/>
            <a:ext cx="524991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3200" dirty="0" smtClean="0"/>
              <a:t>Get to know your pupil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3200" dirty="0" smtClean="0"/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3200" dirty="0" smtClean="0"/>
              <a:t>Build relationships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3200" dirty="0" smtClean="0"/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3200" dirty="0" smtClean="0"/>
              <a:t>Have high expectations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03"/>
          <a:stretch/>
        </p:blipFill>
        <p:spPr>
          <a:xfrm>
            <a:off x="675360" y="2237011"/>
            <a:ext cx="3912409" cy="3670398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001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3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Rectangle 3">
            <a:extLst>
              <a:ext uri="{FF2B5EF4-FFF2-40B4-BE49-F238E27FC236}">
                <a16:creationId xmlns:a16="http://schemas.microsoft.com/office/drawing/2014/main" id="{46657A50-8CA3-485B-953E-48F7C02E4C0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25164" y="1905000"/>
            <a:ext cx="11123886" cy="4038600"/>
          </a:xfrm>
        </p:spPr>
        <p:txBody>
          <a:bodyPr>
            <a:normAutofit/>
          </a:bodyPr>
          <a:lstStyle/>
          <a:p>
            <a:pPr lvl="1">
              <a:lnSpc>
                <a:spcPct val="80000"/>
              </a:lnSpc>
              <a:defRPr/>
            </a:pPr>
            <a:r>
              <a:rPr lang="en-GB" altLang="en-US" sz="2800" dirty="0"/>
              <a:t>Provide any supports a pupil needs to help them understand and complete activities successfully</a:t>
            </a:r>
            <a:r>
              <a:rPr lang="en-GB" altLang="en-US" sz="2800" dirty="0" smtClean="0"/>
              <a:t>. For example:</a:t>
            </a:r>
            <a:endParaRPr lang="en-GB" altLang="en-US" sz="2800" dirty="0"/>
          </a:p>
          <a:p>
            <a:pPr marL="457200" lvl="1" indent="0">
              <a:lnSpc>
                <a:spcPct val="80000"/>
              </a:lnSpc>
              <a:buNone/>
              <a:defRPr/>
            </a:pPr>
            <a:endParaRPr lang="en-GB" altLang="en-US" sz="2800" dirty="0"/>
          </a:p>
          <a:p>
            <a:pPr marL="457200" lvl="1" indent="0">
              <a:lnSpc>
                <a:spcPct val="80000"/>
              </a:lnSpc>
              <a:buNone/>
              <a:defRPr/>
            </a:pPr>
            <a:r>
              <a:rPr lang="en-GB" altLang="en-US" sz="2800" dirty="0" smtClean="0"/>
              <a:t>- Clear </a:t>
            </a:r>
            <a:r>
              <a:rPr lang="en-GB" altLang="en-US" sz="2800" dirty="0"/>
              <a:t>visual instructions (such as a step-by-step task checklist)</a:t>
            </a:r>
          </a:p>
          <a:p>
            <a:pPr lvl="1">
              <a:lnSpc>
                <a:spcPct val="80000"/>
              </a:lnSpc>
              <a:defRPr/>
            </a:pPr>
            <a:endParaRPr lang="en-GB" altLang="en-US" sz="2800" dirty="0"/>
          </a:p>
          <a:p>
            <a:pPr lvl="1">
              <a:lnSpc>
                <a:spcPct val="80000"/>
              </a:lnSpc>
              <a:buFontTx/>
              <a:buChar char="-"/>
              <a:defRPr/>
            </a:pPr>
            <a:r>
              <a:rPr lang="en-GB" altLang="en-US" sz="2800" dirty="0" smtClean="0"/>
              <a:t>An </a:t>
            </a:r>
            <a:r>
              <a:rPr lang="en-GB" altLang="en-US" sz="2800" dirty="0"/>
              <a:t>example of a finished piece of work (Blue Peter effect</a:t>
            </a:r>
            <a:r>
              <a:rPr lang="en-GB" altLang="en-US" sz="2800" dirty="0" smtClean="0"/>
              <a:t>!)</a:t>
            </a:r>
          </a:p>
          <a:p>
            <a:pPr marL="457200" lvl="1" indent="0">
              <a:lnSpc>
                <a:spcPct val="80000"/>
              </a:lnSpc>
              <a:buNone/>
              <a:defRPr/>
            </a:pPr>
            <a:endParaRPr lang="en-GB" altLang="en-US" sz="2800" dirty="0" smtClean="0"/>
          </a:p>
          <a:p>
            <a:pPr marL="457200" lvl="1" indent="0">
              <a:lnSpc>
                <a:spcPct val="80000"/>
              </a:lnSpc>
              <a:buNone/>
              <a:defRPr/>
            </a:pPr>
            <a:r>
              <a:rPr lang="en-GB" altLang="en-US" sz="2800" dirty="0" smtClean="0"/>
              <a:t>- Give </a:t>
            </a:r>
            <a:r>
              <a:rPr lang="en-GB" altLang="en-US" sz="2800" dirty="0"/>
              <a:t>pupils additional preparation </a:t>
            </a:r>
            <a:r>
              <a:rPr lang="en-GB" altLang="en-US" sz="2800" dirty="0" smtClean="0"/>
              <a:t>time (e.g. pre teach key vocabulary; a chance to read the book in advance etc.)</a:t>
            </a:r>
            <a:endParaRPr lang="en-GB" altLang="en-US" sz="2800" dirty="0"/>
          </a:p>
          <a:p>
            <a:pPr lvl="1">
              <a:lnSpc>
                <a:spcPct val="80000"/>
              </a:lnSpc>
              <a:defRPr/>
            </a:pPr>
            <a:endParaRPr lang="en-GB" altLang="en-US" sz="2800" dirty="0"/>
          </a:p>
          <a:p>
            <a:pPr lvl="1">
              <a:lnSpc>
                <a:spcPct val="80000"/>
              </a:lnSpc>
              <a:defRPr/>
            </a:pPr>
            <a:endParaRPr lang="en-GB" altLang="en-US" sz="2800" dirty="0"/>
          </a:p>
          <a:p>
            <a:pPr lvl="1">
              <a:lnSpc>
                <a:spcPct val="80000"/>
              </a:lnSpc>
              <a:defRPr/>
            </a:pPr>
            <a:endParaRPr lang="en-GB" altLang="en-US" sz="2800" dirty="0"/>
          </a:p>
          <a:p>
            <a:pPr lvl="1">
              <a:lnSpc>
                <a:spcPct val="80000"/>
              </a:lnSpc>
              <a:defRPr/>
            </a:pPr>
            <a:endParaRPr lang="en-GB" altLang="en-US" sz="2800" dirty="0"/>
          </a:p>
          <a:p>
            <a:pPr lvl="1">
              <a:lnSpc>
                <a:spcPct val="80000"/>
              </a:lnSpc>
              <a:buFontTx/>
              <a:buNone/>
              <a:defRPr/>
            </a:pPr>
            <a:endParaRPr lang="en-GB" altLang="en-US" sz="2800" dirty="0"/>
          </a:p>
          <a:p>
            <a:pPr lvl="1">
              <a:lnSpc>
                <a:spcPct val="80000"/>
              </a:lnSpc>
              <a:defRPr/>
            </a:pPr>
            <a:endParaRPr lang="en-GB" altLang="en-US" sz="2100" dirty="0"/>
          </a:p>
          <a:p>
            <a:pPr lvl="1">
              <a:lnSpc>
                <a:spcPct val="80000"/>
              </a:lnSpc>
              <a:buFontTx/>
              <a:buNone/>
              <a:defRPr/>
            </a:pPr>
            <a:endParaRPr lang="en-GB" alt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172764" y="132693"/>
            <a:ext cx="6248400" cy="939362"/>
            <a:chOff x="5391150" y="4152900"/>
            <a:chExt cx="6248400" cy="1200150"/>
          </a:xfrm>
        </p:grpSpPr>
        <p:sp>
          <p:nvSpPr>
            <p:cNvPr id="9" name="Rectangle 8"/>
            <p:cNvSpPr/>
            <p:nvPr/>
          </p:nvSpPr>
          <p:spPr>
            <a:xfrm>
              <a:off x="5391150" y="4152900"/>
              <a:ext cx="6248400" cy="120015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543550" y="4486678"/>
              <a:ext cx="5810250" cy="6684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 smtClean="0"/>
                <a:t>Active Engagement: Strategies</a:t>
              </a:r>
              <a:endParaRPr lang="en-GB" sz="2800" dirty="0"/>
            </a:p>
          </p:txBody>
        </p:sp>
      </p:grpSp>
      <p:pic>
        <p:nvPicPr>
          <p:cNvPr id="7" name="Picture 6"/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3074">
            <a:off x="10275129" y="2301524"/>
            <a:ext cx="1477040" cy="21892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10" descr="C:\Users\harrik60\AppData\Local\Microsoft\Windows\INetCache\Content.MSO\7ED095C0.tmp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0153" y="314541"/>
            <a:ext cx="3208119" cy="12973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079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164"/>
    </mc:Choice>
    <mc:Fallback xmlns="">
      <p:transition spd="slow" advTm="641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1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Rectangle 3">
            <a:extLst>
              <a:ext uri="{FF2B5EF4-FFF2-40B4-BE49-F238E27FC236}">
                <a16:creationId xmlns:a16="http://schemas.microsoft.com/office/drawing/2014/main" id="{D2FF3A91-A801-4431-BD4C-A26358375D37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defRPr/>
            </a:pPr>
            <a:endParaRPr lang="en-GB" altLang="en-US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en-GB" altLang="en-US" dirty="0" smtClean="0"/>
              <a:t>Think </a:t>
            </a:r>
            <a:r>
              <a:rPr lang="en-GB" altLang="en-US" dirty="0"/>
              <a:t>about how the pupil records their work. If writing is difficult, could they do it differently</a:t>
            </a:r>
            <a:r>
              <a:rPr lang="en-GB" altLang="en-US" dirty="0" smtClean="0"/>
              <a:t>? For example:</a:t>
            </a:r>
            <a:endParaRPr lang="en-GB" altLang="en-US" dirty="0"/>
          </a:p>
          <a:p>
            <a:pPr eaLnBrk="1" hangingPunct="1">
              <a:lnSpc>
                <a:spcPct val="90000"/>
              </a:lnSpc>
              <a:defRPr/>
            </a:pPr>
            <a:endParaRPr lang="en-GB" altLang="en-US" dirty="0"/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en-GB" altLang="en-US" dirty="0" smtClean="0"/>
              <a:t>- Typing </a:t>
            </a:r>
            <a:endParaRPr lang="en-GB" altLang="en-US" dirty="0"/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en-GB" altLang="en-US" dirty="0" smtClean="0"/>
              <a:t>- Speech </a:t>
            </a:r>
            <a:r>
              <a:rPr lang="en-GB" altLang="en-US" dirty="0"/>
              <a:t>to text software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en-GB" altLang="en-US" dirty="0" smtClean="0"/>
              <a:t>- Having </a:t>
            </a:r>
            <a:r>
              <a:rPr lang="en-GB" altLang="en-US" dirty="0"/>
              <a:t>a scribe</a:t>
            </a:r>
          </a:p>
          <a:p>
            <a:pPr eaLnBrk="1" hangingPunct="1">
              <a:lnSpc>
                <a:spcPct val="90000"/>
              </a:lnSpc>
              <a:defRPr/>
            </a:pPr>
            <a:endParaRPr lang="en-GB" altLang="en-US" sz="2025" dirty="0"/>
          </a:p>
          <a:p>
            <a:pPr eaLnBrk="1" hangingPunct="1">
              <a:lnSpc>
                <a:spcPct val="90000"/>
              </a:lnSpc>
              <a:defRPr/>
            </a:pPr>
            <a:endParaRPr lang="en-GB" altLang="en-US" sz="2025" dirty="0"/>
          </a:p>
          <a:p>
            <a:pPr>
              <a:lnSpc>
                <a:spcPct val="90000"/>
              </a:lnSpc>
              <a:defRPr/>
            </a:pPr>
            <a:endParaRPr lang="en-GB" altLang="en-US" sz="2025" dirty="0"/>
          </a:p>
        </p:txBody>
      </p:sp>
      <p:grpSp>
        <p:nvGrpSpPr>
          <p:cNvPr id="7" name="Group 6"/>
          <p:cNvGrpSpPr/>
          <p:nvPr/>
        </p:nvGrpSpPr>
        <p:grpSpPr>
          <a:xfrm>
            <a:off x="172764" y="132693"/>
            <a:ext cx="6248400" cy="939362"/>
            <a:chOff x="5391150" y="4152900"/>
            <a:chExt cx="6248400" cy="1200150"/>
          </a:xfrm>
        </p:grpSpPr>
        <p:sp>
          <p:nvSpPr>
            <p:cNvPr id="8" name="Rectangle 7"/>
            <p:cNvSpPr/>
            <p:nvPr/>
          </p:nvSpPr>
          <p:spPr>
            <a:xfrm>
              <a:off x="5391150" y="4152900"/>
              <a:ext cx="6248400" cy="120015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543550" y="4486678"/>
              <a:ext cx="5810250" cy="6684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 smtClean="0"/>
                <a:t>Active Engagement: Strategies</a:t>
              </a:r>
              <a:endParaRPr lang="en-GB" sz="2800" dirty="0"/>
            </a:p>
          </p:txBody>
        </p:sp>
      </p:grpSp>
      <p:pic>
        <p:nvPicPr>
          <p:cNvPr id="6" name="Picture 5" descr="C:\Users\harrik60\AppData\Local\Microsoft\Windows\INetCache\Content.MSO\526B77.tmp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7147" y="3610631"/>
            <a:ext cx="2972950" cy="2033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C:\Users\harrik60\AppData\Local\Microsoft\Windows\INetCache\Content.MSO\7ED095C0.tmp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0153" y="314541"/>
            <a:ext cx="3208119" cy="12973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168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1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endParaRPr lang="en-GB" altLang="en-US" dirty="0" smtClean="0"/>
          </a:p>
          <a:p>
            <a:pPr eaLnBrk="1" hangingPunct="1">
              <a:lnSpc>
                <a:spcPct val="90000"/>
              </a:lnSpc>
            </a:pPr>
            <a:r>
              <a:rPr lang="en-GB" altLang="en-US" dirty="0" smtClean="0"/>
              <a:t>Use </a:t>
            </a:r>
            <a:r>
              <a:rPr lang="en-GB" altLang="en-US" dirty="0"/>
              <a:t>pupils’ </a:t>
            </a:r>
            <a:r>
              <a:rPr lang="en-GB" altLang="en-US" b="1" dirty="0"/>
              <a:t>interests/hobbies</a:t>
            </a:r>
            <a:r>
              <a:rPr lang="en-GB" altLang="en-US" dirty="0"/>
              <a:t> in activities as much as possible.</a:t>
            </a:r>
          </a:p>
          <a:p>
            <a:pPr eaLnBrk="1" hangingPunct="1">
              <a:lnSpc>
                <a:spcPct val="90000"/>
              </a:lnSpc>
            </a:pPr>
            <a:endParaRPr lang="en-GB" altLang="en-US" dirty="0"/>
          </a:p>
          <a:p>
            <a:pPr eaLnBrk="1" hangingPunct="1">
              <a:lnSpc>
                <a:spcPct val="90000"/>
              </a:lnSpc>
            </a:pPr>
            <a:r>
              <a:rPr lang="en-GB" altLang="en-US" dirty="0"/>
              <a:t>E.g. If the class are learning how to write a letter or newspaper article, could they write it about their favourite topic?</a:t>
            </a:r>
          </a:p>
          <a:p>
            <a:pPr eaLnBrk="1" hangingPunct="1">
              <a:lnSpc>
                <a:spcPct val="90000"/>
              </a:lnSpc>
            </a:pPr>
            <a:endParaRPr lang="en-GB" alt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172764" y="132693"/>
            <a:ext cx="6248400" cy="939362"/>
            <a:chOff x="5391150" y="4152900"/>
            <a:chExt cx="6248400" cy="1200150"/>
          </a:xfrm>
        </p:grpSpPr>
        <p:sp>
          <p:nvSpPr>
            <p:cNvPr id="9" name="Rectangle 8"/>
            <p:cNvSpPr/>
            <p:nvPr/>
          </p:nvSpPr>
          <p:spPr>
            <a:xfrm>
              <a:off x="5391150" y="4152900"/>
              <a:ext cx="6248400" cy="120015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543550" y="4486678"/>
              <a:ext cx="5810250" cy="6684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 smtClean="0"/>
                <a:t>Active Engagement: Strategies</a:t>
              </a:r>
              <a:endParaRPr lang="en-GB" sz="2800" dirty="0"/>
            </a:p>
          </p:txBody>
        </p:sp>
      </p:grpSp>
      <p:pic>
        <p:nvPicPr>
          <p:cNvPr id="6" name="Picture 8" descr="C:\Users\harrik60\AppData\Local\Microsoft\Windows\INetCache\Content.MSO\C980421.tm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7086" y="4999038"/>
            <a:ext cx="2544763" cy="117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C:\Users\harrik60\AppData\Local\Microsoft\Windows\INetCache\Content.MSO\7ED095C0.tmp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0153" y="314541"/>
            <a:ext cx="3208119" cy="12973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31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0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Rectangle 3">
            <a:extLst>
              <a:ext uri="{FF2B5EF4-FFF2-40B4-BE49-F238E27FC236}">
                <a16:creationId xmlns:a16="http://schemas.microsoft.com/office/drawing/2014/main" id="{46657A50-8CA3-485B-953E-48F7C02E4C0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25164" y="1905000"/>
            <a:ext cx="9249049" cy="4038600"/>
          </a:xfrm>
        </p:spPr>
        <p:txBody>
          <a:bodyPr>
            <a:normAutofit/>
          </a:bodyPr>
          <a:lstStyle/>
          <a:p>
            <a:pPr lvl="1">
              <a:lnSpc>
                <a:spcPct val="80000"/>
              </a:lnSpc>
              <a:defRPr/>
            </a:pPr>
            <a:endParaRPr lang="en-GB" altLang="en-US" sz="2800" dirty="0"/>
          </a:p>
          <a:p>
            <a:pPr lvl="1">
              <a:lnSpc>
                <a:spcPct val="80000"/>
              </a:lnSpc>
              <a:defRPr/>
            </a:pPr>
            <a:r>
              <a:rPr lang="en-GB" altLang="en-US" sz="2800" dirty="0"/>
              <a:t>Think about how long an activity will take to complete and if the pupil needs any physical breaks.</a:t>
            </a:r>
          </a:p>
          <a:p>
            <a:pPr lvl="1">
              <a:lnSpc>
                <a:spcPct val="80000"/>
              </a:lnSpc>
              <a:defRPr/>
            </a:pPr>
            <a:endParaRPr lang="en-GB" altLang="en-US" sz="2800" dirty="0"/>
          </a:p>
          <a:p>
            <a:pPr lvl="1">
              <a:lnSpc>
                <a:spcPct val="80000"/>
              </a:lnSpc>
              <a:defRPr/>
            </a:pPr>
            <a:r>
              <a:rPr lang="en-GB" altLang="en-US" sz="2800" dirty="0"/>
              <a:t>Have a system in place e.g. can the pupil ask for a break whenever they need one?</a:t>
            </a:r>
          </a:p>
          <a:p>
            <a:pPr lvl="1">
              <a:lnSpc>
                <a:spcPct val="80000"/>
              </a:lnSpc>
              <a:defRPr/>
            </a:pPr>
            <a:endParaRPr lang="en-GB" altLang="en-US" sz="2800" dirty="0"/>
          </a:p>
          <a:p>
            <a:pPr lvl="1">
              <a:lnSpc>
                <a:spcPct val="80000"/>
              </a:lnSpc>
              <a:defRPr/>
            </a:pPr>
            <a:r>
              <a:rPr lang="en-GB" altLang="en-US" sz="2800" dirty="0"/>
              <a:t>Remember, a physical break does not need to be long and can take place in the classroom.</a:t>
            </a:r>
            <a:endParaRPr lang="en-GB" altLang="en-US" sz="2100" dirty="0"/>
          </a:p>
          <a:p>
            <a:pPr lvl="1">
              <a:lnSpc>
                <a:spcPct val="80000"/>
              </a:lnSpc>
              <a:buFontTx/>
              <a:buNone/>
              <a:defRPr/>
            </a:pPr>
            <a:endParaRPr lang="en-GB" alt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172764" y="132693"/>
            <a:ext cx="6248400" cy="939362"/>
            <a:chOff x="5391150" y="4152900"/>
            <a:chExt cx="6248400" cy="1200150"/>
          </a:xfrm>
        </p:grpSpPr>
        <p:sp>
          <p:nvSpPr>
            <p:cNvPr id="9" name="Rectangle 8"/>
            <p:cNvSpPr/>
            <p:nvPr/>
          </p:nvSpPr>
          <p:spPr>
            <a:xfrm>
              <a:off x="5391150" y="4152900"/>
              <a:ext cx="6248400" cy="120015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543550" y="4486678"/>
              <a:ext cx="5810250" cy="6684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 smtClean="0"/>
                <a:t>Active Engagement: Strategies</a:t>
              </a:r>
              <a:endParaRPr lang="en-GB" sz="2800" dirty="0"/>
            </a:p>
          </p:txBody>
        </p:sp>
      </p:grpSp>
      <p:pic>
        <p:nvPicPr>
          <p:cNvPr id="6" name="Picture 5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23770">
            <a:off x="9794487" y="2430933"/>
            <a:ext cx="1955800" cy="15862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 descr="C:\Users\harrik60\AppData\Local\Microsoft\Windows\INetCache\Content.MSO\7ED095C0.tmp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0153" y="314541"/>
            <a:ext cx="3208119" cy="12973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574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6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Rectangle 3"/>
          <p:cNvSpPr>
            <a:spLocks noGrp="1" noChangeArrowheads="1"/>
          </p:cNvSpPr>
          <p:nvPr>
            <p:ph idx="1"/>
          </p:nvPr>
        </p:nvSpPr>
        <p:spPr>
          <a:xfrm>
            <a:off x="838200" y="1749972"/>
            <a:ext cx="10515600" cy="4426991"/>
          </a:xfrm>
        </p:spPr>
        <p:txBody>
          <a:bodyPr>
            <a:normAutofit/>
          </a:bodyPr>
          <a:lstStyle/>
          <a:p>
            <a:r>
              <a:rPr lang="en-GB" altLang="en-US" dirty="0" smtClean="0"/>
              <a:t>Immediately follow </a:t>
            </a:r>
            <a:r>
              <a:rPr lang="en-GB" altLang="en-US" dirty="0"/>
              <a:t>the </a:t>
            </a:r>
            <a:r>
              <a:rPr lang="en-GB" altLang="en-US" dirty="0" smtClean="0"/>
              <a:t>activity with </a:t>
            </a:r>
            <a:r>
              <a:rPr lang="en-GB" altLang="en-US" dirty="0"/>
              <a:t>something more </a:t>
            </a:r>
            <a:r>
              <a:rPr lang="en-GB" altLang="en-US" dirty="0" smtClean="0"/>
              <a:t>motivating.</a:t>
            </a:r>
            <a:endParaRPr lang="en-GB" altLang="en-US" dirty="0"/>
          </a:p>
          <a:p>
            <a:pPr eaLnBrk="1" hangingPunct="1">
              <a:lnSpc>
                <a:spcPct val="90000"/>
              </a:lnSpc>
            </a:pPr>
            <a:endParaRPr lang="en-GB" altLang="en-US" dirty="0" smtClean="0"/>
          </a:p>
          <a:p>
            <a:pPr eaLnBrk="1" hangingPunct="1">
              <a:lnSpc>
                <a:spcPct val="90000"/>
              </a:lnSpc>
            </a:pPr>
            <a:r>
              <a:rPr lang="en-GB" altLang="en-US" dirty="0" smtClean="0"/>
              <a:t>Reward </a:t>
            </a:r>
            <a:r>
              <a:rPr lang="en-GB" altLang="en-US" dirty="0"/>
              <a:t>systems can be useful. </a:t>
            </a:r>
            <a:r>
              <a:rPr lang="en-GB" altLang="en-US" dirty="0" smtClean="0"/>
              <a:t>The class </a:t>
            </a:r>
            <a:r>
              <a:rPr lang="en-GB" altLang="en-US" dirty="0"/>
              <a:t>system may not be enough. Pupils might need </a:t>
            </a:r>
            <a:r>
              <a:rPr lang="en-GB" altLang="en-US" dirty="0" smtClean="0"/>
              <a:t>something more personalised.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GB" altLang="en-US" dirty="0"/>
              <a:t> </a:t>
            </a:r>
            <a:r>
              <a:rPr lang="en-GB" altLang="en-US" dirty="0" smtClean="0"/>
              <a:t>  Things </a:t>
            </a:r>
            <a:r>
              <a:rPr lang="en-GB" altLang="en-US" dirty="0"/>
              <a:t>to consider: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GB" altLang="en-US" dirty="0" smtClean="0"/>
              <a:t>- It </a:t>
            </a:r>
            <a:r>
              <a:rPr lang="en-GB" altLang="en-US" dirty="0"/>
              <a:t>needs to be easy to understand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GB" altLang="en-US" dirty="0" smtClean="0"/>
              <a:t>- Rewards </a:t>
            </a:r>
            <a:r>
              <a:rPr lang="en-GB" altLang="en-US" dirty="0"/>
              <a:t>need to be motivating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GB" altLang="en-US" dirty="0" smtClean="0"/>
              <a:t>- They </a:t>
            </a:r>
            <a:r>
              <a:rPr lang="en-GB" altLang="en-US" dirty="0"/>
              <a:t>should not have to wait too long for their </a:t>
            </a:r>
            <a:r>
              <a:rPr lang="en-GB" altLang="en-US" dirty="0" smtClean="0"/>
              <a:t>reward</a:t>
            </a:r>
          </a:p>
          <a:p>
            <a:pPr eaLnBrk="1" hangingPunct="1">
              <a:lnSpc>
                <a:spcPct val="90000"/>
              </a:lnSpc>
            </a:pPr>
            <a:endParaRPr lang="en-GB" altLang="en-US" dirty="0"/>
          </a:p>
          <a:p>
            <a:pPr>
              <a:lnSpc>
                <a:spcPct val="90000"/>
              </a:lnSpc>
            </a:pPr>
            <a:endParaRPr lang="en-GB" alt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172764" y="132693"/>
            <a:ext cx="6248400" cy="939362"/>
            <a:chOff x="5391150" y="4152900"/>
            <a:chExt cx="6248400" cy="1200150"/>
          </a:xfrm>
        </p:grpSpPr>
        <p:sp>
          <p:nvSpPr>
            <p:cNvPr id="9" name="Rectangle 8"/>
            <p:cNvSpPr/>
            <p:nvPr/>
          </p:nvSpPr>
          <p:spPr>
            <a:xfrm>
              <a:off x="5391150" y="4152900"/>
              <a:ext cx="6248400" cy="120015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543550" y="4486678"/>
              <a:ext cx="5810250" cy="6684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 smtClean="0"/>
                <a:t>Active Engagement: Strategies</a:t>
              </a:r>
              <a:endParaRPr lang="en-GB" sz="2800" dirty="0"/>
            </a:p>
          </p:txBody>
        </p:sp>
      </p:grpSp>
      <p:pic>
        <p:nvPicPr>
          <p:cNvPr id="6" name="Picture 5" descr="C:\Users\harrik60\AppData\Local\Microsoft\Windows\INetCache\Content.MSO\7ED095C0.tmp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0153" y="314541"/>
            <a:ext cx="3208119" cy="12973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614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5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0" t="14075" r="31667" b="13333"/>
          <a:stretch>
            <a:fillRect/>
          </a:stretch>
        </p:blipFill>
        <p:spPr bwMode="auto">
          <a:xfrm>
            <a:off x="1674812" y="0"/>
            <a:ext cx="9156097" cy="667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71" name="Rectangle 1"/>
          <p:cNvSpPr>
            <a:spLocks noChangeArrowheads="1"/>
          </p:cNvSpPr>
          <p:nvPr/>
        </p:nvSpPr>
        <p:spPr bwMode="auto">
          <a:xfrm>
            <a:off x="2014538" y="2205039"/>
            <a:ext cx="4152900" cy="4370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l"/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50000"/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50000"/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C00000"/>
              </a:buClr>
              <a:buSzTx/>
              <a:buFont typeface="Wingdings" panose="05000000000000000000" pitchFamily="2" charset="2"/>
              <a:buChar char="q"/>
            </a:pPr>
            <a:endParaRPr lang="en-GB" altLang="en-US" sz="2000" dirty="0" smtClean="0"/>
          </a:p>
          <a:p>
            <a:pPr>
              <a:spcBef>
                <a:spcPct val="0"/>
              </a:spcBef>
              <a:buClr>
                <a:srgbClr val="C00000"/>
              </a:buClr>
              <a:buSzTx/>
              <a:buFont typeface="Wingdings" panose="05000000000000000000" pitchFamily="2" charset="2"/>
              <a:buChar char="q"/>
            </a:pPr>
            <a:endParaRPr lang="en-GB" altLang="en-US" sz="2000" dirty="0"/>
          </a:p>
          <a:p>
            <a:pPr>
              <a:spcBef>
                <a:spcPct val="0"/>
              </a:spcBef>
              <a:buClr>
                <a:srgbClr val="C00000"/>
              </a:buClr>
              <a:buSzTx/>
              <a:buFont typeface="Wingdings" panose="05000000000000000000" pitchFamily="2" charset="2"/>
              <a:buChar char="q"/>
            </a:pPr>
            <a:endParaRPr lang="en-GB" altLang="en-US" sz="2000" dirty="0" smtClean="0"/>
          </a:p>
          <a:p>
            <a:pPr>
              <a:spcBef>
                <a:spcPct val="0"/>
              </a:spcBef>
              <a:buClr>
                <a:srgbClr val="C00000"/>
              </a:buClr>
              <a:buSzTx/>
              <a:buFont typeface="Wingdings" panose="05000000000000000000" pitchFamily="2" charset="2"/>
              <a:buChar char="q"/>
            </a:pPr>
            <a:endParaRPr lang="en-GB" altLang="en-US" sz="2000" dirty="0"/>
          </a:p>
          <a:p>
            <a:pPr>
              <a:spcBef>
                <a:spcPct val="0"/>
              </a:spcBef>
              <a:buClr>
                <a:srgbClr val="C00000"/>
              </a:buClr>
              <a:buSzTx/>
              <a:buFont typeface="Wingdings" panose="05000000000000000000" pitchFamily="2" charset="2"/>
              <a:buChar char="q"/>
            </a:pPr>
            <a:endParaRPr lang="en-GB" altLang="en-US" sz="2000" dirty="0"/>
          </a:p>
          <a:p>
            <a:pPr>
              <a:spcBef>
                <a:spcPct val="0"/>
              </a:spcBef>
              <a:buClr>
                <a:srgbClr val="C00000"/>
              </a:buClr>
              <a:buSzTx/>
              <a:buFontTx/>
              <a:buNone/>
            </a:pPr>
            <a:endParaRPr lang="en-GB" altLang="en-US" sz="2000" dirty="0" smtClean="0"/>
          </a:p>
          <a:p>
            <a:pPr>
              <a:spcBef>
                <a:spcPct val="0"/>
              </a:spcBef>
              <a:buClr>
                <a:srgbClr val="C00000"/>
              </a:buClr>
              <a:buSzTx/>
              <a:buFontTx/>
              <a:buNone/>
            </a:pPr>
            <a:endParaRPr lang="en-GB" altLang="en-US" sz="2000" dirty="0" smtClean="0"/>
          </a:p>
          <a:p>
            <a:pPr>
              <a:spcBef>
                <a:spcPct val="0"/>
              </a:spcBef>
              <a:buClr>
                <a:srgbClr val="C00000"/>
              </a:buClr>
              <a:buSzTx/>
              <a:buFontTx/>
              <a:buNone/>
            </a:pPr>
            <a:endParaRPr lang="en-GB" altLang="en-US" sz="2000" dirty="0"/>
          </a:p>
          <a:p>
            <a:pPr>
              <a:spcBef>
                <a:spcPct val="0"/>
              </a:spcBef>
              <a:buClr>
                <a:srgbClr val="C00000"/>
              </a:buClr>
              <a:buSzTx/>
              <a:buFont typeface="Wingdings" panose="05000000000000000000" pitchFamily="2" charset="2"/>
              <a:buChar char="q"/>
            </a:pPr>
            <a:endParaRPr lang="en-GB" altLang="en-US" sz="2000" dirty="0" smtClean="0"/>
          </a:p>
          <a:p>
            <a:pPr>
              <a:spcBef>
                <a:spcPct val="0"/>
              </a:spcBef>
              <a:buClr>
                <a:srgbClr val="C00000"/>
              </a:buClr>
              <a:buSzTx/>
              <a:buFont typeface="Wingdings" panose="05000000000000000000" pitchFamily="2" charset="2"/>
              <a:buChar char="q"/>
            </a:pPr>
            <a:endParaRPr lang="en-GB" altLang="en-US" sz="2000" dirty="0" smtClean="0"/>
          </a:p>
          <a:p>
            <a:pPr>
              <a:spcBef>
                <a:spcPct val="0"/>
              </a:spcBef>
              <a:buClr>
                <a:srgbClr val="C00000"/>
              </a:buClr>
              <a:buSzTx/>
              <a:buFont typeface="Wingdings" panose="05000000000000000000" pitchFamily="2" charset="2"/>
              <a:buChar char="q"/>
            </a:pPr>
            <a:endParaRPr lang="en-GB" altLang="en-US" sz="2000" dirty="0" smtClean="0"/>
          </a:p>
          <a:p>
            <a:pPr>
              <a:spcBef>
                <a:spcPct val="0"/>
              </a:spcBef>
              <a:buClr>
                <a:srgbClr val="C00000"/>
              </a:buClr>
              <a:buSzTx/>
              <a:buFont typeface="Wingdings" panose="05000000000000000000" pitchFamily="2" charset="2"/>
              <a:buChar char="q"/>
            </a:pPr>
            <a:endParaRPr lang="en-GB" altLang="en-US" sz="2000" dirty="0" smtClean="0"/>
          </a:p>
          <a:p>
            <a:pPr>
              <a:spcBef>
                <a:spcPct val="0"/>
              </a:spcBef>
              <a:buClr>
                <a:srgbClr val="C00000"/>
              </a:buClr>
              <a:buSzTx/>
              <a:buFont typeface="Wingdings" panose="05000000000000000000" pitchFamily="2" charset="2"/>
              <a:buChar char="q"/>
            </a:pPr>
            <a:r>
              <a:rPr lang="en-GB" altLang="en-US" sz="2000" b="1" dirty="0" smtClean="0"/>
              <a:t>Emotional Regulation</a:t>
            </a:r>
            <a:endParaRPr lang="en-GB" altLang="en-US" sz="2000" b="1" dirty="0"/>
          </a:p>
          <a:p>
            <a:pPr>
              <a:spcBef>
                <a:spcPct val="0"/>
              </a:spcBef>
              <a:buClr>
                <a:srgbClr val="C00000"/>
              </a:buClr>
              <a:buSzTx/>
              <a:buFontTx/>
              <a:buNone/>
            </a:pPr>
            <a:endParaRPr lang="en-GB" altLang="en-US" sz="1800" dirty="0"/>
          </a:p>
        </p:txBody>
      </p:sp>
      <p:sp>
        <p:nvSpPr>
          <p:cNvPr id="7172" name="TextBox 2"/>
          <p:cNvSpPr txBox="1">
            <a:spLocks noChangeArrowheads="1"/>
          </p:cNvSpPr>
          <p:nvPr/>
        </p:nvSpPr>
        <p:spPr bwMode="auto">
          <a:xfrm>
            <a:off x="5016501" y="260350"/>
            <a:ext cx="20161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l"/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50000"/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50000"/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000" dirty="0" smtClean="0"/>
              <a:t>Autism Awareness</a:t>
            </a:r>
            <a:endParaRPr lang="en-GB" altLang="en-US" sz="2000" dirty="0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6252860" y="2205039"/>
            <a:ext cx="4152900" cy="498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l"/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50000"/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50000"/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C00000"/>
              </a:buClr>
              <a:buSzTx/>
              <a:buFont typeface="Wingdings" panose="05000000000000000000" pitchFamily="2" charset="2"/>
              <a:buChar char="q"/>
            </a:pPr>
            <a:endParaRPr lang="en-GB" altLang="en-US" sz="2000" dirty="0"/>
          </a:p>
          <a:p>
            <a:pPr>
              <a:spcBef>
                <a:spcPct val="0"/>
              </a:spcBef>
              <a:buClr>
                <a:srgbClr val="C00000"/>
              </a:buClr>
              <a:buSzTx/>
              <a:buFont typeface="Wingdings" panose="05000000000000000000" pitchFamily="2" charset="2"/>
              <a:buChar char="q"/>
            </a:pPr>
            <a:r>
              <a:rPr lang="en-GB" altLang="en-US" sz="2000" dirty="0" smtClean="0"/>
              <a:t>Brief introduction to ASC</a:t>
            </a:r>
          </a:p>
          <a:p>
            <a:pPr>
              <a:spcBef>
                <a:spcPct val="0"/>
              </a:spcBef>
              <a:buClr>
                <a:srgbClr val="C00000"/>
              </a:buClr>
              <a:buSzTx/>
              <a:buFont typeface="Wingdings" panose="05000000000000000000" pitchFamily="2" charset="2"/>
              <a:buChar char="q"/>
            </a:pPr>
            <a:endParaRPr lang="en-GB" altLang="en-US" sz="2000" dirty="0" smtClean="0"/>
          </a:p>
          <a:p>
            <a:pPr>
              <a:spcBef>
                <a:spcPct val="0"/>
              </a:spcBef>
              <a:buClr>
                <a:srgbClr val="C00000"/>
              </a:buClr>
              <a:buSzTx/>
              <a:buFont typeface="Wingdings" panose="05000000000000000000" pitchFamily="2" charset="2"/>
              <a:buChar char="q"/>
            </a:pPr>
            <a:r>
              <a:rPr lang="en-GB" altLang="en-US" sz="2000" dirty="0"/>
              <a:t>Social Communication &amp; </a:t>
            </a:r>
            <a:r>
              <a:rPr lang="en-GB" altLang="en-US" sz="2000" dirty="0" smtClean="0"/>
              <a:t>Interaction</a:t>
            </a:r>
          </a:p>
          <a:p>
            <a:pPr>
              <a:spcBef>
                <a:spcPct val="0"/>
              </a:spcBef>
              <a:buClr>
                <a:srgbClr val="C00000"/>
              </a:buClr>
              <a:buSzTx/>
              <a:buFont typeface="Wingdings" panose="05000000000000000000" pitchFamily="2" charset="2"/>
              <a:buChar char="q"/>
            </a:pPr>
            <a:endParaRPr lang="en-GB" altLang="en-US" sz="2000" dirty="0"/>
          </a:p>
          <a:p>
            <a:pPr>
              <a:spcBef>
                <a:spcPct val="0"/>
              </a:spcBef>
              <a:buClr>
                <a:srgbClr val="C00000"/>
              </a:buClr>
              <a:buSzTx/>
              <a:buFont typeface="Wingdings" panose="05000000000000000000" pitchFamily="2" charset="2"/>
              <a:buChar char="q"/>
            </a:pPr>
            <a:r>
              <a:rPr lang="en-GB" altLang="en-US" sz="2000" dirty="0" smtClean="0"/>
              <a:t>Sensory</a:t>
            </a:r>
          </a:p>
          <a:p>
            <a:pPr>
              <a:spcBef>
                <a:spcPct val="0"/>
              </a:spcBef>
              <a:buClr>
                <a:srgbClr val="C00000"/>
              </a:buClr>
              <a:buSzTx/>
              <a:buFont typeface="Wingdings" panose="05000000000000000000" pitchFamily="2" charset="2"/>
              <a:buChar char="q"/>
            </a:pPr>
            <a:endParaRPr lang="en-GB" altLang="en-US" sz="2000" dirty="0" smtClean="0"/>
          </a:p>
          <a:p>
            <a:pPr>
              <a:spcBef>
                <a:spcPct val="0"/>
              </a:spcBef>
              <a:buClr>
                <a:srgbClr val="C00000"/>
              </a:buClr>
              <a:buSzTx/>
              <a:buFont typeface="Wingdings" panose="05000000000000000000" pitchFamily="2" charset="2"/>
              <a:buChar char="q"/>
            </a:pPr>
            <a:r>
              <a:rPr lang="en-GB" altLang="en-US" sz="2000" dirty="0" smtClean="0"/>
              <a:t>Transition</a:t>
            </a:r>
          </a:p>
          <a:p>
            <a:pPr>
              <a:spcBef>
                <a:spcPct val="0"/>
              </a:spcBef>
              <a:buClr>
                <a:srgbClr val="C00000"/>
              </a:buClr>
              <a:buSzTx/>
              <a:buFont typeface="Wingdings" panose="05000000000000000000" pitchFamily="2" charset="2"/>
              <a:buChar char="q"/>
            </a:pPr>
            <a:endParaRPr lang="en-GB" altLang="en-US" sz="2000" dirty="0"/>
          </a:p>
          <a:p>
            <a:pPr>
              <a:spcBef>
                <a:spcPct val="0"/>
              </a:spcBef>
              <a:buClr>
                <a:srgbClr val="C00000"/>
              </a:buClr>
              <a:buSzTx/>
              <a:buFont typeface="Wingdings" panose="05000000000000000000" pitchFamily="2" charset="2"/>
              <a:buChar char="q"/>
            </a:pPr>
            <a:r>
              <a:rPr lang="en-GB" altLang="en-US" sz="2000" dirty="0"/>
              <a:t>Active Engagement</a:t>
            </a:r>
          </a:p>
          <a:p>
            <a:pPr>
              <a:spcBef>
                <a:spcPct val="0"/>
              </a:spcBef>
              <a:buClr>
                <a:srgbClr val="C00000"/>
              </a:buClr>
              <a:buSzTx/>
              <a:buFont typeface="Wingdings" panose="05000000000000000000" pitchFamily="2" charset="2"/>
              <a:buChar char="q"/>
            </a:pPr>
            <a:endParaRPr lang="en-GB" altLang="en-US" sz="2000" dirty="0"/>
          </a:p>
          <a:p>
            <a:pPr>
              <a:spcBef>
                <a:spcPct val="0"/>
              </a:spcBef>
              <a:buClr>
                <a:srgbClr val="C00000"/>
              </a:buClr>
              <a:buSzTx/>
              <a:buFont typeface="Wingdings" panose="05000000000000000000" pitchFamily="2" charset="2"/>
              <a:buChar char="q"/>
            </a:pPr>
            <a:endParaRPr lang="en-GB" altLang="en-US" sz="2000" dirty="0"/>
          </a:p>
          <a:p>
            <a:pPr>
              <a:spcBef>
                <a:spcPct val="0"/>
              </a:spcBef>
              <a:buClr>
                <a:srgbClr val="C00000"/>
              </a:buClr>
              <a:buSzTx/>
              <a:buFont typeface="Wingdings" panose="05000000000000000000" pitchFamily="2" charset="2"/>
              <a:buChar char="q"/>
            </a:pPr>
            <a:endParaRPr lang="en-GB" altLang="en-US" sz="2000" dirty="0"/>
          </a:p>
          <a:p>
            <a:pPr>
              <a:spcBef>
                <a:spcPct val="0"/>
              </a:spcBef>
              <a:buClr>
                <a:srgbClr val="C00000"/>
              </a:buClr>
              <a:buSzTx/>
              <a:buFont typeface="Wingdings" panose="05000000000000000000" pitchFamily="2" charset="2"/>
              <a:buChar char="q"/>
            </a:pPr>
            <a:endParaRPr lang="en-GB" altLang="en-US" sz="2000" dirty="0" smtClean="0"/>
          </a:p>
          <a:p>
            <a:pPr>
              <a:spcBef>
                <a:spcPct val="0"/>
              </a:spcBef>
              <a:buClr>
                <a:srgbClr val="C00000"/>
              </a:buClr>
              <a:buSzTx/>
              <a:buFontTx/>
              <a:buNone/>
            </a:pPr>
            <a:endParaRPr lang="en-GB" altLang="en-US" sz="1800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487628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126014" y="3799490"/>
            <a:ext cx="466659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Most of what we should do is at number 1 </a:t>
            </a:r>
          </a:p>
          <a:p>
            <a:endParaRPr lang="en-GB" sz="2800" dirty="0"/>
          </a:p>
          <a:p>
            <a:r>
              <a:rPr lang="en-GB" sz="2800" dirty="0" smtClean="0"/>
              <a:t>i.e. the preventative work.</a:t>
            </a:r>
          </a:p>
          <a:p>
            <a:endParaRPr lang="en-GB" sz="2000" dirty="0"/>
          </a:p>
        </p:txBody>
      </p:sp>
      <p:grpSp>
        <p:nvGrpSpPr>
          <p:cNvPr id="6" name="Group 5"/>
          <p:cNvGrpSpPr/>
          <p:nvPr/>
        </p:nvGrpSpPr>
        <p:grpSpPr>
          <a:xfrm>
            <a:off x="204294" y="264729"/>
            <a:ext cx="6248400" cy="1200150"/>
            <a:chOff x="5391150" y="5467350"/>
            <a:chExt cx="6248400" cy="1200150"/>
          </a:xfrm>
        </p:grpSpPr>
        <p:sp>
          <p:nvSpPr>
            <p:cNvPr id="7" name="Rectangle 6"/>
            <p:cNvSpPr/>
            <p:nvPr/>
          </p:nvSpPr>
          <p:spPr>
            <a:xfrm>
              <a:off x="5391150" y="5467350"/>
              <a:ext cx="6248400" cy="1200150"/>
            </a:xfrm>
            <a:prstGeom prst="rect">
              <a:avLst/>
            </a:prstGeom>
            <a:solidFill>
              <a:srgbClr val="E34DC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543550" y="5805815"/>
              <a:ext cx="581025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 smtClean="0"/>
                <a:t>Emotional Regulation</a:t>
              </a:r>
              <a:endParaRPr lang="en-GB" sz="2800" dirty="0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497304" y="1803344"/>
            <a:ext cx="53201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u="sng" dirty="0" smtClean="0"/>
              <a:t>The Anxiety Curve </a:t>
            </a:r>
            <a:r>
              <a:rPr lang="en-GB" sz="2800" dirty="0" smtClean="0"/>
              <a:t>(</a:t>
            </a:r>
            <a:r>
              <a:rPr lang="en-GB" sz="2800" dirty="0" err="1" smtClean="0"/>
              <a:t>Buron</a:t>
            </a:r>
            <a:r>
              <a:rPr lang="en-GB" sz="2800" dirty="0" smtClean="0"/>
              <a:t> &amp; Curtis)</a:t>
            </a:r>
            <a:endParaRPr lang="en-GB" sz="2800" dirty="0"/>
          </a:p>
        </p:txBody>
      </p:sp>
      <p:pic>
        <p:nvPicPr>
          <p:cNvPr id="9" name="Picture 2" descr="Anxiety Curv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6" t="3542" r="2406" b="21954"/>
          <a:stretch>
            <a:fillRect/>
          </a:stretch>
        </p:blipFill>
        <p:spPr bwMode="auto">
          <a:xfrm>
            <a:off x="1215451" y="3247695"/>
            <a:ext cx="5773275" cy="342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ight Arrow 9"/>
          <p:cNvSpPr/>
          <p:nvPr/>
        </p:nvSpPr>
        <p:spPr>
          <a:xfrm rot="2690515">
            <a:off x="569553" y="3785305"/>
            <a:ext cx="1832654" cy="60396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b="1" dirty="0">
                <a:solidFill>
                  <a:schemeClr val="tx1"/>
                </a:solidFill>
              </a:rPr>
              <a:t>Reactive</a:t>
            </a:r>
            <a:r>
              <a:rPr lang="en-GB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1" name="Right Arrow 10"/>
          <p:cNvSpPr/>
          <p:nvPr/>
        </p:nvSpPr>
        <p:spPr>
          <a:xfrm rot="4942951">
            <a:off x="137490" y="4796517"/>
            <a:ext cx="1727221" cy="808538"/>
          </a:xfrm>
          <a:prstGeom prst="right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b="1" dirty="0">
                <a:solidFill>
                  <a:schemeClr val="tx1"/>
                </a:solidFill>
              </a:rPr>
              <a:t>Preventative</a:t>
            </a: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653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25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50" name="TextBox 5"/>
          <p:cNvSpPr txBox="1">
            <a:spLocks noChangeArrowheads="1"/>
          </p:cNvSpPr>
          <p:nvPr/>
        </p:nvSpPr>
        <p:spPr bwMode="auto">
          <a:xfrm>
            <a:off x="204294" y="1955434"/>
            <a:ext cx="5596759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¡"/>
              <a:defRPr sz="29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l"/>
              <a:defRPr sz="25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65000"/>
              <a:buFont typeface="Wingdings" pitchFamily="2" charset="2"/>
              <a:buChar char="¡"/>
              <a:defRPr sz="22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l"/>
              <a:defRPr sz="19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SzPct val="60000"/>
              <a:buFont typeface="Wingdings" pitchFamily="2" charset="2"/>
              <a:buChar char="¡"/>
              <a:defRPr sz="19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¡"/>
              <a:defRPr sz="19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¡"/>
              <a:defRPr sz="19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¡"/>
              <a:defRPr sz="19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¡"/>
              <a:defRPr sz="19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457200" indent="-457200" algn="just"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GB" altLang="en-US" sz="2400" dirty="0" smtClean="0">
                <a:latin typeface="Calibri" pitchFamily="34" charset="0"/>
                <a:cs typeface="Arial" charset="0"/>
              </a:rPr>
              <a:t>Get to know the pupil(s) you work with.</a:t>
            </a:r>
          </a:p>
          <a:p>
            <a:pPr marL="457200" indent="-457200" algn="just"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endParaRPr lang="en-GB" altLang="en-US" sz="2400" dirty="0" smtClean="0">
              <a:latin typeface="Calibri" pitchFamily="34" charset="0"/>
              <a:cs typeface="Arial" charset="0"/>
            </a:endParaRPr>
          </a:p>
          <a:p>
            <a:pPr marL="457200" indent="-457200" algn="just"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GB" altLang="en-US" sz="2400" dirty="0" smtClean="0">
                <a:latin typeface="Calibri" pitchFamily="34" charset="0"/>
                <a:cs typeface="Arial" charset="0"/>
              </a:rPr>
              <a:t>Do you know</a:t>
            </a:r>
          </a:p>
          <a:p>
            <a:pPr marL="457200" indent="-457200" algn="just"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en-GB" altLang="en-US" sz="2400" dirty="0" smtClean="0">
                <a:latin typeface="Calibri" pitchFamily="34" charset="0"/>
                <a:cs typeface="Arial" charset="0"/>
              </a:rPr>
              <a:t>What makes them anxious?</a:t>
            </a:r>
          </a:p>
          <a:p>
            <a:pPr marL="457200" indent="-457200" algn="just"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en-GB" altLang="en-US" sz="2400" dirty="0" smtClean="0">
                <a:latin typeface="Calibri" pitchFamily="34" charset="0"/>
                <a:cs typeface="Arial" charset="0"/>
              </a:rPr>
              <a:t>How you can tell if they are feeling anxious?</a:t>
            </a:r>
          </a:p>
          <a:p>
            <a:pPr marL="457200" indent="-457200" algn="just"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en-GB" altLang="en-US" sz="2400" dirty="0" smtClean="0">
                <a:latin typeface="Calibri" pitchFamily="34" charset="0"/>
                <a:cs typeface="Arial" charset="0"/>
              </a:rPr>
              <a:t>What strategies work to reduce their anxiety?</a:t>
            </a:r>
          </a:p>
          <a:p>
            <a:pPr marL="457200" indent="-457200" algn="just" eaLnBrk="1" hangingPunct="1">
              <a:spcBef>
                <a:spcPct val="0"/>
              </a:spcBef>
              <a:buClrTx/>
              <a:buSzTx/>
              <a:buFontTx/>
              <a:buChar char="-"/>
            </a:pPr>
            <a:endParaRPr lang="en-GB" altLang="en-US" sz="2400" dirty="0" smtClean="0">
              <a:latin typeface="Calibri" pitchFamily="34" charset="0"/>
              <a:cs typeface="Arial" charset="0"/>
            </a:endParaRPr>
          </a:p>
          <a:p>
            <a:pPr marL="457200" indent="-457200" algn="just"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GB" altLang="en-US" sz="2400" dirty="0" smtClean="0">
                <a:latin typeface="Calibri" pitchFamily="34" charset="0"/>
                <a:cs typeface="Arial" charset="0"/>
              </a:rPr>
              <a:t>This could be shared on a pupil profile.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6166944" y="1555551"/>
            <a:ext cx="5762077" cy="4717044"/>
            <a:chOff x="1631951" y="836613"/>
            <a:chExt cx="8759825" cy="6024301"/>
          </a:xfrm>
        </p:grpSpPr>
        <p:sp>
          <p:nvSpPr>
            <p:cNvPr id="39938" name="TextBox 3"/>
            <p:cNvSpPr txBox="1">
              <a:spLocks noChangeArrowheads="1"/>
            </p:cNvSpPr>
            <p:nvPr/>
          </p:nvSpPr>
          <p:spPr bwMode="auto">
            <a:xfrm>
              <a:off x="5159375" y="2205038"/>
              <a:ext cx="1854200" cy="2032000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¡"/>
                <a:defRPr sz="29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l"/>
                <a:defRPr sz="25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2"/>
                </a:buClr>
                <a:buSzPct val="65000"/>
                <a:buFont typeface="Wingdings" pitchFamily="2" charset="2"/>
                <a:buChar char="¡"/>
                <a:defRPr sz="22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l"/>
                <a:defRPr sz="19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itchFamily="2" charset="2"/>
                <a:buChar char="¡"/>
                <a:defRPr sz="19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60000"/>
                <a:buFont typeface="Wingdings" pitchFamily="2" charset="2"/>
                <a:buChar char="¡"/>
                <a:defRPr sz="19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60000"/>
                <a:buFont typeface="Wingdings" pitchFamily="2" charset="2"/>
                <a:buChar char="¡"/>
                <a:defRPr sz="19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60000"/>
                <a:buFont typeface="Wingdings" pitchFamily="2" charset="2"/>
                <a:buChar char="¡"/>
                <a:defRPr sz="19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60000"/>
                <a:buFont typeface="Wingdings" pitchFamily="2" charset="2"/>
                <a:buChar char="¡"/>
                <a:defRPr sz="19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GB" altLang="en-US" sz="1800">
                <a:latin typeface="Calibri" pitchFamily="34" charset="0"/>
                <a:cs typeface="Arial" charset="0"/>
              </a:endParaRPr>
            </a:p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GB" altLang="en-US" sz="1800">
                <a:latin typeface="Calibri" pitchFamily="34" charset="0"/>
                <a:cs typeface="Arial" charset="0"/>
              </a:endParaRP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en-US" sz="1800">
                  <a:latin typeface="Calibri" pitchFamily="34" charset="0"/>
                  <a:cs typeface="Arial" charset="0"/>
                </a:rPr>
                <a:t>Insert pupil photo here</a:t>
              </a:r>
            </a:p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GB" altLang="en-US" sz="1800">
                <a:latin typeface="Calibri" pitchFamily="34" charset="0"/>
                <a:cs typeface="Arial" charset="0"/>
              </a:endParaRPr>
            </a:p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GB" altLang="en-US" sz="1800">
                <a:latin typeface="Calibri" pitchFamily="34" charset="0"/>
                <a:cs typeface="Arial" charset="0"/>
              </a:endParaRPr>
            </a:p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GB" altLang="en-US" sz="1800">
                <a:latin typeface="Calibri" pitchFamily="34" charset="0"/>
                <a:cs typeface="Arial" charset="0"/>
              </a:endParaRPr>
            </a:p>
          </p:txBody>
        </p:sp>
        <p:sp>
          <p:nvSpPr>
            <p:cNvPr id="2" name="Rounded Rectangle 1"/>
            <p:cNvSpPr/>
            <p:nvPr/>
          </p:nvSpPr>
          <p:spPr>
            <a:xfrm>
              <a:off x="1703389" y="836614"/>
              <a:ext cx="3240087" cy="2663825"/>
            </a:xfrm>
            <a:prstGeom prst="round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pic>
          <p:nvPicPr>
            <p:cNvPr id="39941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87939" y="836613"/>
              <a:ext cx="5303837" cy="1300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942" name="Picture 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1951" y="3573464"/>
              <a:ext cx="3262313" cy="3095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6">
              <a:extLst/>
            </a:blip>
            <a:srcRect/>
            <a:stretch>
              <a:fillRect/>
            </a:stretch>
          </p:blipFill>
          <p:spPr bwMode="auto">
            <a:xfrm>
              <a:off x="4992318" y="4725144"/>
              <a:ext cx="2255810" cy="1991079"/>
            </a:xfrm>
            <a:prstGeom prst="rect">
              <a:avLst/>
            </a:prstGeom>
            <a:noFill/>
            <a:ln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  <a:outerShdw dist="35921" dir="2700000" algn="ctr" rotWithShape="0">
                <a:schemeClr val="bg2"/>
              </a:outerShdw>
              <a:softEdge rad="31750"/>
            </a:effectLst>
            <a:extLst/>
          </p:spPr>
        </p:pic>
        <p:pic>
          <p:nvPicPr>
            <p:cNvPr id="39944" name="Picture 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5200" y="2205039"/>
              <a:ext cx="3024188" cy="4511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1847850" y="1052514"/>
              <a:ext cx="2808288" cy="259427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GB" sz="1400" b="1" dirty="0"/>
                <a:t>I get anxious when</a:t>
              </a:r>
              <a:r>
                <a:rPr lang="en-GB" sz="1400" dirty="0"/>
                <a:t>:</a:t>
              </a:r>
            </a:p>
            <a:p>
              <a:pPr>
                <a:defRPr/>
              </a:pPr>
              <a:endParaRPr lang="en-GB" sz="1400" dirty="0"/>
            </a:p>
            <a:p>
              <a:pPr marL="285750" indent="-285750">
                <a:buFontTx/>
                <a:buChar char="-"/>
                <a:defRPr/>
              </a:pPr>
              <a:r>
                <a:rPr lang="en-GB" sz="1400" dirty="0"/>
                <a:t>There is a change to my routine</a:t>
              </a:r>
            </a:p>
            <a:p>
              <a:pPr marL="285750" indent="-285750">
                <a:buFontTx/>
                <a:buChar char="-"/>
                <a:defRPr/>
              </a:pPr>
              <a:r>
                <a:rPr lang="en-GB" sz="1400" dirty="0"/>
                <a:t>I am bored</a:t>
              </a:r>
            </a:p>
            <a:p>
              <a:pPr marL="285750" indent="-285750">
                <a:buFontTx/>
                <a:buChar char="-"/>
                <a:defRPr/>
              </a:pPr>
              <a:r>
                <a:rPr lang="en-GB" sz="1400" dirty="0"/>
                <a:t>People shout or raise their voices to me</a:t>
              </a:r>
            </a:p>
            <a:p>
              <a:pPr>
                <a:defRPr/>
              </a:pPr>
              <a:endParaRPr lang="en-GB" sz="1400" dirty="0"/>
            </a:p>
          </p:txBody>
        </p:sp>
        <p:sp>
          <p:nvSpPr>
            <p:cNvPr id="39946" name="TextBox 12"/>
            <p:cNvSpPr txBox="1">
              <a:spLocks noChangeArrowheads="1"/>
            </p:cNvSpPr>
            <p:nvPr/>
          </p:nvSpPr>
          <p:spPr bwMode="auto">
            <a:xfrm>
              <a:off x="1730375" y="3716336"/>
              <a:ext cx="2808288" cy="31445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¡"/>
                <a:defRPr sz="29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l"/>
                <a:defRPr sz="25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2"/>
                </a:buClr>
                <a:buSzPct val="65000"/>
                <a:buFont typeface="Wingdings" pitchFamily="2" charset="2"/>
                <a:buChar char="¡"/>
                <a:defRPr sz="22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l"/>
                <a:defRPr sz="19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itchFamily="2" charset="2"/>
                <a:buChar char="¡"/>
                <a:defRPr sz="19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60000"/>
                <a:buFont typeface="Wingdings" pitchFamily="2" charset="2"/>
                <a:buChar char="¡"/>
                <a:defRPr sz="19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60000"/>
                <a:buFont typeface="Wingdings" pitchFamily="2" charset="2"/>
                <a:buChar char="¡"/>
                <a:defRPr sz="19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60000"/>
                <a:buFont typeface="Wingdings" pitchFamily="2" charset="2"/>
                <a:buChar char="¡"/>
                <a:defRPr sz="19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60000"/>
                <a:buFont typeface="Wingdings" pitchFamily="2" charset="2"/>
                <a:buChar char="¡"/>
                <a:defRPr sz="19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en-US" sz="1400" b="1" dirty="0">
                  <a:solidFill>
                    <a:schemeClr val="bg1"/>
                  </a:solidFill>
                  <a:latin typeface="Calibri" pitchFamily="34" charset="0"/>
                  <a:cs typeface="Arial" charset="0"/>
                </a:rPr>
                <a:t>When I’m anxious I might</a:t>
              </a:r>
              <a:r>
                <a:rPr lang="en-GB" altLang="en-US" sz="1400" dirty="0">
                  <a:solidFill>
                    <a:schemeClr val="bg1"/>
                  </a:solidFill>
                  <a:latin typeface="Calibri" pitchFamily="34" charset="0"/>
                  <a:cs typeface="Arial" charset="0"/>
                </a:rPr>
                <a:t>:</a:t>
              </a:r>
            </a:p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GB" altLang="en-US" sz="1400" dirty="0">
                <a:solidFill>
                  <a:schemeClr val="bg1"/>
                </a:solidFill>
                <a:latin typeface="Calibri" pitchFamily="34" charset="0"/>
                <a:cs typeface="Arial" charset="0"/>
              </a:endParaRPr>
            </a:p>
            <a:p>
              <a:pPr eaLnBrk="1" hangingPunct="1">
                <a:spcBef>
                  <a:spcPct val="0"/>
                </a:spcBef>
                <a:buClrTx/>
                <a:buSzTx/>
                <a:buFontTx/>
                <a:buChar char="-"/>
              </a:pPr>
              <a:r>
                <a:rPr lang="en-GB" altLang="en-US" sz="1400" dirty="0">
                  <a:solidFill>
                    <a:schemeClr val="bg1"/>
                  </a:solidFill>
                  <a:latin typeface="Calibri" pitchFamily="34" charset="0"/>
                  <a:cs typeface="Arial" charset="0"/>
                </a:rPr>
                <a:t>Push past people</a:t>
              </a:r>
            </a:p>
            <a:p>
              <a:pPr eaLnBrk="1" hangingPunct="1">
                <a:spcBef>
                  <a:spcPct val="0"/>
                </a:spcBef>
                <a:buClrTx/>
                <a:buSzTx/>
                <a:buFontTx/>
                <a:buChar char="-"/>
              </a:pPr>
              <a:r>
                <a:rPr lang="en-GB" altLang="en-US" sz="1400" dirty="0">
                  <a:solidFill>
                    <a:schemeClr val="bg1"/>
                  </a:solidFill>
                  <a:latin typeface="Calibri" pitchFamily="34" charset="0"/>
                  <a:cs typeface="Arial" charset="0"/>
                </a:rPr>
                <a:t>Make loud noises and cover my ears</a:t>
              </a:r>
            </a:p>
            <a:p>
              <a:pPr eaLnBrk="1" hangingPunct="1">
                <a:spcBef>
                  <a:spcPct val="0"/>
                </a:spcBef>
                <a:buClrTx/>
                <a:buSzTx/>
                <a:buFontTx/>
                <a:buChar char="-"/>
              </a:pPr>
              <a:r>
                <a:rPr lang="en-GB" altLang="en-US" sz="1400" dirty="0">
                  <a:solidFill>
                    <a:schemeClr val="bg1"/>
                  </a:solidFill>
                  <a:latin typeface="Calibri" pitchFamily="34" charset="0"/>
                  <a:cs typeface="Arial" charset="0"/>
                </a:rPr>
                <a:t>Clap my hands and jump up &amp; down</a:t>
              </a:r>
            </a:p>
            <a:p>
              <a:pPr eaLnBrk="1" hangingPunct="1">
                <a:spcBef>
                  <a:spcPct val="0"/>
                </a:spcBef>
                <a:buClrTx/>
                <a:buSzTx/>
                <a:buFontTx/>
                <a:buChar char="-"/>
              </a:pPr>
              <a:r>
                <a:rPr lang="en-GB" altLang="en-US" sz="1400" dirty="0">
                  <a:solidFill>
                    <a:schemeClr val="bg1"/>
                  </a:solidFill>
                  <a:latin typeface="Calibri" pitchFamily="34" charset="0"/>
                  <a:cs typeface="Arial" charset="0"/>
                </a:rPr>
                <a:t>Grab adults</a:t>
              </a:r>
            </a:p>
            <a:p>
              <a:pPr eaLnBrk="1" hangingPunct="1">
                <a:spcBef>
                  <a:spcPct val="0"/>
                </a:spcBef>
                <a:buClrTx/>
                <a:buSzTx/>
                <a:buFontTx/>
                <a:buChar char="-"/>
              </a:pPr>
              <a:r>
                <a:rPr lang="en-GB" altLang="en-US" sz="1400" dirty="0">
                  <a:solidFill>
                    <a:schemeClr val="bg1"/>
                  </a:solidFill>
                  <a:latin typeface="Calibri" pitchFamily="34" charset="0"/>
                  <a:cs typeface="Arial" charset="0"/>
                </a:rPr>
                <a:t>Spit in bins</a:t>
              </a:r>
            </a:p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GB" altLang="en-US" sz="1400" dirty="0">
                <a:solidFill>
                  <a:schemeClr val="bg1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39947" name="TextBox 7"/>
            <p:cNvSpPr txBox="1">
              <a:spLocks noChangeArrowheads="1"/>
            </p:cNvSpPr>
            <p:nvPr/>
          </p:nvSpPr>
          <p:spPr bwMode="auto">
            <a:xfrm>
              <a:off x="7535863" y="2420938"/>
              <a:ext cx="2447925" cy="37734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¡"/>
                <a:defRPr sz="29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l"/>
                <a:defRPr sz="25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2"/>
                </a:buClr>
                <a:buSzPct val="65000"/>
                <a:buFont typeface="Wingdings" pitchFamily="2" charset="2"/>
                <a:buChar char="¡"/>
                <a:defRPr sz="22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l"/>
                <a:defRPr sz="19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itchFamily="2" charset="2"/>
                <a:buChar char="¡"/>
                <a:defRPr sz="19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60000"/>
                <a:buFont typeface="Wingdings" pitchFamily="2" charset="2"/>
                <a:buChar char="¡"/>
                <a:defRPr sz="19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60000"/>
                <a:buFont typeface="Wingdings" pitchFamily="2" charset="2"/>
                <a:buChar char="¡"/>
                <a:defRPr sz="19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60000"/>
                <a:buFont typeface="Wingdings" pitchFamily="2" charset="2"/>
                <a:buChar char="¡"/>
                <a:defRPr sz="19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60000"/>
                <a:buFont typeface="Wingdings" pitchFamily="2" charset="2"/>
                <a:buChar char="¡"/>
                <a:defRPr sz="19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GB" altLang="en-US" sz="1800" b="1" dirty="0">
                <a:latin typeface="Calibri" pitchFamily="34" charset="0"/>
                <a:cs typeface="Arial" charset="0"/>
              </a:endParaRPr>
            </a:p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en-US" sz="1400" b="1" dirty="0">
                  <a:latin typeface="Calibri" pitchFamily="34" charset="0"/>
                  <a:cs typeface="Arial" charset="0"/>
                </a:rPr>
                <a:t>Likes &amp; Motivators:</a:t>
              </a:r>
            </a:p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GB" altLang="en-US" sz="1400" b="1" dirty="0">
                <a:latin typeface="Calibri" pitchFamily="34" charset="0"/>
                <a:cs typeface="Arial" charset="0"/>
              </a:endParaRPr>
            </a:p>
            <a:p>
              <a:pPr eaLnBrk="1" hangingPunct="1">
                <a:spcBef>
                  <a:spcPct val="0"/>
                </a:spcBef>
                <a:buClrTx/>
                <a:buSzTx/>
                <a:buFontTx/>
                <a:buChar char="-"/>
              </a:pPr>
              <a:r>
                <a:rPr lang="en-GB" altLang="en-US" sz="1400" dirty="0">
                  <a:latin typeface="Calibri" pitchFamily="34" charset="0"/>
                  <a:cs typeface="Arial" charset="0"/>
                </a:rPr>
                <a:t>Trampoline</a:t>
              </a:r>
            </a:p>
            <a:p>
              <a:pPr eaLnBrk="1" hangingPunct="1">
                <a:spcBef>
                  <a:spcPct val="0"/>
                </a:spcBef>
                <a:buClrTx/>
                <a:buSzTx/>
                <a:buFontTx/>
                <a:buChar char="-"/>
              </a:pPr>
              <a:r>
                <a:rPr lang="en-GB" altLang="en-US" sz="1400" dirty="0">
                  <a:latin typeface="Calibri" pitchFamily="34" charset="0"/>
                  <a:cs typeface="Arial" charset="0"/>
                </a:rPr>
                <a:t>Puzzles</a:t>
              </a:r>
            </a:p>
            <a:p>
              <a:pPr eaLnBrk="1" hangingPunct="1">
                <a:spcBef>
                  <a:spcPct val="0"/>
                </a:spcBef>
                <a:buClrTx/>
                <a:buSzTx/>
                <a:buFontTx/>
                <a:buChar char="-"/>
              </a:pPr>
              <a:r>
                <a:rPr lang="en-GB" altLang="en-US" sz="1400" dirty="0">
                  <a:latin typeface="Calibri" pitchFamily="34" charset="0"/>
                  <a:cs typeface="Arial" charset="0"/>
                </a:rPr>
                <a:t>Reading</a:t>
              </a:r>
            </a:p>
            <a:p>
              <a:pPr eaLnBrk="1" hangingPunct="1">
                <a:spcBef>
                  <a:spcPct val="0"/>
                </a:spcBef>
                <a:buClrTx/>
                <a:buSzTx/>
                <a:buFontTx/>
                <a:buChar char="-"/>
              </a:pPr>
              <a:r>
                <a:rPr lang="en-GB" altLang="en-US" sz="1400" dirty="0">
                  <a:latin typeface="Calibri" pitchFamily="34" charset="0"/>
                  <a:cs typeface="Arial" charset="0"/>
                </a:rPr>
                <a:t>Spinning wheel in the playground</a:t>
              </a:r>
            </a:p>
            <a:p>
              <a:pPr eaLnBrk="1" hangingPunct="1">
                <a:spcBef>
                  <a:spcPct val="0"/>
                </a:spcBef>
                <a:buClrTx/>
                <a:buSzTx/>
                <a:buFontTx/>
                <a:buChar char="-"/>
              </a:pPr>
              <a:r>
                <a:rPr lang="en-GB" altLang="en-US" sz="1400" dirty="0">
                  <a:latin typeface="Calibri" pitchFamily="34" charset="0"/>
                  <a:cs typeface="Arial" charset="0"/>
                </a:rPr>
                <a:t>Giant slinky</a:t>
              </a:r>
            </a:p>
            <a:p>
              <a:pPr eaLnBrk="1" hangingPunct="1">
                <a:spcBef>
                  <a:spcPct val="0"/>
                </a:spcBef>
                <a:buClrTx/>
                <a:buSzTx/>
                <a:buFontTx/>
                <a:buChar char="-"/>
              </a:pPr>
              <a:r>
                <a:rPr lang="en-GB" altLang="en-US" sz="1400" dirty="0">
                  <a:latin typeface="Calibri" pitchFamily="34" charset="0"/>
                  <a:cs typeface="Arial" charset="0"/>
                </a:rPr>
                <a:t>Doing jobs in the classroom and around school</a:t>
              </a:r>
            </a:p>
            <a:p>
              <a:pPr eaLnBrk="1" hangingPunct="1">
                <a:spcBef>
                  <a:spcPct val="0"/>
                </a:spcBef>
                <a:buClrTx/>
                <a:buSzTx/>
                <a:buFontTx/>
                <a:buChar char="-"/>
              </a:pPr>
              <a:r>
                <a:rPr lang="en-GB" altLang="en-US" sz="1400" dirty="0">
                  <a:latin typeface="Calibri" pitchFamily="34" charset="0"/>
                  <a:cs typeface="Arial" charset="0"/>
                </a:rPr>
                <a:t>Music</a:t>
              </a:r>
            </a:p>
          </p:txBody>
        </p:sp>
        <p:sp>
          <p:nvSpPr>
            <p:cNvPr id="39948" name="TextBox 8"/>
            <p:cNvSpPr txBox="1">
              <a:spLocks noChangeArrowheads="1"/>
            </p:cNvSpPr>
            <p:nvPr/>
          </p:nvSpPr>
          <p:spPr bwMode="auto">
            <a:xfrm>
              <a:off x="5041901" y="4941889"/>
              <a:ext cx="1944689" cy="14936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¡"/>
                <a:defRPr sz="29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l"/>
                <a:defRPr sz="25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2"/>
                </a:buClr>
                <a:buSzPct val="65000"/>
                <a:buFont typeface="Wingdings" pitchFamily="2" charset="2"/>
                <a:buChar char="¡"/>
                <a:defRPr sz="22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l"/>
                <a:defRPr sz="19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itchFamily="2" charset="2"/>
                <a:buChar char="¡"/>
                <a:defRPr sz="19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60000"/>
                <a:buFont typeface="Wingdings" pitchFamily="2" charset="2"/>
                <a:buChar char="¡"/>
                <a:defRPr sz="19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60000"/>
                <a:buFont typeface="Wingdings" pitchFamily="2" charset="2"/>
                <a:buChar char="¡"/>
                <a:defRPr sz="19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60000"/>
                <a:buFont typeface="Wingdings" pitchFamily="2" charset="2"/>
                <a:buChar char="¡"/>
                <a:defRPr sz="19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60000"/>
                <a:buFont typeface="Wingdings" pitchFamily="2" charset="2"/>
                <a:buChar char="¡"/>
                <a:defRPr sz="19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en-US" sz="1400" b="1" dirty="0">
                  <a:solidFill>
                    <a:schemeClr val="bg1"/>
                  </a:solidFill>
                  <a:latin typeface="Calibri" pitchFamily="34" charset="0"/>
                  <a:cs typeface="Arial" charset="0"/>
                </a:rPr>
                <a:t>I communicate by:</a:t>
              </a:r>
            </a:p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GB" altLang="en-US" sz="1400" b="1" dirty="0">
                <a:solidFill>
                  <a:schemeClr val="bg1"/>
                </a:solidFill>
                <a:latin typeface="Calibri" pitchFamily="34" charset="0"/>
                <a:cs typeface="Arial" charset="0"/>
              </a:endParaRPr>
            </a:p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en-US" sz="1400" dirty="0">
                  <a:solidFill>
                    <a:schemeClr val="bg1"/>
                  </a:solidFill>
                  <a:latin typeface="Calibri" pitchFamily="34" charset="0"/>
                  <a:cs typeface="Arial" charset="0"/>
                </a:rPr>
                <a:t>- Signing and PECS Phase 4</a:t>
              </a:r>
            </a:p>
          </p:txBody>
        </p:sp>
        <p:sp>
          <p:nvSpPr>
            <p:cNvPr id="39949" name="TextBox 9"/>
            <p:cNvSpPr txBox="1">
              <a:spLocks noChangeArrowheads="1"/>
            </p:cNvSpPr>
            <p:nvPr/>
          </p:nvSpPr>
          <p:spPr bwMode="auto">
            <a:xfrm>
              <a:off x="5232401" y="908051"/>
              <a:ext cx="5040313" cy="14936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¡"/>
                <a:defRPr sz="29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l"/>
                <a:defRPr sz="25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2"/>
                </a:buClr>
                <a:buSzPct val="65000"/>
                <a:buFont typeface="Wingdings" pitchFamily="2" charset="2"/>
                <a:buChar char="¡"/>
                <a:defRPr sz="22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l"/>
                <a:defRPr sz="19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itchFamily="2" charset="2"/>
                <a:buChar char="¡"/>
                <a:defRPr sz="19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60000"/>
                <a:buFont typeface="Wingdings" pitchFamily="2" charset="2"/>
                <a:buChar char="¡"/>
                <a:defRPr sz="19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60000"/>
                <a:buFont typeface="Wingdings" pitchFamily="2" charset="2"/>
                <a:buChar char="¡"/>
                <a:defRPr sz="19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60000"/>
                <a:buFont typeface="Wingdings" pitchFamily="2" charset="2"/>
                <a:buChar char="¡"/>
                <a:defRPr sz="19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60000"/>
                <a:buFont typeface="Wingdings" pitchFamily="2" charset="2"/>
                <a:buChar char="¡"/>
                <a:defRPr sz="19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en-US" sz="1400" b="1" dirty="0">
                  <a:solidFill>
                    <a:schemeClr val="bg1"/>
                  </a:solidFill>
                  <a:latin typeface="Calibri" pitchFamily="34" charset="0"/>
                  <a:cs typeface="Arial" charset="0"/>
                </a:rPr>
                <a:t>To calm down, I like to:</a:t>
              </a:r>
            </a:p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GB" altLang="en-US" sz="1400" dirty="0">
                <a:solidFill>
                  <a:schemeClr val="bg1"/>
                </a:solidFill>
                <a:latin typeface="Calibri" pitchFamily="34" charset="0"/>
                <a:cs typeface="Arial" charset="0"/>
              </a:endParaRPr>
            </a:p>
            <a:p>
              <a:pPr eaLnBrk="1" hangingPunct="1">
                <a:spcBef>
                  <a:spcPct val="0"/>
                </a:spcBef>
                <a:buClrTx/>
                <a:buSzTx/>
                <a:buFontTx/>
                <a:buChar char="-"/>
              </a:pPr>
              <a:r>
                <a:rPr lang="en-GB" altLang="en-US" sz="1400" dirty="0">
                  <a:solidFill>
                    <a:schemeClr val="bg1"/>
                  </a:solidFill>
                  <a:latin typeface="Calibri" pitchFamily="34" charset="0"/>
                  <a:cs typeface="Arial" charset="0"/>
                </a:rPr>
                <a:t>Be given time and space</a:t>
              </a:r>
            </a:p>
            <a:p>
              <a:pPr eaLnBrk="1" hangingPunct="1">
                <a:spcBef>
                  <a:spcPct val="0"/>
                </a:spcBef>
                <a:buClrTx/>
                <a:buSzTx/>
                <a:buFontTx/>
                <a:buChar char="-"/>
              </a:pPr>
              <a:r>
                <a:rPr lang="en-GB" altLang="en-US" sz="1400" dirty="0">
                  <a:solidFill>
                    <a:schemeClr val="bg1"/>
                  </a:solidFill>
                  <a:latin typeface="Calibri" pitchFamily="34" charset="0"/>
                  <a:cs typeface="Arial" charset="0"/>
                </a:rPr>
                <a:t>Be offered a choice of books</a:t>
              </a:r>
              <a:endParaRPr lang="en-GB" altLang="en-US" sz="1400" b="1" dirty="0">
                <a:solidFill>
                  <a:schemeClr val="bg1"/>
                </a:solidFill>
                <a:latin typeface="Calibri" pitchFamily="34" charset="0"/>
                <a:cs typeface="Arial" charset="0"/>
              </a:endParaRPr>
            </a:p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GB" altLang="en-US" sz="1400" dirty="0">
                <a:latin typeface="Calibri" pitchFamily="34" charset="0"/>
                <a:cs typeface="Arial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04294" y="264729"/>
            <a:ext cx="6248400" cy="1200150"/>
            <a:chOff x="5391150" y="5467350"/>
            <a:chExt cx="6248400" cy="1200150"/>
          </a:xfrm>
        </p:grpSpPr>
        <p:sp>
          <p:nvSpPr>
            <p:cNvPr id="17" name="Rectangle 16"/>
            <p:cNvSpPr/>
            <p:nvPr/>
          </p:nvSpPr>
          <p:spPr>
            <a:xfrm>
              <a:off x="5391150" y="5467350"/>
              <a:ext cx="6248400" cy="1200150"/>
            </a:xfrm>
            <a:prstGeom prst="rect">
              <a:avLst/>
            </a:prstGeom>
            <a:solidFill>
              <a:srgbClr val="E34DC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543550" y="5805815"/>
              <a:ext cx="581025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 smtClean="0"/>
                <a:t>Emotional Regulation: Strategies</a:t>
              </a:r>
              <a:endParaRPr lang="en-GB" sz="2800" dirty="0"/>
            </a:p>
          </p:txBody>
        </p:sp>
      </p:grp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846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1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3"/>
          <p:cNvSpPr txBox="1">
            <a:spLocks noChangeArrowheads="1"/>
          </p:cNvSpPr>
          <p:nvPr/>
        </p:nvSpPr>
        <p:spPr bwMode="auto">
          <a:xfrm>
            <a:off x="331989" y="2055814"/>
            <a:ext cx="8710411" cy="4194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l"/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spcBef>
                <a:spcPct val="20000"/>
              </a:spcBef>
              <a:buClr>
                <a:schemeClr val="accent1"/>
              </a:buClr>
              <a:buSzPct val="150000"/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50000"/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1">
              <a:lnSpc>
                <a:spcPct val="90000"/>
              </a:lnSpc>
              <a:spcBef>
                <a:spcPts val="500"/>
              </a:spcBef>
              <a:buClrTx/>
              <a:buSzTx/>
            </a:pPr>
            <a:r>
              <a:rPr lang="en-GB" altLang="en-US" sz="2400" dirty="0" smtClean="0"/>
              <a:t>Ensure </a:t>
            </a:r>
            <a:r>
              <a:rPr lang="en-GB" altLang="en-US" sz="2400" dirty="0"/>
              <a:t>they have easy access to things that help to regulate them. </a:t>
            </a:r>
          </a:p>
          <a:p>
            <a:pPr lvl="1">
              <a:lnSpc>
                <a:spcPct val="90000"/>
              </a:lnSpc>
              <a:spcBef>
                <a:spcPts val="500"/>
              </a:spcBef>
              <a:buClrTx/>
              <a:buSzTx/>
            </a:pPr>
            <a:endParaRPr lang="en-GB" altLang="en-US" sz="2400" dirty="0" smtClean="0"/>
          </a:p>
          <a:p>
            <a:pPr lvl="1">
              <a:lnSpc>
                <a:spcPct val="90000"/>
              </a:lnSpc>
              <a:spcBef>
                <a:spcPts val="500"/>
              </a:spcBef>
              <a:buClrTx/>
              <a:buSzTx/>
            </a:pPr>
            <a:r>
              <a:rPr lang="en-GB" altLang="en-US" sz="2400" dirty="0" smtClean="0"/>
              <a:t>Include breaks throughout the day as part of their regular routine and give them permission to take breaks when they are starting to feel dysregulated. </a:t>
            </a:r>
          </a:p>
          <a:p>
            <a:pPr lvl="1">
              <a:lnSpc>
                <a:spcPct val="90000"/>
              </a:lnSpc>
              <a:spcBef>
                <a:spcPts val="500"/>
              </a:spcBef>
              <a:buClrTx/>
              <a:buSzTx/>
            </a:pPr>
            <a:endParaRPr lang="en-GB" altLang="en-US" sz="2400" dirty="0"/>
          </a:p>
          <a:p>
            <a:pPr lvl="1">
              <a:lnSpc>
                <a:spcPct val="90000"/>
              </a:lnSpc>
              <a:spcBef>
                <a:spcPts val="500"/>
              </a:spcBef>
              <a:buClrTx/>
              <a:buSzTx/>
            </a:pPr>
            <a:r>
              <a:rPr lang="en-GB" altLang="en-US" sz="2400" dirty="0" smtClean="0"/>
              <a:t>They may need a visual support to request breaks.</a:t>
            </a:r>
          </a:p>
          <a:p>
            <a:pPr lvl="1">
              <a:lnSpc>
                <a:spcPct val="90000"/>
              </a:lnSpc>
              <a:spcBef>
                <a:spcPts val="500"/>
              </a:spcBef>
              <a:buClrTx/>
              <a:buSzTx/>
            </a:pPr>
            <a:endParaRPr lang="en-GB" altLang="en-US" sz="2400" dirty="0" smtClean="0"/>
          </a:p>
          <a:p>
            <a:pPr lvl="1">
              <a:lnSpc>
                <a:spcPct val="90000"/>
              </a:lnSpc>
              <a:spcBef>
                <a:spcPts val="500"/>
              </a:spcBef>
              <a:buClrTx/>
              <a:buSzTx/>
            </a:pPr>
            <a:r>
              <a:rPr lang="en-GB" altLang="en-US" sz="2400" dirty="0" smtClean="0"/>
              <a:t>If they are unable to recognise when they need a break, you will need to recognise those early signs of dysregulation and model it for them.</a:t>
            </a:r>
            <a:endParaRPr lang="en-GB" altLang="en-US" sz="2400" dirty="0"/>
          </a:p>
          <a:p>
            <a:pPr lvl="1">
              <a:lnSpc>
                <a:spcPct val="90000"/>
              </a:lnSpc>
              <a:spcBef>
                <a:spcPts val="500"/>
              </a:spcBef>
              <a:buClrTx/>
              <a:buSzTx/>
            </a:pPr>
            <a:endParaRPr lang="en-GB" altLang="en-US" sz="2400" dirty="0" smtClean="0"/>
          </a:p>
          <a:p>
            <a:pPr lvl="1">
              <a:lnSpc>
                <a:spcPct val="90000"/>
              </a:lnSpc>
              <a:spcBef>
                <a:spcPts val="500"/>
              </a:spcBef>
              <a:buClrTx/>
              <a:buSzTx/>
            </a:pPr>
            <a:endParaRPr lang="en-GB" altLang="en-US" sz="2400" dirty="0"/>
          </a:p>
          <a:p>
            <a:pPr lvl="1">
              <a:lnSpc>
                <a:spcPct val="90000"/>
              </a:lnSpc>
              <a:spcBef>
                <a:spcPts val="500"/>
              </a:spcBef>
              <a:buClrTx/>
              <a:buSzTx/>
            </a:pPr>
            <a:endParaRPr lang="en-GB" altLang="en-US" sz="2400" dirty="0"/>
          </a:p>
          <a:p>
            <a:pPr lvl="1">
              <a:lnSpc>
                <a:spcPct val="90000"/>
              </a:lnSpc>
              <a:spcBef>
                <a:spcPts val="500"/>
              </a:spcBef>
              <a:buClrTx/>
              <a:buSzTx/>
            </a:pPr>
            <a:endParaRPr lang="en-GB" altLang="en-US" sz="1800" dirty="0"/>
          </a:p>
          <a:p>
            <a:pPr lvl="1">
              <a:lnSpc>
                <a:spcPct val="90000"/>
              </a:lnSpc>
              <a:spcBef>
                <a:spcPts val="500"/>
              </a:spcBef>
              <a:buClrTx/>
              <a:buSzTx/>
              <a:buNone/>
            </a:pPr>
            <a:endParaRPr lang="en-GB" altLang="en-US" sz="1800" dirty="0"/>
          </a:p>
          <a:p>
            <a:pPr lvl="1">
              <a:lnSpc>
                <a:spcPct val="90000"/>
              </a:lnSpc>
              <a:spcBef>
                <a:spcPts val="500"/>
              </a:spcBef>
              <a:buClrTx/>
              <a:buSzTx/>
              <a:buNone/>
            </a:pPr>
            <a:endParaRPr lang="en-GB" altLang="en-US" sz="1800" dirty="0"/>
          </a:p>
          <a:p>
            <a:pPr lvl="1">
              <a:lnSpc>
                <a:spcPct val="90000"/>
              </a:lnSpc>
              <a:spcBef>
                <a:spcPts val="500"/>
              </a:spcBef>
              <a:buClrTx/>
              <a:buSzTx/>
              <a:buNone/>
            </a:pPr>
            <a:endParaRPr lang="en-GB" altLang="en-US" sz="1800" dirty="0"/>
          </a:p>
          <a:p>
            <a:pPr lvl="1">
              <a:lnSpc>
                <a:spcPct val="90000"/>
              </a:lnSpc>
              <a:spcBef>
                <a:spcPts val="500"/>
              </a:spcBef>
              <a:buClrTx/>
              <a:buSzTx/>
              <a:buNone/>
            </a:pPr>
            <a:endParaRPr lang="en-GB" altLang="en-US" sz="1800" dirty="0"/>
          </a:p>
          <a:p>
            <a:pPr lvl="1">
              <a:lnSpc>
                <a:spcPct val="90000"/>
              </a:lnSpc>
              <a:spcBef>
                <a:spcPts val="500"/>
              </a:spcBef>
              <a:buClrTx/>
              <a:buSzTx/>
            </a:pPr>
            <a:endParaRPr lang="en-GB" altLang="en-US" sz="1800" dirty="0"/>
          </a:p>
        </p:txBody>
      </p:sp>
      <p:pic>
        <p:nvPicPr>
          <p:cNvPr id="75779" name="Picture 2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4426" y="4519442"/>
            <a:ext cx="1903413" cy="154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1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83" t="72099" r="54323" b="21605"/>
          <a:stretch>
            <a:fillRect/>
          </a:stretch>
        </p:blipFill>
        <p:spPr bwMode="auto">
          <a:xfrm>
            <a:off x="8898157" y="3302997"/>
            <a:ext cx="3362424" cy="975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5783" name="Picture 5" descr="Product Details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9533" y="1904220"/>
            <a:ext cx="17145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204294" y="264729"/>
            <a:ext cx="6248400" cy="1200150"/>
            <a:chOff x="5391150" y="5467350"/>
            <a:chExt cx="6248400" cy="1200150"/>
          </a:xfrm>
        </p:grpSpPr>
        <p:sp>
          <p:nvSpPr>
            <p:cNvPr id="11" name="Rectangle 10"/>
            <p:cNvSpPr/>
            <p:nvPr/>
          </p:nvSpPr>
          <p:spPr>
            <a:xfrm>
              <a:off x="5391150" y="5467350"/>
              <a:ext cx="6248400" cy="1200150"/>
            </a:xfrm>
            <a:prstGeom prst="rect">
              <a:avLst/>
            </a:prstGeom>
            <a:solidFill>
              <a:srgbClr val="E34DC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543550" y="5805815"/>
              <a:ext cx="581025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 smtClean="0"/>
                <a:t>Emotional Regulation: Strategies</a:t>
              </a:r>
              <a:endParaRPr lang="en-GB" sz="2800" dirty="0"/>
            </a:p>
          </p:txBody>
        </p:sp>
      </p:grp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183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6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altLang="en-US" i="1" dirty="0" smtClean="0"/>
              <a:t>‘I need a language for my worries’</a:t>
            </a:r>
          </a:p>
          <a:p>
            <a:endParaRPr lang="en-GB" altLang="en-US" dirty="0" smtClean="0"/>
          </a:p>
          <a:p>
            <a:r>
              <a:rPr lang="en-GB" altLang="en-US" dirty="0" smtClean="0"/>
              <a:t>Pupils need to learn to identify and communicate their emotions.</a:t>
            </a:r>
          </a:p>
          <a:p>
            <a:endParaRPr lang="en-GB" altLang="en-US" dirty="0"/>
          </a:p>
          <a:p>
            <a:r>
              <a:rPr lang="en-GB" altLang="en-US" dirty="0" smtClean="0"/>
              <a:t>Explore and label their feelings and your own </a:t>
            </a:r>
          </a:p>
          <a:p>
            <a:pPr marL="0" indent="0">
              <a:buNone/>
            </a:pPr>
            <a:r>
              <a:rPr lang="en-GB" altLang="en-US" dirty="0" smtClean="0"/>
              <a:t>(e.g. “You look happy!)</a:t>
            </a:r>
          </a:p>
          <a:p>
            <a:endParaRPr lang="en-GB" altLang="en-US" dirty="0" smtClean="0"/>
          </a:p>
        </p:txBody>
      </p:sp>
      <p:grpSp>
        <p:nvGrpSpPr>
          <p:cNvPr id="6" name="Group 5"/>
          <p:cNvGrpSpPr/>
          <p:nvPr/>
        </p:nvGrpSpPr>
        <p:grpSpPr>
          <a:xfrm>
            <a:off x="204294" y="264729"/>
            <a:ext cx="6248400" cy="1200150"/>
            <a:chOff x="5391150" y="5467350"/>
            <a:chExt cx="6248400" cy="1200150"/>
          </a:xfrm>
        </p:grpSpPr>
        <p:sp>
          <p:nvSpPr>
            <p:cNvPr id="7" name="Rectangle 6"/>
            <p:cNvSpPr/>
            <p:nvPr/>
          </p:nvSpPr>
          <p:spPr>
            <a:xfrm>
              <a:off x="5391150" y="5467350"/>
              <a:ext cx="6248400" cy="1200150"/>
            </a:xfrm>
            <a:prstGeom prst="rect">
              <a:avLst/>
            </a:prstGeom>
            <a:solidFill>
              <a:srgbClr val="E34DC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543550" y="5805815"/>
              <a:ext cx="581025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 smtClean="0"/>
                <a:t>Emotional Regulation: Strategies</a:t>
              </a:r>
              <a:endParaRPr lang="en-GB" sz="2800" dirty="0"/>
            </a:p>
          </p:txBody>
        </p:sp>
      </p:grp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9335" y="3662363"/>
            <a:ext cx="1439862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9474197" y="6353043"/>
            <a:ext cx="18877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dirty="0"/>
              <a:t>Emotions keyrings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838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668235" y="2570390"/>
            <a:ext cx="9402536" cy="3544942"/>
          </a:xfrm>
        </p:spPr>
        <p:txBody>
          <a:bodyPr>
            <a:normAutofit/>
          </a:bodyPr>
          <a:lstStyle/>
          <a:p>
            <a:r>
              <a:rPr lang="en-GB" altLang="en-US" sz="2900" dirty="0" smtClean="0"/>
              <a:t>Watch this brief video from the National Autistic Society.</a:t>
            </a:r>
            <a:br>
              <a:rPr lang="en-GB" altLang="en-US" sz="2900" dirty="0" smtClean="0"/>
            </a:br>
            <a:r>
              <a:rPr lang="en-GB" altLang="en-US" sz="2900" dirty="0" smtClean="0"/>
              <a:t/>
            </a:r>
            <a:br>
              <a:rPr lang="en-GB" altLang="en-US" sz="2900" dirty="0" smtClean="0"/>
            </a:br>
            <a:r>
              <a:rPr lang="en-GB" altLang="en-US" sz="2400" dirty="0" smtClean="0"/>
              <a:t>Either:</a:t>
            </a:r>
            <a:br>
              <a:rPr lang="en-GB" altLang="en-US" sz="2400" dirty="0" smtClean="0"/>
            </a:br>
            <a:r>
              <a:rPr lang="en-GB" altLang="en-US" sz="2400" dirty="0" smtClean="0"/>
              <a:t>1. Click on the picture above to open the hyperlink</a:t>
            </a:r>
            <a:br>
              <a:rPr lang="en-GB" altLang="en-US" sz="2400" dirty="0" smtClean="0"/>
            </a:br>
            <a:r>
              <a:rPr lang="en-GB" altLang="en-US" sz="2400" dirty="0" smtClean="0"/>
              <a:t>2. Copy and paste this into your web browser</a:t>
            </a:r>
            <a:br>
              <a:rPr lang="en-GB" altLang="en-US" sz="2400" dirty="0" smtClean="0"/>
            </a:br>
            <a:r>
              <a:rPr lang="en-GB" sz="2400" dirty="0">
                <a:hlinkClick r:id="rId5"/>
              </a:rPr>
              <a:t>https://www.youtube.com/watch?v=Lk4qs8jGN4U</a:t>
            </a:r>
            <a:r>
              <a:rPr lang="en-GB" altLang="en-US" sz="2400" dirty="0" smtClean="0"/>
              <a:t/>
            </a:r>
            <a:br>
              <a:rPr lang="en-GB" altLang="en-US" sz="2400" dirty="0" smtClean="0"/>
            </a:br>
            <a:r>
              <a:rPr lang="en-GB" altLang="en-US" sz="2400" dirty="0" smtClean="0"/>
              <a:t>3. Go to </a:t>
            </a:r>
            <a:r>
              <a:rPr lang="en-GB" altLang="en-US" sz="2400" dirty="0" err="1" smtClean="0"/>
              <a:t>Youtube</a:t>
            </a:r>
            <a:r>
              <a:rPr lang="en-GB" altLang="en-US" sz="2400" dirty="0" smtClean="0"/>
              <a:t> and search for ‘What is Autism NAS’ and it should be the first video that comes up.</a:t>
            </a:r>
            <a:endParaRPr lang="en-GB" altLang="en-US" sz="2400" dirty="0"/>
          </a:p>
        </p:txBody>
      </p:sp>
      <p:pic>
        <p:nvPicPr>
          <p:cNvPr id="2" name="Picture 1">
            <a:hlinkClick r:id="rId5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6848" y="1017815"/>
            <a:ext cx="2943225" cy="15525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506186" y="832757"/>
            <a:ext cx="52088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/>
              <a:t>What is Autistic Spectrum Condition?</a:t>
            </a:r>
            <a:endParaRPr lang="en-GB" sz="3600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859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6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Picture 7" descr="The 5-Point Scale and Anxiety Curve Post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606" y="1803344"/>
            <a:ext cx="2939820" cy="4471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204294" y="264729"/>
            <a:ext cx="6248400" cy="1200150"/>
            <a:chOff x="5391150" y="5467350"/>
            <a:chExt cx="6248400" cy="1200150"/>
          </a:xfrm>
        </p:grpSpPr>
        <p:sp>
          <p:nvSpPr>
            <p:cNvPr id="10" name="Rectangle 9"/>
            <p:cNvSpPr/>
            <p:nvPr/>
          </p:nvSpPr>
          <p:spPr>
            <a:xfrm>
              <a:off x="5391150" y="5467350"/>
              <a:ext cx="6248400" cy="1200150"/>
            </a:xfrm>
            <a:prstGeom prst="rect">
              <a:avLst/>
            </a:prstGeom>
            <a:solidFill>
              <a:srgbClr val="E34DC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543550" y="5805815"/>
              <a:ext cx="581025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 smtClean="0"/>
                <a:t>Emotional Regulation: Strategies</a:t>
              </a:r>
              <a:endParaRPr lang="en-GB" sz="2800" dirty="0"/>
            </a:p>
          </p:txBody>
        </p:sp>
      </p:grpSp>
      <p:sp>
        <p:nvSpPr>
          <p:cNvPr id="2" name="Rectangle 1"/>
          <p:cNvSpPr/>
          <p:nvPr/>
        </p:nvSpPr>
        <p:spPr>
          <a:xfrm>
            <a:off x="4889444" y="2150186"/>
            <a:ext cx="6096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altLang="en-US" sz="2800" u="sng" dirty="0"/>
              <a:t>The Incredible 5 Point </a:t>
            </a:r>
            <a:r>
              <a:rPr lang="en-GB" altLang="en-US" sz="2800" u="sng" dirty="0" smtClean="0"/>
              <a:t>Scale </a:t>
            </a:r>
          </a:p>
          <a:p>
            <a:pPr>
              <a:defRPr/>
            </a:pPr>
            <a:endParaRPr lang="en-GB" altLang="en-US" sz="2800" u="sng" dirty="0"/>
          </a:p>
          <a:p>
            <a:pPr>
              <a:defRPr/>
            </a:pPr>
            <a:r>
              <a:rPr lang="en-GB" altLang="en-US" sz="2800" dirty="0" smtClean="0"/>
              <a:t>Can be </a:t>
            </a:r>
            <a:r>
              <a:rPr lang="en-GB" altLang="en-US" sz="2800" dirty="0"/>
              <a:t>used to teach students how to </a:t>
            </a:r>
            <a:r>
              <a:rPr lang="en-GB" altLang="en-US" sz="2800" b="1" i="1" dirty="0"/>
              <a:t>identify</a:t>
            </a:r>
            <a:r>
              <a:rPr lang="en-GB" altLang="en-US" sz="2800" i="1" dirty="0"/>
              <a:t> </a:t>
            </a:r>
            <a:r>
              <a:rPr lang="en-GB" altLang="en-US" sz="2800" dirty="0"/>
              <a:t>and </a:t>
            </a:r>
            <a:r>
              <a:rPr lang="en-GB" altLang="en-US" sz="2800" b="1" i="1" dirty="0"/>
              <a:t>manage</a:t>
            </a:r>
            <a:r>
              <a:rPr lang="en-GB" altLang="en-US" sz="2800" dirty="0"/>
              <a:t> their own emotions &amp; behaviours</a:t>
            </a:r>
            <a:r>
              <a:rPr lang="en-GB" altLang="en-US" sz="2800" dirty="0" smtClean="0"/>
              <a:t>.</a:t>
            </a:r>
          </a:p>
          <a:p>
            <a:pPr>
              <a:defRPr/>
            </a:pPr>
            <a:endParaRPr lang="en-GB" altLang="en-US" sz="2800" dirty="0"/>
          </a:p>
          <a:p>
            <a:pPr>
              <a:defRPr/>
            </a:pPr>
            <a:endParaRPr lang="en-GB" altLang="en-US" sz="2800" dirty="0" smtClean="0"/>
          </a:p>
          <a:p>
            <a:pPr algn="ctr">
              <a:defRPr/>
            </a:pPr>
            <a:r>
              <a:rPr lang="en-GB" altLang="en-US" sz="2800" dirty="0" smtClean="0"/>
              <a:t>SEE THE STLS ‘5 POINT SCALE’ ONLINE TRAINING FOR FURTHER INFORMATION!</a:t>
            </a:r>
            <a:endParaRPr lang="en-GB" altLang="en-US" sz="2800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632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0" t="14075" r="31667" b="13333"/>
          <a:stretch>
            <a:fillRect/>
          </a:stretch>
        </p:blipFill>
        <p:spPr bwMode="auto">
          <a:xfrm>
            <a:off x="1674812" y="0"/>
            <a:ext cx="9156097" cy="667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71" name="Rectangle 1"/>
          <p:cNvSpPr>
            <a:spLocks noChangeArrowheads="1"/>
          </p:cNvSpPr>
          <p:nvPr/>
        </p:nvSpPr>
        <p:spPr bwMode="auto">
          <a:xfrm>
            <a:off x="2014538" y="2205039"/>
            <a:ext cx="4152900" cy="4062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l"/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50000"/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50000"/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C00000"/>
              </a:buClr>
              <a:buSzTx/>
              <a:buFont typeface="Wingdings" panose="05000000000000000000" pitchFamily="2" charset="2"/>
              <a:buChar char="q"/>
            </a:pPr>
            <a:endParaRPr lang="en-GB" altLang="en-US" sz="2000" dirty="0" smtClean="0"/>
          </a:p>
          <a:p>
            <a:pPr>
              <a:spcBef>
                <a:spcPct val="0"/>
              </a:spcBef>
              <a:buClr>
                <a:srgbClr val="C00000"/>
              </a:buClr>
              <a:buSzTx/>
              <a:buFont typeface="Wingdings" panose="05000000000000000000" pitchFamily="2" charset="2"/>
              <a:buChar char="q"/>
            </a:pPr>
            <a:endParaRPr lang="en-GB" altLang="en-US" sz="2000" dirty="0"/>
          </a:p>
          <a:p>
            <a:pPr>
              <a:spcBef>
                <a:spcPct val="0"/>
              </a:spcBef>
              <a:buClr>
                <a:srgbClr val="C00000"/>
              </a:buClr>
              <a:buSzTx/>
              <a:buFont typeface="Wingdings" panose="05000000000000000000" pitchFamily="2" charset="2"/>
              <a:buChar char="q"/>
            </a:pPr>
            <a:endParaRPr lang="en-GB" altLang="en-US" sz="2000" dirty="0" smtClean="0"/>
          </a:p>
          <a:p>
            <a:pPr>
              <a:spcBef>
                <a:spcPct val="0"/>
              </a:spcBef>
              <a:buClr>
                <a:srgbClr val="C00000"/>
              </a:buClr>
              <a:buSzTx/>
              <a:buFont typeface="Wingdings" panose="05000000000000000000" pitchFamily="2" charset="2"/>
              <a:buChar char="q"/>
            </a:pPr>
            <a:endParaRPr lang="en-GB" altLang="en-US" sz="2000" dirty="0"/>
          </a:p>
          <a:p>
            <a:pPr>
              <a:spcBef>
                <a:spcPct val="0"/>
              </a:spcBef>
              <a:buClr>
                <a:srgbClr val="C00000"/>
              </a:buClr>
              <a:buSzTx/>
              <a:buFont typeface="Wingdings" panose="05000000000000000000" pitchFamily="2" charset="2"/>
              <a:buChar char="q"/>
            </a:pPr>
            <a:endParaRPr lang="en-GB" altLang="en-US" sz="2000" dirty="0"/>
          </a:p>
          <a:p>
            <a:pPr>
              <a:spcBef>
                <a:spcPct val="0"/>
              </a:spcBef>
              <a:buClr>
                <a:srgbClr val="C00000"/>
              </a:buClr>
              <a:buSzTx/>
              <a:buFontTx/>
              <a:buNone/>
            </a:pPr>
            <a:endParaRPr lang="en-GB" altLang="en-US" sz="2000" dirty="0" smtClean="0"/>
          </a:p>
          <a:p>
            <a:pPr>
              <a:spcBef>
                <a:spcPct val="0"/>
              </a:spcBef>
              <a:buClr>
                <a:srgbClr val="C00000"/>
              </a:buClr>
              <a:buSzTx/>
              <a:buFontTx/>
              <a:buNone/>
            </a:pPr>
            <a:endParaRPr lang="en-GB" altLang="en-US" sz="2000" dirty="0" smtClean="0"/>
          </a:p>
          <a:p>
            <a:pPr>
              <a:spcBef>
                <a:spcPct val="0"/>
              </a:spcBef>
              <a:buClr>
                <a:srgbClr val="C00000"/>
              </a:buClr>
              <a:buSzTx/>
              <a:buFontTx/>
              <a:buNone/>
            </a:pPr>
            <a:endParaRPr lang="en-GB" altLang="en-US" sz="2000" dirty="0"/>
          </a:p>
          <a:p>
            <a:pPr>
              <a:spcBef>
                <a:spcPct val="0"/>
              </a:spcBef>
              <a:buClr>
                <a:srgbClr val="C00000"/>
              </a:buClr>
              <a:buSzTx/>
              <a:buFont typeface="Wingdings" panose="05000000000000000000" pitchFamily="2" charset="2"/>
              <a:buChar char="q"/>
            </a:pPr>
            <a:endParaRPr lang="en-GB" altLang="en-US" sz="2000" dirty="0" smtClean="0"/>
          </a:p>
          <a:p>
            <a:pPr>
              <a:spcBef>
                <a:spcPct val="0"/>
              </a:spcBef>
              <a:buClr>
                <a:srgbClr val="C00000"/>
              </a:buClr>
              <a:buSzTx/>
              <a:buFont typeface="Wingdings" panose="05000000000000000000" pitchFamily="2" charset="2"/>
              <a:buChar char="q"/>
            </a:pPr>
            <a:endParaRPr lang="en-GB" altLang="en-US" sz="2000" dirty="0" smtClean="0"/>
          </a:p>
          <a:p>
            <a:pPr>
              <a:spcBef>
                <a:spcPct val="0"/>
              </a:spcBef>
              <a:buClr>
                <a:srgbClr val="C00000"/>
              </a:buClr>
              <a:buSzTx/>
              <a:buFont typeface="Wingdings" panose="05000000000000000000" pitchFamily="2" charset="2"/>
              <a:buChar char="q"/>
            </a:pPr>
            <a:endParaRPr lang="en-GB" altLang="en-US" sz="2000" dirty="0" smtClean="0"/>
          </a:p>
          <a:p>
            <a:pPr>
              <a:spcBef>
                <a:spcPct val="0"/>
              </a:spcBef>
              <a:buClr>
                <a:srgbClr val="C00000"/>
              </a:buClr>
              <a:buSzTx/>
              <a:buFont typeface="Wingdings" panose="05000000000000000000" pitchFamily="2" charset="2"/>
              <a:buChar char="q"/>
            </a:pPr>
            <a:endParaRPr lang="en-GB" altLang="en-US" sz="2000" dirty="0" smtClean="0"/>
          </a:p>
          <a:p>
            <a:pPr>
              <a:spcBef>
                <a:spcPct val="0"/>
              </a:spcBef>
              <a:buClr>
                <a:srgbClr val="C00000"/>
              </a:buClr>
              <a:buSzTx/>
              <a:buFontTx/>
              <a:buNone/>
            </a:pPr>
            <a:endParaRPr lang="en-GB" altLang="en-US" sz="1800" dirty="0"/>
          </a:p>
        </p:txBody>
      </p:sp>
      <p:sp>
        <p:nvSpPr>
          <p:cNvPr id="7172" name="TextBox 2"/>
          <p:cNvSpPr txBox="1">
            <a:spLocks noChangeArrowheads="1"/>
          </p:cNvSpPr>
          <p:nvPr/>
        </p:nvSpPr>
        <p:spPr bwMode="auto">
          <a:xfrm>
            <a:off x="5016501" y="260350"/>
            <a:ext cx="20161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l"/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50000"/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50000"/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000" dirty="0" smtClean="0"/>
              <a:t>Autism Awareness</a:t>
            </a:r>
            <a:endParaRPr lang="en-GB" altLang="en-US" sz="2000" dirty="0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6252860" y="2205039"/>
            <a:ext cx="4152900" cy="5909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l"/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50000"/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50000"/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C00000"/>
              </a:buClr>
              <a:buSzTx/>
              <a:buFont typeface="Wingdings" panose="05000000000000000000" pitchFamily="2" charset="2"/>
              <a:buChar char="q"/>
            </a:pPr>
            <a:endParaRPr lang="en-GB" altLang="en-US" sz="2000" dirty="0"/>
          </a:p>
          <a:p>
            <a:pPr>
              <a:spcBef>
                <a:spcPct val="0"/>
              </a:spcBef>
              <a:buClr>
                <a:srgbClr val="C00000"/>
              </a:buClr>
              <a:buSzTx/>
              <a:buFont typeface="Wingdings" panose="05000000000000000000" pitchFamily="2" charset="2"/>
              <a:buChar char="q"/>
            </a:pPr>
            <a:r>
              <a:rPr lang="en-GB" altLang="en-US" sz="2000" dirty="0" smtClean="0"/>
              <a:t>Brief introduction to ASC</a:t>
            </a:r>
          </a:p>
          <a:p>
            <a:pPr>
              <a:spcBef>
                <a:spcPct val="0"/>
              </a:spcBef>
              <a:buClr>
                <a:srgbClr val="C00000"/>
              </a:buClr>
              <a:buSzTx/>
              <a:buFont typeface="Wingdings" panose="05000000000000000000" pitchFamily="2" charset="2"/>
              <a:buChar char="q"/>
            </a:pPr>
            <a:endParaRPr lang="en-GB" altLang="en-US" sz="2000" dirty="0" smtClean="0"/>
          </a:p>
          <a:p>
            <a:pPr>
              <a:spcBef>
                <a:spcPct val="0"/>
              </a:spcBef>
              <a:buClr>
                <a:srgbClr val="C00000"/>
              </a:buClr>
              <a:buSzTx/>
              <a:buFont typeface="Wingdings" panose="05000000000000000000" pitchFamily="2" charset="2"/>
              <a:buChar char="q"/>
            </a:pPr>
            <a:r>
              <a:rPr lang="en-GB" altLang="en-US" sz="2000" dirty="0"/>
              <a:t>Social Communication &amp; </a:t>
            </a:r>
            <a:r>
              <a:rPr lang="en-GB" altLang="en-US" sz="2000" dirty="0" smtClean="0"/>
              <a:t>Interaction</a:t>
            </a:r>
          </a:p>
          <a:p>
            <a:pPr>
              <a:spcBef>
                <a:spcPct val="0"/>
              </a:spcBef>
              <a:buClr>
                <a:srgbClr val="C00000"/>
              </a:buClr>
              <a:buSzTx/>
              <a:buFont typeface="Wingdings" panose="05000000000000000000" pitchFamily="2" charset="2"/>
              <a:buChar char="q"/>
            </a:pPr>
            <a:endParaRPr lang="en-GB" altLang="en-US" sz="2000" dirty="0"/>
          </a:p>
          <a:p>
            <a:pPr>
              <a:spcBef>
                <a:spcPct val="0"/>
              </a:spcBef>
              <a:buClr>
                <a:srgbClr val="C00000"/>
              </a:buClr>
              <a:buSzTx/>
              <a:buFont typeface="Wingdings" panose="05000000000000000000" pitchFamily="2" charset="2"/>
              <a:buChar char="q"/>
            </a:pPr>
            <a:r>
              <a:rPr lang="en-GB" altLang="en-US" sz="2000" dirty="0" smtClean="0"/>
              <a:t>Sensory</a:t>
            </a:r>
          </a:p>
          <a:p>
            <a:pPr>
              <a:spcBef>
                <a:spcPct val="0"/>
              </a:spcBef>
              <a:buClr>
                <a:srgbClr val="C00000"/>
              </a:buClr>
              <a:buSzTx/>
              <a:buFont typeface="Wingdings" panose="05000000000000000000" pitchFamily="2" charset="2"/>
              <a:buChar char="q"/>
            </a:pPr>
            <a:endParaRPr lang="en-GB" altLang="en-US" sz="2000" dirty="0" smtClean="0"/>
          </a:p>
          <a:p>
            <a:pPr>
              <a:spcBef>
                <a:spcPct val="0"/>
              </a:spcBef>
              <a:buClr>
                <a:srgbClr val="C00000"/>
              </a:buClr>
              <a:buSzTx/>
              <a:buFont typeface="Wingdings" panose="05000000000000000000" pitchFamily="2" charset="2"/>
              <a:buChar char="q"/>
            </a:pPr>
            <a:r>
              <a:rPr lang="en-GB" altLang="en-US" sz="2000" dirty="0" smtClean="0"/>
              <a:t>Transition</a:t>
            </a:r>
          </a:p>
          <a:p>
            <a:pPr>
              <a:spcBef>
                <a:spcPct val="0"/>
              </a:spcBef>
              <a:buClr>
                <a:srgbClr val="C00000"/>
              </a:buClr>
              <a:buSzTx/>
              <a:buFont typeface="Wingdings" panose="05000000000000000000" pitchFamily="2" charset="2"/>
              <a:buChar char="q"/>
            </a:pPr>
            <a:endParaRPr lang="en-GB" altLang="en-US" sz="2000" dirty="0"/>
          </a:p>
          <a:p>
            <a:pPr>
              <a:spcBef>
                <a:spcPct val="0"/>
              </a:spcBef>
              <a:buClr>
                <a:srgbClr val="C00000"/>
              </a:buClr>
              <a:buSzTx/>
              <a:buFont typeface="Wingdings" panose="05000000000000000000" pitchFamily="2" charset="2"/>
              <a:buChar char="q"/>
            </a:pPr>
            <a:r>
              <a:rPr lang="en-GB" altLang="en-US" sz="2000" dirty="0"/>
              <a:t>Active </a:t>
            </a:r>
            <a:r>
              <a:rPr lang="en-GB" altLang="en-US" sz="2000" dirty="0" smtClean="0"/>
              <a:t>Engagement</a:t>
            </a:r>
          </a:p>
          <a:p>
            <a:pPr>
              <a:spcBef>
                <a:spcPct val="0"/>
              </a:spcBef>
              <a:buClr>
                <a:srgbClr val="C00000"/>
              </a:buClr>
              <a:buSzTx/>
              <a:buFont typeface="Wingdings" panose="05000000000000000000" pitchFamily="2" charset="2"/>
              <a:buChar char="q"/>
            </a:pPr>
            <a:endParaRPr lang="en-GB" altLang="en-US" sz="2000" dirty="0"/>
          </a:p>
          <a:p>
            <a:pPr>
              <a:spcBef>
                <a:spcPct val="0"/>
              </a:spcBef>
              <a:buClr>
                <a:srgbClr val="C00000"/>
              </a:buClr>
              <a:buSzTx/>
              <a:buFont typeface="Wingdings" panose="05000000000000000000" pitchFamily="2" charset="2"/>
              <a:buChar char="q"/>
            </a:pPr>
            <a:r>
              <a:rPr lang="en-GB" altLang="en-US" sz="2000" dirty="0"/>
              <a:t>Emotional Regulation</a:t>
            </a:r>
          </a:p>
          <a:p>
            <a:pPr>
              <a:spcBef>
                <a:spcPct val="0"/>
              </a:spcBef>
              <a:buClr>
                <a:srgbClr val="C00000"/>
              </a:buClr>
              <a:buSzTx/>
              <a:buFont typeface="Wingdings" panose="05000000000000000000" pitchFamily="2" charset="2"/>
              <a:buChar char="q"/>
            </a:pPr>
            <a:endParaRPr lang="en-GB" altLang="en-US" sz="2000" dirty="0"/>
          </a:p>
          <a:p>
            <a:pPr>
              <a:spcBef>
                <a:spcPct val="0"/>
              </a:spcBef>
              <a:buClr>
                <a:srgbClr val="C00000"/>
              </a:buClr>
              <a:buSzTx/>
              <a:buFont typeface="Wingdings" panose="05000000000000000000" pitchFamily="2" charset="2"/>
              <a:buChar char="q"/>
            </a:pPr>
            <a:endParaRPr lang="en-GB" altLang="en-US" sz="2000" dirty="0"/>
          </a:p>
          <a:p>
            <a:pPr>
              <a:spcBef>
                <a:spcPct val="0"/>
              </a:spcBef>
              <a:buClr>
                <a:srgbClr val="C00000"/>
              </a:buClr>
              <a:buSzTx/>
              <a:buFont typeface="Wingdings" panose="05000000000000000000" pitchFamily="2" charset="2"/>
              <a:buChar char="q"/>
            </a:pPr>
            <a:endParaRPr lang="en-GB" altLang="en-US" sz="2000" dirty="0"/>
          </a:p>
          <a:p>
            <a:pPr>
              <a:spcBef>
                <a:spcPct val="0"/>
              </a:spcBef>
              <a:buClr>
                <a:srgbClr val="C00000"/>
              </a:buClr>
              <a:buSzTx/>
              <a:buFont typeface="Wingdings" panose="05000000000000000000" pitchFamily="2" charset="2"/>
              <a:buChar char="q"/>
            </a:pPr>
            <a:endParaRPr lang="en-GB" altLang="en-US" sz="2000" dirty="0"/>
          </a:p>
          <a:p>
            <a:pPr>
              <a:spcBef>
                <a:spcPct val="0"/>
              </a:spcBef>
              <a:buClr>
                <a:srgbClr val="C00000"/>
              </a:buClr>
              <a:buSzTx/>
              <a:buFont typeface="Wingdings" panose="05000000000000000000" pitchFamily="2" charset="2"/>
              <a:buChar char="q"/>
            </a:pPr>
            <a:endParaRPr lang="en-GB" altLang="en-US" sz="2000" dirty="0" smtClean="0"/>
          </a:p>
          <a:p>
            <a:pPr>
              <a:spcBef>
                <a:spcPct val="0"/>
              </a:spcBef>
              <a:buClr>
                <a:srgbClr val="C00000"/>
              </a:buClr>
              <a:buSzTx/>
              <a:buFontTx/>
              <a:buNone/>
            </a:pPr>
            <a:endParaRPr lang="en-GB" altLang="en-US" sz="1800" dirty="0"/>
          </a:p>
        </p:txBody>
      </p:sp>
    </p:spTree>
    <p:extLst>
      <p:ext uri="{BB962C8B-B14F-4D97-AF65-F5344CB8AC3E}">
        <p14:creationId xmlns:p14="http://schemas.microsoft.com/office/powerpoint/2010/main" val="2890923494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Reference and for further information</a:t>
            </a:r>
            <a:r>
              <a:rPr lang="en-GB" b="1" dirty="0" smtClean="0"/>
              <a:t>: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807200" cy="4351338"/>
          </a:xfrm>
        </p:spPr>
        <p:txBody>
          <a:bodyPr>
            <a:normAutofit fontScale="55000" lnSpcReduction="20000"/>
          </a:bodyPr>
          <a:lstStyle/>
          <a:p>
            <a:r>
              <a:rPr lang="en-GB" dirty="0" smtClean="0">
                <a:hlinkClick r:id="rId5"/>
              </a:rPr>
              <a:t>www.autism.org.uk</a:t>
            </a:r>
            <a:r>
              <a:rPr lang="en-GB" dirty="0" smtClean="0"/>
              <a:t> (The National Autistic Society website)</a:t>
            </a:r>
          </a:p>
          <a:p>
            <a:r>
              <a:rPr lang="en-GB" dirty="0" smtClean="0">
                <a:hlinkClick r:id="rId6"/>
              </a:rPr>
              <a:t>www.autismeducationtrust.org.uk</a:t>
            </a:r>
            <a:r>
              <a:rPr lang="en-GB" dirty="0" smtClean="0"/>
              <a:t> </a:t>
            </a:r>
          </a:p>
          <a:p>
            <a:r>
              <a:rPr lang="en-GB" dirty="0" smtClean="0"/>
              <a:t>Ten things every child with Autism wishes you knew: Ellen </a:t>
            </a:r>
            <a:r>
              <a:rPr lang="en-GB" dirty="0" err="1" smtClean="0"/>
              <a:t>Notbohm</a:t>
            </a:r>
            <a:endParaRPr lang="en-GB" dirty="0" smtClean="0"/>
          </a:p>
          <a:p>
            <a:r>
              <a:rPr lang="en-GB" dirty="0" smtClean="0"/>
              <a:t>M is for Autism: The students of </a:t>
            </a:r>
            <a:r>
              <a:rPr lang="en-GB" dirty="0" err="1" smtClean="0"/>
              <a:t>Limpsfield</a:t>
            </a:r>
            <a:r>
              <a:rPr lang="en-GB" dirty="0" smtClean="0"/>
              <a:t> Grange School and Vicky </a:t>
            </a:r>
            <a:r>
              <a:rPr lang="en-GB" dirty="0" smtClean="0"/>
              <a:t>Martin</a:t>
            </a:r>
          </a:p>
          <a:p>
            <a:r>
              <a:rPr lang="en-GB" dirty="0" smtClean="0"/>
              <a:t>Helping young children with autism to learn - A practical guide for parents and staff in mainstream schools and nurseries: Liz Hannah</a:t>
            </a:r>
          </a:p>
          <a:p>
            <a:r>
              <a:rPr lang="en-GB" dirty="0" smtClean="0"/>
              <a:t>Understanding your child’s sensory signals: Angie Voss</a:t>
            </a:r>
          </a:p>
          <a:p>
            <a:r>
              <a:rPr lang="en-GB" dirty="0" smtClean="0"/>
              <a:t>Inclusion Development Programme: supporting pupils on the autism spectrum</a:t>
            </a:r>
          </a:p>
          <a:p>
            <a:r>
              <a:rPr lang="en-GB" dirty="0" smtClean="0"/>
              <a:t>The Reason I Jump: Naoki </a:t>
            </a:r>
            <a:r>
              <a:rPr lang="en-GB" dirty="0" err="1" smtClean="0"/>
              <a:t>Higashida</a:t>
            </a:r>
            <a:endParaRPr lang="en-GB" dirty="0" smtClean="0"/>
          </a:p>
          <a:p>
            <a:r>
              <a:rPr lang="en-GB" dirty="0" smtClean="0">
                <a:hlinkClick r:id="rId7"/>
              </a:rPr>
              <a:t>www.thegirlwiththecurlyhair.co.uk</a:t>
            </a:r>
            <a:r>
              <a:rPr lang="en-GB" dirty="0" smtClean="0"/>
              <a:t> A social enterprise which supports people on the autistic spectrum and the people around them. </a:t>
            </a:r>
            <a:r>
              <a:rPr lang="en-GB" dirty="0" smtClean="0"/>
              <a:t>Links to blog, books, animations etc.</a:t>
            </a:r>
            <a:endParaRPr lang="en-GB" dirty="0" smtClean="0"/>
          </a:p>
          <a:p>
            <a:endParaRPr lang="en-GB" dirty="0" smtClean="0"/>
          </a:p>
          <a:p>
            <a:endParaRPr lang="en-GB" dirty="0"/>
          </a:p>
          <a:p>
            <a:r>
              <a:rPr lang="en-GB" dirty="0" smtClean="0"/>
              <a:t>Contact </a:t>
            </a:r>
            <a:r>
              <a:rPr lang="en-GB" dirty="0"/>
              <a:t>me if you have any questions:</a:t>
            </a:r>
            <a:endParaRPr lang="en-GB" dirty="0">
              <a:hlinkClick r:id="rId8"/>
            </a:endParaRPr>
          </a:p>
          <a:p>
            <a:pPr marL="0" indent="0">
              <a:buNone/>
            </a:pPr>
            <a:r>
              <a:rPr lang="en-GB" dirty="0" smtClean="0">
                <a:hlinkClick r:id="rId8"/>
              </a:rPr>
              <a:t>Katy.h@st-nicholas.kent.sch.uk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350" y="4779962"/>
            <a:ext cx="3028950" cy="15144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47884" y="1485900"/>
            <a:ext cx="2309881" cy="298609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475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8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847850" y="333375"/>
            <a:ext cx="8351838" cy="966788"/>
          </a:xfrm>
        </p:spPr>
        <p:txBody>
          <a:bodyPr>
            <a:normAutofit/>
          </a:bodyPr>
          <a:lstStyle/>
          <a:p>
            <a:pPr eaLnBrk="1" hangingPunct="1"/>
            <a:r>
              <a:rPr lang="en-GB" altLang="en-US" dirty="0">
                <a:latin typeface="+mn-lt"/>
              </a:rPr>
              <a:t>DSM-5 defines Autism as: </a:t>
            </a:r>
          </a:p>
        </p:txBody>
      </p:sp>
      <p:sp>
        <p:nvSpPr>
          <p:cNvPr id="12291" name="Rectangle 1"/>
          <p:cNvSpPr>
            <a:spLocks noChangeArrowheads="1"/>
          </p:cNvSpPr>
          <p:nvPr/>
        </p:nvSpPr>
        <p:spPr bwMode="auto">
          <a:xfrm>
            <a:off x="1847850" y="1844675"/>
            <a:ext cx="8351838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l"/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50000"/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50000"/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3200" dirty="0">
                <a:latin typeface="+mn-lt"/>
              </a:rPr>
              <a:t>“persistent difficulties with </a:t>
            </a:r>
            <a:r>
              <a:rPr lang="en-GB" altLang="en-US" sz="3200" b="1" u="sng" dirty="0">
                <a:solidFill>
                  <a:srgbClr val="FF0000"/>
                </a:solidFill>
                <a:latin typeface="+mn-lt"/>
              </a:rPr>
              <a:t>social communication and social interaction</a:t>
            </a:r>
            <a:r>
              <a:rPr lang="en-GB" altLang="en-US" sz="3200" dirty="0">
                <a:latin typeface="+mn-lt"/>
              </a:rPr>
              <a:t>” and “</a:t>
            </a:r>
            <a:r>
              <a:rPr lang="en-GB" altLang="en-US" sz="3200" b="1" u="sng" dirty="0">
                <a:solidFill>
                  <a:srgbClr val="FF0000"/>
                </a:solidFill>
                <a:latin typeface="+mn-lt"/>
              </a:rPr>
              <a:t>restricted and repetitive patterns of behaviours, activities or interests</a:t>
            </a:r>
            <a:r>
              <a:rPr lang="en-GB" altLang="en-US" sz="3200" dirty="0">
                <a:latin typeface="+mn-lt"/>
              </a:rPr>
              <a:t>” (this includes </a:t>
            </a:r>
            <a:r>
              <a:rPr lang="en-GB" altLang="en-US" sz="3200" b="1" u="sng" dirty="0">
                <a:solidFill>
                  <a:srgbClr val="FF0000"/>
                </a:solidFill>
                <a:latin typeface="+mn-lt"/>
              </a:rPr>
              <a:t>sensory behaviour</a:t>
            </a:r>
            <a:r>
              <a:rPr lang="en-GB" altLang="en-US" sz="3200" dirty="0">
                <a:latin typeface="+mn-lt"/>
              </a:rPr>
              <a:t>)”</a:t>
            </a:r>
          </a:p>
        </p:txBody>
      </p:sp>
      <p:pic>
        <p:nvPicPr>
          <p:cNvPr id="12292" name="Picture 5" descr="C:\Users\harrik60\AppData\Local\Microsoft\Windows\INetCache\Content.MSO\7E5C25A6.tm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75" y="5616576"/>
            <a:ext cx="1512888" cy="105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81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3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81000" y="552450"/>
            <a:ext cx="3314700" cy="5562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706164" y="1097603"/>
            <a:ext cx="266437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smtClean="0"/>
              <a:t>Key Support Strategies.</a:t>
            </a:r>
          </a:p>
          <a:p>
            <a:pPr algn="ctr"/>
            <a:endParaRPr lang="en-GB" dirty="0"/>
          </a:p>
          <a:p>
            <a:pPr algn="ctr"/>
            <a:endParaRPr lang="en-GB" dirty="0" smtClean="0"/>
          </a:p>
          <a:p>
            <a:pPr algn="ctr"/>
            <a:endParaRPr lang="en-GB" sz="2800" dirty="0"/>
          </a:p>
          <a:p>
            <a:pPr algn="ctr"/>
            <a:r>
              <a:rPr lang="en-GB" sz="2800" dirty="0" smtClean="0"/>
              <a:t>Let’s focus on the following key areas: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5391150" y="222349"/>
            <a:ext cx="6248400" cy="1200150"/>
            <a:chOff x="5391150" y="222349"/>
            <a:chExt cx="6248400" cy="1200150"/>
          </a:xfrm>
          <a:solidFill>
            <a:srgbClr val="FFFF00"/>
          </a:solidFill>
        </p:grpSpPr>
        <p:sp>
          <p:nvSpPr>
            <p:cNvPr id="10" name="Rectangle 9"/>
            <p:cNvSpPr/>
            <p:nvPr/>
          </p:nvSpPr>
          <p:spPr>
            <a:xfrm>
              <a:off x="5391150" y="222349"/>
              <a:ext cx="6248400" cy="120015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543550" y="552450"/>
              <a:ext cx="5810250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 smtClean="0"/>
                <a:t>Social Communication &amp; Interaction</a:t>
              </a:r>
              <a:endParaRPr lang="en-GB" sz="2800" dirty="0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5391150" y="2842069"/>
            <a:ext cx="6248400" cy="1200150"/>
            <a:chOff x="5391150" y="2842069"/>
            <a:chExt cx="6248400" cy="1200150"/>
          </a:xfrm>
        </p:grpSpPr>
        <p:sp>
          <p:nvSpPr>
            <p:cNvPr id="9" name="Rectangle 8"/>
            <p:cNvSpPr/>
            <p:nvPr/>
          </p:nvSpPr>
          <p:spPr>
            <a:xfrm>
              <a:off x="5391150" y="2842069"/>
              <a:ext cx="6248400" cy="1200150"/>
            </a:xfrm>
            <a:prstGeom prst="rect">
              <a:avLst/>
            </a:prstGeom>
            <a:solidFill>
              <a:srgbClr val="54E74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543550" y="3196288"/>
              <a:ext cx="581025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 smtClean="0"/>
                <a:t>Transitions</a:t>
              </a:r>
              <a:endParaRPr lang="en-GB" sz="2800" dirty="0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5387539" y="1507245"/>
            <a:ext cx="6248400" cy="1200150"/>
            <a:chOff x="5391150" y="2813149"/>
            <a:chExt cx="6248400" cy="1200150"/>
          </a:xfrm>
        </p:grpSpPr>
        <p:sp>
          <p:nvSpPr>
            <p:cNvPr id="8" name="Rectangle 7"/>
            <p:cNvSpPr/>
            <p:nvPr/>
          </p:nvSpPr>
          <p:spPr>
            <a:xfrm>
              <a:off x="5391150" y="2813149"/>
              <a:ext cx="6248400" cy="1200150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581650" y="3113514"/>
              <a:ext cx="581025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 smtClean="0"/>
                <a:t>Sensory</a:t>
              </a:r>
              <a:endParaRPr lang="en-GB" sz="2800" dirty="0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391150" y="4152900"/>
            <a:ext cx="6248400" cy="1200150"/>
            <a:chOff x="5391150" y="4152900"/>
            <a:chExt cx="6248400" cy="1200150"/>
          </a:xfrm>
        </p:grpSpPr>
        <p:sp>
          <p:nvSpPr>
            <p:cNvPr id="7" name="Rectangle 6"/>
            <p:cNvSpPr/>
            <p:nvPr/>
          </p:nvSpPr>
          <p:spPr>
            <a:xfrm>
              <a:off x="5391150" y="4152900"/>
              <a:ext cx="6248400" cy="120015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543550" y="4486678"/>
              <a:ext cx="581025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 smtClean="0"/>
                <a:t>Active Engagement</a:t>
              </a:r>
              <a:endParaRPr lang="en-GB" sz="2800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391150" y="5467350"/>
            <a:ext cx="6248400" cy="1200150"/>
            <a:chOff x="5391150" y="5467350"/>
            <a:chExt cx="6248400" cy="1200150"/>
          </a:xfrm>
        </p:grpSpPr>
        <p:sp>
          <p:nvSpPr>
            <p:cNvPr id="4" name="Rectangle 3"/>
            <p:cNvSpPr/>
            <p:nvPr/>
          </p:nvSpPr>
          <p:spPr>
            <a:xfrm>
              <a:off x="5391150" y="5467350"/>
              <a:ext cx="6248400" cy="1200150"/>
            </a:xfrm>
            <a:prstGeom prst="rect">
              <a:avLst/>
            </a:prstGeom>
            <a:solidFill>
              <a:srgbClr val="E34DC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543550" y="5805815"/>
              <a:ext cx="581025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 smtClean="0"/>
                <a:t>Emotional Regulation</a:t>
              </a:r>
              <a:endParaRPr lang="en-GB" sz="2800" dirty="0"/>
            </a:p>
          </p:txBody>
        </p:sp>
      </p:grpSp>
      <p:pic>
        <p:nvPicPr>
          <p:cNvPr id="20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467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03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0" t="14075" r="31667" b="13333"/>
          <a:stretch>
            <a:fillRect/>
          </a:stretch>
        </p:blipFill>
        <p:spPr bwMode="auto">
          <a:xfrm>
            <a:off x="1674812" y="0"/>
            <a:ext cx="9156097" cy="667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71" name="Rectangle 1"/>
          <p:cNvSpPr>
            <a:spLocks noChangeArrowheads="1"/>
          </p:cNvSpPr>
          <p:nvPr/>
        </p:nvSpPr>
        <p:spPr bwMode="auto">
          <a:xfrm>
            <a:off x="2014538" y="2205039"/>
            <a:ext cx="4152900" cy="4062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l"/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50000"/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50000"/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C00000"/>
              </a:buClr>
              <a:buSzTx/>
              <a:buFont typeface="Wingdings" panose="05000000000000000000" pitchFamily="2" charset="2"/>
              <a:buChar char="q"/>
            </a:pPr>
            <a:endParaRPr lang="en-GB" altLang="en-US" sz="2000" dirty="0" smtClean="0"/>
          </a:p>
          <a:p>
            <a:pPr>
              <a:spcBef>
                <a:spcPct val="0"/>
              </a:spcBef>
              <a:buClr>
                <a:srgbClr val="C00000"/>
              </a:buClr>
              <a:buSzTx/>
              <a:buFont typeface="Wingdings" panose="05000000000000000000" pitchFamily="2" charset="2"/>
              <a:buChar char="q"/>
            </a:pPr>
            <a:endParaRPr lang="en-GB" altLang="en-US" sz="2000" b="1" dirty="0"/>
          </a:p>
          <a:p>
            <a:pPr>
              <a:spcBef>
                <a:spcPct val="0"/>
              </a:spcBef>
              <a:buClr>
                <a:srgbClr val="C00000"/>
              </a:buClr>
              <a:buSzTx/>
              <a:buFont typeface="Wingdings" panose="05000000000000000000" pitchFamily="2" charset="2"/>
              <a:buChar char="q"/>
            </a:pPr>
            <a:r>
              <a:rPr lang="en-GB" altLang="en-US" sz="2000" b="1" dirty="0" smtClean="0"/>
              <a:t>Social Communication &amp; Interaction</a:t>
            </a:r>
            <a:endParaRPr lang="en-GB" altLang="en-US" sz="2000" b="1" dirty="0"/>
          </a:p>
          <a:p>
            <a:pPr>
              <a:spcBef>
                <a:spcPct val="0"/>
              </a:spcBef>
              <a:buClr>
                <a:srgbClr val="C00000"/>
              </a:buClr>
              <a:buSzTx/>
              <a:buFont typeface="Wingdings" panose="05000000000000000000" pitchFamily="2" charset="2"/>
              <a:buChar char="q"/>
            </a:pPr>
            <a:endParaRPr lang="en-GB" altLang="en-US" sz="2000" dirty="0"/>
          </a:p>
          <a:p>
            <a:pPr>
              <a:spcBef>
                <a:spcPct val="0"/>
              </a:spcBef>
              <a:buClr>
                <a:srgbClr val="C00000"/>
              </a:buClr>
              <a:buSzTx/>
              <a:buFont typeface="Wingdings" panose="05000000000000000000" pitchFamily="2" charset="2"/>
              <a:buChar char="q"/>
            </a:pPr>
            <a:r>
              <a:rPr lang="en-GB" altLang="en-US" sz="2000" dirty="0" smtClean="0"/>
              <a:t>Sensory</a:t>
            </a:r>
            <a:endParaRPr lang="en-GB" altLang="en-US" sz="2000" dirty="0"/>
          </a:p>
          <a:p>
            <a:pPr>
              <a:spcBef>
                <a:spcPct val="0"/>
              </a:spcBef>
              <a:buClr>
                <a:srgbClr val="C00000"/>
              </a:buClr>
              <a:buSzTx/>
              <a:buFontTx/>
              <a:buNone/>
            </a:pPr>
            <a:endParaRPr lang="en-GB" altLang="en-US" sz="2000" dirty="0"/>
          </a:p>
          <a:p>
            <a:pPr>
              <a:spcBef>
                <a:spcPct val="0"/>
              </a:spcBef>
              <a:buClr>
                <a:srgbClr val="C00000"/>
              </a:buClr>
              <a:buSzTx/>
              <a:buFont typeface="Wingdings" panose="05000000000000000000" pitchFamily="2" charset="2"/>
              <a:buChar char="q"/>
            </a:pPr>
            <a:r>
              <a:rPr lang="en-GB" altLang="en-US" sz="2000" dirty="0" smtClean="0"/>
              <a:t>Transition</a:t>
            </a:r>
          </a:p>
          <a:p>
            <a:pPr>
              <a:spcBef>
                <a:spcPct val="0"/>
              </a:spcBef>
              <a:buClr>
                <a:srgbClr val="C00000"/>
              </a:buClr>
              <a:buSzTx/>
              <a:buFont typeface="Wingdings" panose="05000000000000000000" pitchFamily="2" charset="2"/>
              <a:buChar char="q"/>
            </a:pPr>
            <a:endParaRPr lang="en-GB" altLang="en-US" sz="2000" dirty="0" smtClean="0"/>
          </a:p>
          <a:p>
            <a:pPr>
              <a:spcBef>
                <a:spcPct val="0"/>
              </a:spcBef>
              <a:buClr>
                <a:srgbClr val="C00000"/>
              </a:buClr>
              <a:buSzTx/>
              <a:buFont typeface="Wingdings" panose="05000000000000000000" pitchFamily="2" charset="2"/>
              <a:buChar char="q"/>
            </a:pPr>
            <a:r>
              <a:rPr lang="en-GB" altLang="en-US" sz="2000" dirty="0" smtClean="0"/>
              <a:t>Active Engagement</a:t>
            </a:r>
          </a:p>
          <a:p>
            <a:pPr>
              <a:spcBef>
                <a:spcPct val="0"/>
              </a:spcBef>
              <a:buClr>
                <a:srgbClr val="C00000"/>
              </a:buClr>
              <a:buSzTx/>
              <a:buFont typeface="Wingdings" panose="05000000000000000000" pitchFamily="2" charset="2"/>
              <a:buChar char="q"/>
            </a:pPr>
            <a:endParaRPr lang="en-GB" altLang="en-US" sz="2000" dirty="0" smtClean="0"/>
          </a:p>
          <a:p>
            <a:pPr>
              <a:spcBef>
                <a:spcPct val="0"/>
              </a:spcBef>
              <a:buClr>
                <a:srgbClr val="C00000"/>
              </a:buClr>
              <a:buSzTx/>
              <a:buFont typeface="Wingdings" panose="05000000000000000000" pitchFamily="2" charset="2"/>
              <a:buChar char="q"/>
            </a:pPr>
            <a:r>
              <a:rPr lang="en-GB" altLang="en-US" sz="2000" dirty="0" smtClean="0"/>
              <a:t>Emotional Regulation</a:t>
            </a:r>
            <a:endParaRPr lang="en-GB" altLang="en-US" sz="2000" dirty="0"/>
          </a:p>
          <a:p>
            <a:pPr>
              <a:spcBef>
                <a:spcPct val="0"/>
              </a:spcBef>
              <a:buClr>
                <a:srgbClr val="C00000"/>
              </a:buClr>
              <a:buSzTx/>
              <a:buFontTx/>
              <a:buNone/>
            </a:pPr>
            <a:endParaRPr lang="en-GB" altLang="en-US" sz="1800" dirty="0"/>
          </a:p>
        </p:txBody>
      </p:sp>
      <p:sp>
        <p:nvSpPr>
          <p:cNvPr id="7172" name="TextBox 2"/>
          <p:cNvSpPr txBox="1">
            <a:spLocks noChangeArrowheads="1"/>
          </p:cNvSpPr>
          <p:nvPr/>
        </p:nvSpPr>
        <p:spPr bwMode="auto">
          <a:xfrm>
            <a:off x="5016501" y="260350"/>
            <a:ext cx="20161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l"/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50000"/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50000"/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000" dirty="0" smtClean="0"/>
              <a:t>Autism Awareness</a:t>
            </a:r>
            <a:endParaRPr lang="en-GB" altLang="en-US" sz="2000" dirty="0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6252860" y="2205039"/>
            <a:ext cx="4152900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l"/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50000"/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50000"/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C00000"/>
              </a:buClr>
              <a:buSzTx/>
              <a:buFont typeface="Wingdings" panose="05000000000000000000" pitchFamily="2" charset="2"/>
              <a:buChar char="q"/>
            </a:pPr>
            <a:endParaRPr lang="en-GB" altLang="en-US" sz="2000" dirty="0"/>
          </a:p>
          <a:p>
            <a:pPr>
              <a:spcBef>
                <a:spcPct val="0"/>
              </a:spcBef>
              <a:buClr>
                <a:srgbClr val="C00000"/>
              </a:buClr>
              <a:buSzTx/>
              <a:buFont typeface="Wingdings" panose="05000000000000000000" pitchFamily="2" charset="2"/>
              <a:buChar char="q"/>
            </a:pPr>
            <a:r>
              <a:rPr lang="en-GB" altLang="en-US" sz="2000" dirty="0" smtClean="0"/>
              <a:t>Brief introduction to ASC</a:t>
            </a:r>
          </a:p>
          <a:p>
            <a:pPr>
              <a:spcBef>
                <a:spcPct val="0"/>
              </a:spcBef>
              <a:buClr>
                <a:srgbClr val="C00000"/>
              </a:buClr>
              <a:buSzTx/>
              <a:buFontTx/>
              <a:buNone/>
            </a:pPr>
            <a:endParaRPr lang="en-GB" altLang="en-US" sz="1800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676791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C:\Users\harrik60\AppData\Local\Microsoft\Windows\INetCache\Content.MSO\13238E30.tm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915" y="1651462"/>
            <a:ext cx="4963707" cy="2810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204295" y="190324"/>
            <a:ext cx="5962650" cy="942987"/>
            <a:chOff x="204295" y="190324"/>
            <a:chExt cx="5962650" cy="942987"/>
          </a:xfrm>
        </p:grpSpPr>
        <p:sp>
          <p:nvSpPr>
            <p:cNvPr id="10" name="Rectangle 9"/>
            <p:cNvSpPr/>
            <p:nvPr/>
          </p:nvSpPr>
          <p:spPr>
            <a:xfrm>
              <a:off x="204295" y="190324"/>
              <a:ext cx="5962650" cy="942987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56695" y="424173"/>
              <a:ext cx="5810250" cy="523220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 smtClean="0"/>
                <a:t>Social Communication &amp; Interaction</a:t>
              </a:r>
              <a:endParaRPr lang="en-GB" sz="2800" dirty="0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8422620" y="2941653"/>
            <a:ext cx="34999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i="1" dirty="0" smtClean="0"/>
              <a:t>Verbal and Non-verbal communication</a:t>
            </a:r>
            <a:endParaRPr lang="en-GB" sz="2400" i="1" dirty="0"/>
          </a:p>
        </p:txBody>
      </p:sp>
      <p:sp>
        <p:nvSpPr>
          <p:cNvPr id="6" name="TextBox 5"/>
          <p:cNvSpPr txBox="1"/>
          <p:nvPr/>
        </p:nvSpPr>
        <p:spPr>
          <a:xfrm>
            <a:off x="2691908" y="5165710"/>
            <a:ext cx="46252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i="1" dirty="0" smtClean="0"/>
              <a:t>Expressive and Receptive communication</a:t>
            </a:r>
            <a:endParaRPr lang="en-GB" sz="2400" i="1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0543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2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04295" y="208686"/>
            <a:ext cx="5810250" cy="129338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/>
              <a:t>Social Communication &amp; Interaction: Impact in School</a:t>
            </a:r>
            <a:endParaRPr lang="en-GB" sz="2800" dirty="0"/>
          </a:p>
        </p:txBody>
      </p:sp>
      <p:sp>
        <p:nvSpPr>
          <p:cNvPr id="4" name="AutoShape 4" descr="Image result for think clipar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/>
          </p:nvPr>
        </p:nvGraphicFramePr>
        <p:xfrm>
          <a:off x="460377" y="1888709"/>
          <a:ext cx="10528467" cy="4846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1623">
                  <a:extLst>
                    <a:ext uri="{9D8B030D-6E8A-4147-A177-3AD203B41FA5}">
                      <a16:colId xmlns:a16="http://schemas.microsoft.com/office/drawing/2014/main" val="4190880216"/>
                    </a:ext>
                  </a:extLst>
                </a:gridCol>
                <a:gridCol w="2406316">
                  <a:extLst>
                    <a:ext uri="{9D8B030D-6E8A-4147-A177-3AD203B41FA5}">
                      <a16:colId xmlns:a16="http://schemas.microsoft.com/office/drawing/2014/main" val="2474295759"/>
                    </a:ext>
                  </a:extLst>
                </a:gridCol>
                <a:gridCol w="4010528">
                  <a:extLst>
                    <a:ext uri="{9D8B030D-6E8A-4147-A177-3AD203B41FA5}">
                      <a16:colId xmlns:a16="http://schemas.microsoft.com/office/drawing/2014/main" val="3684403653"/>
                    </a:ext>
                  </a:extLst>
                </a:gridCol>
              </a:tblGrid>
              <a:tr h="4099035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2400" b="0" dirty="0" smtClean="0">
                          <a:solidFill>
                            <a:schemeClr val="tx1"/>
                          </a:solidFill>
                        </a:rPr>
                        <a:t>Follow instructions and understand what is going on in lessons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2400" b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2400" b="0" dirty="0" smtClean="0">
                          <a:solidFill>
                            <a:schemeClr val="tx1"/>
                          </a:solidFill>
                        </a:rPr>
                        <a:t>Play games</a:t>
                      </a:r>
                      <a:r>
                        <a:rPr lang="en-GB" sz="2400" b="0" baseline="0" dirty="0" smtClean="0">
                          <a:solidFill>
                            <a:schemeClr val="tx1"/>
                          </a:solidFill>
                        </a:rPr>
                        <a:t> with their classmates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2400" b="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2400" b="0" baseline="0" dirty="0" smtClean="0">
                          <a:solidFill>
                            <a:schemeClr val="tx1"/>
                          </a:solidFill>
                        </a:rPr>
                        <a:t>Join in tasks involving team work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2400" b="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2400" b="0" baseline="0" dirty="0" smtClean="0">
                          <a:solidFill>
                            <a:schemeClr val="tx1"/>
                          </a:solidFill>
                        </a:rPr>
                        <a:t>Make inferences</a:t>
                      </a:r>
                      <a:endParaRPr lang="en-GB" sz="2400" b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2400" b="0" dirty="0" smtClean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2400" b="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400" b="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GB" sz="2400" b="0" dirty="0" smtClean="0">
                          <a:solidFill>
                            <a:schemeClr val="tx1"/>
                          </a:solidFill>
                        </a:rPr>
                        <a:t>Autistic</a:t>
                      </a:r>
                      <a:r>
                        <a:rPr lang="en-GB" sz="2400" b="0" baseline="0" dirty="0" smtClean="0">
                          <a:solidFill>
                            <a:schemeClr val="tx1"/>
                          </a:solidFill>
                        </a:rPr>
                        <a:t> pupils might find it difficult to…</a:t>
                      </a:r>
                    </a:p>
                    <a:p>
                      <a:endParaRPr lang="en-GB" sz="2400" b="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en-GB" sz="2400" b="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en-GB" sz="2400" b="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en-GB" sz="2400" b="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en-GB" sz="2400" b="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en-GB" sz="2400" b="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2400" b="0" dirty="0" smtClean="0">
                          <a:solidFill>
                            <a:schemeClr val="tx1"/>
                          </a:solidFill>
                        </a:rPr>
                        <a:t>Ask for the equipment they need, for a break, to go to the toilet, for help etc.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2400" b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2400" b="0" dirty="0" smtClean="0">
                          <a:solidFill>
                            <a:schemeClr val="tx1"/>
                          </a:solidFill>
                        </a:rPr>
                        <a:t>Have</a:t>
                      </a:r>
                      <a:r>
                        <a:rPr lang="en-GB" sz="2400" b="0" baseline="0" dirty="0" smtClean="0">
                          <a:solidFill>
                            <a:schemeClr val="tx1"/>
                          </a:solidFill>
                        </a:rPr>
                        <a:t> conversations with people (e.g. not knowing when to speak or to stop speaking)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2400" b="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2400" b="0" baseline="0" dirty="0" smtClean="0">
                          <a:solidFill>
                            <a:schemeClr val="tx1"/>
                          </a:solidFill>
                        </a:rPr>
                        <a:t>Make and keep friends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1655829"/>
                  </a:ext>
                </a:extLst>
              </a:tr>
            </a:tbl>
          </a:graphicData>
        </a:graphic>
      </p:graphicFrame>
      <p:pic>
        <p:nvPicPr>
          <p:cNvPr id="15" name="Picture 8" descr="C:\Users\harrik60\AppData\Local\Microsoft\Windows\INetCache\Content.MSO\F96680E3.tm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983" y="104439"/>
            <a:ext cx="1312077" cy="1381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C:\Users\harrik60\AppData\Local\Microsoft\Windows\INetCache\Content.MSO\13238E30.tmp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3193" y="3909855"/>
            <a:ext cx="2139105" cy="1211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5509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1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453CE3A25E46248A0C0C05A218C493C" ma:contentTypeVersion="11" ma:contentTypeDescription="Create a new document." ma:contentTypeScope="" ma:versionID="e632dcc673e6eafe627e315209249762">
  <xsd:schema xmlns:xsd="http://www.w3.org/2001/XMLSchema" xmlns:xs="http://www.w3.org/2001/XMLSchema" xmlns:p="http://schemas.microsoft.com/office/2006/metadata/properties" xmlns:ns3="9912cd77-33d6-49c1-9eb8-05c07d302a41" xmlns:ns4="711ee985-2b6d-4d0c-8ca7-fca48c4ae2de" targetNamespace="http://schemas.microsoft.com/office/2006/metadata/properties" ma:root="true" ma:fieldsID="b0b2ab62c23db9479aa2602ab09bdc26" ns3:_="" ns4:_="">
    <xsd:import namespace="9912cd77-33d6-49c1-9eb8-05c07d302a41"/>
    <xsd:import namespace="711ee985-2b6d-4d0c-8ca7-fca48c4ae2d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912cd77-33d6-49c1-9eb8-05c07d302a4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1ee985-2b6d-4d0c-8ca7-fca48c4ae2de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6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BA7CF6B-C1F1-44BC-A304-1090A31DD97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0BEDB46-BB0B-4A4F-9600-733411A39DA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912cd77-33d6-49c1-9eb8-05c07d302a41"/>
    <ds:schemaRef ds:uri="711ee985-2b6d-4d0c-8ca7-fca48c4ae2d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1BFDB53-3B67-452D-870C-59FD1162BB89}">
  <ds:schemaRefs>
    <ds:schemaRef ds:uri="http://schemas.microsoft.com/office/2006/documentManagement/types"/>
    <ds:schemaRef ds:uri="711ee985-2b6d-4d0c-8ca7-fca48c4ae2de"/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purl.org/dc/terms/"/>
    <ds:schemaRef ds:uri="9912cd77-33d6-49c1-9eb8-05c07d302a41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2252</Words>
  <Application>Microsoft Office PowerPoint</Application>
  <PresentationFormat>Widescreen</PresentationFormat>
  <Paragraphs>606</Paragraphs>
  <Slides>42</Slides>
  <Notes>42</Notes>
  <HiddenSlides>0</HiddenSlides>
  <MMClips>40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0" baseType="lpstr">
      <vt:lpstr>Arial</vt:lpstr>
      <vt:lpstr>Calibri</vt:lpstr>
      <vt:lpstr>Calibri Light</vt:lpstr>
      <vt:lpstr>Comic Sans MS</vt:lpstr>
      <vt:lpstr>Times New Roman</vt:lpstr>
      <vt:lpstr>Verdana</vt:lpstr>
      <vt:lpstr>Wingdings</vt:lpstr>
      <vt:lpstr>Office Theme</vt:lpstr>
      <vt:lpstr>Autism Awareness  Online Training</vt:lpstr>
      <vt:lpstr>PowerPoint Presentation</vt:lpstr>
      <vt:lpstr>PowerPoint Presentation</vt:lpstr>
      <vt:lpstr>Watch this brief video from the National Autistic Society.  Either: 1. Click on the picture above to open the hyperlink 2. Copy and paste this into your web browser https://www.youtube.com/watch?v=Lk4qs8jGN4U 3. Go to Youtube and search for ‘What is Autism NAS’ and it should be the first video that comes up.</vt:lpstr>
      <vt:lpstr>DSM-5 defines Autism as: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Reference and for further information:</vt:lpstr>
    </vt:vector>
  </TitlesOfParts>
  <Company>RM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Autism Awareness  Online Training</dc:title>
  <dc:creator>Katy Harrington</dc:creator>
  <cp:lastModifiedBy>Katy Harrington</cp:lastModifiedBy>
  <cp:revision>8</cp:revision>
  <dcterms:created xsi:type="dcterms:W3CDTF">2020-06-26T13:55:47Z</dcterms:created>
  <dcterms:modified xsi:type="dcterms:W3CDTF">2020-07-09T08:22:57Z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0x0101000453CE3A25E46248A0C0C05A218C493C</vt:lpwstr>
  </property>
</Properties>
</file>