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648" r:id="rId5"/>
  </p:sldMasterIdLst>
  <p:notesMasterIdLst>
    <p:notesMasterId r:id="rId45"/>
  </p:notesMasterIdLst>
  <p:sldIdLst>
    <p:sldId id="256" r:id="rId6"/>
    <p:sldId id="326" r:id="rId7"/>
    <p:sldId id="317" r:id="rId8"/>
    <p:sldId id="324" r:id="rId9"/>
    <p:sldId id="423" r:id="rId10"/>
    <p:sldId id="421" r:id="rId11"/>
    <p:sldId id="422" r:id="rId12"/>
    <p:sldId id="424" r:id="rId13"/>
    <p:sldId id="336" r:id="rId14"/>
    <p:sldId id="330" r:id="rId15"/>
    <p:sldId id="410" r:id="rId16"/>
    <p:sldId id="388" r:id="rId17"/>
    <p:sldId id="391" r:id="rId18"/>
    <p:sldId id="434" r:id="rId19"/>
    <p:sldId id="415" r:id="rId20"/>
    <p:sldId id="416" r:id="rId21"/>
    <p:sldId id="394" r:id="rId22"/>
    <p:sldId id="300" r:id="rId23"/>
    <p:sldId id="420" r:id="rId24"/>
    <p:sldId id="435" r:id="rId25"/>
    <p:sldId id="438" r:id="rId26"/>
    <p:sldId id="397" r:id="rId27"/>
    <p:sldId id="387" r:id="rId28"/>
    <p:sldId id="425" r:id="rId29"/>
    <p:sldId id="401" r:id="rId30"/>
    <p:sldId id="427" r:id="rId31"/>
    <p:sldId id="419" r:id="rId32"/>
    <p:sldId id="418" r:id="rId33"/>
    <p:sldId id="405" r:id="rId34"/>
    <p:sldId id="406" r:id="rId35"/>
    <p:sldId id="428" r:id="rId36"/>
    <p:sldId id="436" r:id="rId37"/>
    <p:sldId id="440" r:id="rId38"/>
    <p:sldId id="431" r:id="rId39"/>
    <p:sldId id="426" r:id="rId40"/>
    <p:sldId id="400" r:id="rId41"/>
    <p:sldId id="430" r:id="rId42"/>
    <p:sldId id="360" r:id="rId43"/>
    <p:sldId id="43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0805CB-EAD5-927F-B94D-871C03263FF8}" v="1560" dt="2020-09-16T12:30:38.553"/>
    <p1510:client id="{3C94F3A3-0D04-CA56-111E-B3913BD3C02E}" v="1921" dt="2020-10-16T12:57:06.672"/>
    <p1510:client id="{4293F000-ABFA-9C90-F609-A8A53C09A02E}" v="1541" dt="2020-09-16T09:18:38.699"/>
    <p1510:client id="{61476683-E260-63AC-769B-FE494776DB49}" v="89" dt="2020-10-16T13:28:53.681"/>
    <p1510:client id="{6B99E55F-7BDE-9F3B-46C2-D169AD70B113}" v="1317" dt="2020-11-27T17:07:20.383"/>
    <p1510:client id="{785CDD76-F3F3-E4A7-2CDB-26E77471E226}" v="6" dt="2020-12-02T14:32:31.819"/>
    <p1510:client id="{A79BF9C5-1837-413A-4157-FDD3C15E2270}" v="908" dt="2020-11-27T10:10:07.306"/>
    <p1510:client id="{A8FB0F64-EA03-D0E2-5BC9-306CB0E7D7D1}" v="2083" dt="2020-11-26T21:31:26.550"/>
    <p1510:client id="{BF6F2670-3D08-78AA-1563-C4D47BF3ACA6}" v="465" dt="2020-09-11T13:28:14.066"/>
    <p1510:client id="{C42F3EE3-B4D9-B5A8-3DE8-1D07B66FC63F}" v="4236" dt="2020-09-17T20:33:29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63139" autoAdjust="0"/>
  </p:normalViewPr>
  <p:slideViewPr>
    <p:cSldViewPr snapToGrid="0">
      <p:cViewPr varScale="1">
        <p:scale>
          <a:sx n="46" d="100"/>
          <a:sy n="46" d="100"/>
        </p:scale>
        <p:origin x="1614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2F770A-F970-4FF2-A1B1-3187A1826B9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7F43B2B-04D3-4ABD-91BA-D1E0364BA38F}">
      <dgm:prSet/>
      <dgm:spPr/>
      <dgm:t>
        <a:bodyPr/>
        <a:lstStyle/>
        <a:p>
          <a:pPr rtl="0"/>
          <a:r>
            <a:rPr lang="en-GB" dirty="0"/>
            <a:t>To understand why </a:t>
          </a:r>
          <a:r>
            <a:rPr lang="en-GB" dirty="0">
              <a:latin typeface="Calibri Light" panose="020F0302020204030204"/>
            </a:rPr>
            <a:t>we recommend using visuals to support pupils.</a:t>
          </a:r>
          <a:endParaRPr lang="en-US" dirty="0"/>
        </a:p>
      </dgm:t>
    </dgm:pt>
    <dgm:pt modelId="{E4AEC063-881D-45BE-AA04-172B668076BA}" type="parTrans" cxnId="{4B2150BB-03D1-4DC6-B15E-100A3341743B}">
      <dgm:prSet/>
      <dgm:spPr/>
      <dgm:t>
        <a:bodyPr/>
        <a:lstStyle/>
        <a:p>
          <a:endParaRPr lang="en-US"/>
        </a:p>
      </dgm:t>
    </dgm:pt>
    <dgm:pt modelId="{864A4CC0-C46B-4B54-AF24-043A34FAC219}" type="sibTrans" cxnId="{4B2150BB-03D1-4DC6-B15E-100A3341743B}">
      <dgm:prSet/>
      <dgm:spPr/>
      <dgm:t>
        <a:bodyPr/>
        <a:lstStyle/>
        <a:p>
          <a:endParaRPr lang="en-US"/>
        </a:p>
      </dgm:t>
    </dgm:pt>
    <dgm:pt modelId="{5D217F07-E66E-4518-BA60-3EA922194FE0}">
      <dgm:prSet/>
      <dgm:spPr/>
      <dgm:t>
        <a:bodyPr/>
        <a:lstStyle/>
        <a:p>
          <a:r>
            <a:rPr lang="en-GB" dirty="0"/>
            <a:t>To look at a variety of examples of visual tools that you can use</a:t>
          </a:r>
          <a:r>
            <a:rPr lang="en-GB" dirty="0">
              <a:latin typeface="Calibri Light" panose="020F0302020204030204"/>
            </a:rPr>
            <a:t>.</a:t>
          </a:r>
          <a:endParaRPr lang="en-US" dirty="0"/>
        </a:p>
      </dgm:t>
    </dgm:pt>
    <dgm:pt modelId="{9B82907C-93B8-44C1-B03C-45BFB2FE3AD9}" type="parTrans" cxnId="{FBD6EB20-D2C1-4151-94BE-6EADBB95B36A}">
      <dgm:prSet/>
      <dgm:spPr/>
      <dgm:t>
        <a:bodyPr/>
        <a:lstStyle/>
        <a:p>
          <a:endParaRPr lang="en-US"/>
        </a:p>
      </dgm:t>
    </dgm:pt>
    <dgm:pt modelId="{AB975C2E-8FEE-4873-8A8C-D032CC0D3805}" type="sibTrans" cxnId="{FBD6EB20-D2C1-4151-94BE-6EADBB95B36A}">
      <dgm:prSet/>
      <dgm:spPr/>
      <dgm:t>
        <a:bodyPr/>
        <a:lstStyle/>
        <a:p>
          <a:endParaRPr lang="en-US"/>
        </a:p>
      </dgm:t>
    </dgm:pt>
    <dgm:pt modelId="{FE703149-2F18-44BF-9D3D-BEBB08A24634}" type="pres">
      <dgm:prSet presAssocID="{D22F770A-F970-4FF2-A1B1-3187A1826B9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6DC8AD-014E-448C-8D2E-F574A8489FA7}" type="pres">
      <dgm:prSet presAssocID="{67F43B2B-04D3-4ABD-91BA-D1E0364BA38F}" presName="compNode" presStyleCnt="0"/>
      <dgm:spPr/>
    </dgm:pt>
    <dgm:pt modelId="{90A4C3AA-A19B-4DE1-A358-B68CF720E461}" type="pres">
      <dgm:prSet presAssocID="{67F43B2B-04D3-4ABD-91BA-D1E0364BA38F}" presName="bgRect" presStyleLbl="bgShp" presStyleIdx="0" presStyleCnt="2"/>
      <dgm:spPr/>
    </dgm:pt>
    <dgm:pt modelId="{7824C209-5905-487C-9AB8-40D47163AFE1}" type="pres">
      <dgm:prSet presAssocID="{67F43B2B-04D3-4ABD-91BA-D1E0364BA38F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8011AC6-9A7E-4A10-91DA-814B3555886D}" type="pres">
      <dgm:prSet presAssocID="{67F43B2B-04D3-4ABD-91BA-D1E0364BA38F}" presName="spaceRect" presStyleCnt="0"/>
      <dgm:spPr/>
    </dgm:pt>
    <dgm:pt modelId="{DE5ED6F9-54F7-4140-8402-E00B876925F1}" type="pres">
      <dgm:prSet presAssocID="{67F43B2B-04D3-4ABD-91BA-D1E0364BA38F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E16E603-1698-4591-9C3E-32DB26187321}" type="pres">
      <dgm:prSet presAssocID="{864A4CC0-C46B-4B54-AF24-043A34FAC219}" presName="sibTrans" presStyleCnt="0"/>
      <dgm:spPr/>
    </dgm:pt>
    <dgm:pt modelId="{1A444105-D80C-4943-99FA-3C2DA88F0064}" type="pres">
      <dgm:prSet presAssocID="{5D217F07-E66E-4518-BA60-3EA922194FE0}" presName="compNode" presStyleCnt="0"/>
      <dgm:spPr/>
    </dgm:pt>
    <dgm:pt modelId="{C8754F51-4379-4EEE-8CCE-84493067CE49}" type="pres">
      <dgm:prSet presAssocID="{5D217F07-E66E-4518-BA60-3EA922194FE0}" presName="bgRect" presStyleLbl="bgShp" presStyleIdx="1" presStyleCnt="2"/>
      <dgm:spPr/>
    </dgm:pt>
    <dgm:pt modelId="{D3694A65-2061-4D27-8887-AB399A64845A}" type="pres">
      <dgm:prSet presAssocID="{5D217F07-E66E-4518-BA60-3EA922194FE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107F991-F763-415B-8395-DEF82DD3AE02}" type="pres">
      <dgm:prSet presAssocID="{5D217F07-E66E-4518-BA60-3EA922194FE0}" presName="spaceRect" presStyleCnt="0"/>
      <dgm:spPr/>
    </dgm:pt>
    <dgm:pt modelId="{9CB5701A-BFA8-454A-B58C-8D25CABDF178}" type="pres">
      <dgm:prSet presAssocID="{5D217F07-E66E-4518-BA60-3EA922194FE0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BD6EB20-D2C1-4151-94BE-6EADBB95B36A}" srcId="{D22F770A-F970-4FF2-A1B1-3187A1826B96}" destId="{5D217F07-E66E-4518-BA60-3EA922194FE0}" srcOrd="1" destOrd="0" parTransId="{9B82907C-93B8-44C1-B03C-45BFB2FE3AD9}" sibTransId="{AB975C2E-8FEE-4873-8A8C-D032CC0D3805}"/>
    <dgm:cxn modelId="{01C0FD35-4040-4449-B8E6-07AB0559603D}" type="presOf" srcId="{67F43B2B-04D3-4ABD-91BA-D1E0364BA38F}" destId="{DE5ED6F9-54F7-4140-8402-E00B876925F1}" srcOrd="0" destOrd="0" presId="urn:microsoft.com/office/officeart/2018/2/layout/IconVerticalSolidList"/>
    <dgm:cxn modelId="{607EC2BD-D89A-426A-917C-B908409A8657}" type="presOf" srcId="{D22F770A-F970-4FF2-A1B1-3187A1826B96}" destId="{FE703149-2F18-44BF-9D3D-BEBB08A24634}" srcOrd="0" destOrd="0" presId="urn:microsoft.com/office/officeart/2018/2/layout/IconVerticalSolidList"/>
    <dgm:cxn modelId="{EB44E3BB-56AE-4F26-BA01-70E5EA78085F}" type="presOf" srcId="{5D217F07-E66E-4518-BA60-3EA922194FE0}" destId="{9CB5701A-BFA8-454A-B58C-8D25CABDF178}" srcOrd="0" destOrd="0" presId="urn:microsoft.com/office/officeart/2018/2/layout/IconVerticalSolidList"/>
    <dgm:cxn modelId="{4B2150BB-03D1-4DC6-B15E-100A3341743B}" srcId="{D22F770A-F970-4FF2-A1B1-3187A1826B96}" destId="{67F43B2B-04D3-4ABD-91BA-D1E0364BA38F}" srcOrd="0" destOrd="0" parTransId="{E4AEC063-881D-45BE-AA04-172B668076BA}" sibTransId="{864A4CC0-C46B-4B54-AF24-043A34FAC219}"/>
    <dgm:cxn modelId="{675AB487-EB94-4CAF-BC32-E181E6FD59AF}" type="presParOf" srcId="{FE703149-2F18-44BF-9D3D-BEBB08A24634}" destId="{466DC8AD-014E-448C-8D2E-F574A8489FA7}" srcOrd="0" destOrd="0" presId="urn:microsoft.com/office/officeart/2018/2/layout/IconVerticalSolidList"/>
    <dgm:cxn modelId="{74442727-1772-40FE-88A6-47E86F8158D4}" type="presParOf" srcId="{466DC8AD-014E-448C-8D2E-F574A8489FA7}" destId="{90A4C3AA-A19B-4DE1-A358-B68CF720E461}" srcOrd="0" destOrd="0" presId="urn:microsoft.com/office/officeart/2018/2/layout/IconVerticalSolidList"/>
    <dgm:cxn modelId="{ACBAEAB1-329D-4341-86DD-8C6BAE41627D}" type="presParOf" srcId="{466DC8AD-014E-448C-8D2E-F574A8489FA7}" destId="{7824C209-5905-487C-9AB8-40D47163AFE1}" srcOrd="1" destOrd="0" presId="urn:microsoft.com/office/officeart/2018/2/layout/IconVerticalSolidList"/>
    <dgm:cxn modelId="{295C64EA-9856-4F80-A7FA-764E7B764EFA}" type="presParOf" srcId="{466DC8AD-014E-448C-8D2E-F574A8489FA7}" destId="{78011AC6-9A7E-4A10-91DA-814B3555886D}" srcOrd="2" destOrd="0" presId="urn:microsoft.com/office/officeart/2018/2/layout/IconVerticalSolidList"/>
    <dgm:cxn modelId="{46B1D396-5DDF-41D4-BE34-FAB6F132CF97}" type="presParOf" srcId="{466DC8AD-014E-448C-8D2E-F574A8489FA7}" destId="{DE5ED6F9-54F7-4140-8402-E00B876925F1}" srcOrd="3" destOrd="0" presId="urn:microsoft.com/office/officeart/2018/2/layout/IconVerticalSolidList"/>
    <dgm:cxn modelId="{736071D3-DB97-478B-B3A8-AA1E9DCD3775}" type="presParOf" srcId="{FE703149-2F18-44BF-9D3D-BEBB08A24634}" destId="{BE16E603-1698-4591-9C3E-32DB26187321}" srcOrd="1" destOrd="0" presId="urn:microsoft.com/office/officeart/2018/2/layout/IconVerticalSolidList"/>
    <dgm:cxn modelId="{6A3C9DB3-DD86-41F7-A985-0D4772BAA4A3}" type="presParOf" srcId="{FE703149-2F18-44BF-9D3D-BEBB08A24634}" destId="{1A444105-D80C-4943-99FA-3C2DA88F0064}" srcOrd="2" destOrd="0" presId="urn:microsoft.com/office/officeart/2018/2/layout/IconVerticalSolidList"/>
    <dgm:cxn modelId="{3AAE027A-9980-4A56-A164-00130A02055C}" type="presParOf" srcId="{1A444105-D80C-4943-99FA-3C2DA88F0064}" destId="{C8754F51-4379-4EEE-8CCE-84493067CE49}" srcOrd="0" destOrd="0" presId="urn:microsoft.com/office/officeart/2018/2/layout/IconVerticalSolidList"/>
    <dgm:cxn modelId="{7E19E105-6C20-483B-8634-071AFBFD0862}" type="presParOf" srcId="{1A444105-D80C-4943-99FA-3C2DA88F0064}" destId="{D3694A65-2061-4D27-8887-AB399A64845A}" srcOrd="1" destOrd="0" presId="urn:microsoft.com/office/officeart/2018/2/layout/IconVerticalSolidList"/>
    <dgm:cxn modelId="{573CE9B3-5DE4-46A0-86EE-499530DEC520}" type="presParOf" srcId="{1A444105-D80C-4943-99FA-3C2DA88F0064}" destId="{1107F991-F763-415B-8395-DEF82DD3AE02}" srcOrd="2" destOrd="0" presId="urn:microsoft.com/office/officeart/2018/2/layout/IconVerticalSolidList"/>
    <dgm:cxn modelId="{94FFC8DC-A5C0-47BA-9058-0B5B21BE2F33}" type="presParOf" srcId="{1A444105-D80C-4943-99FA-3C2DA88F0064}" destId="{9CB5701A-BFA8-454A-B58C-8D25CABDF17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4C3AA-A19B-4DE1-A358-B68CF720E461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4C209-5905-487C-9AB8-40D47163AFE1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ED6F9-54F7-4140-8402-E00B876925F1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/>
            <a:t>To understand why </a:t>
          </a:r>
          <a:r>
            <a:rPr lang="en-GB" sz="2500" kern="1200" dirty="0">
              <a:latin typeface="Calibri Light" panose="020F0302020204030204"/>
            </a:rPr>
            <a:t>we recommend using visuals to support pupils.</a:t>
          </a:r>
          <a:endParaRPr lang="en-US" sz="2500" kern="1200" dirty="0"/>
        </a:p>
      </dsp:txBody>
      <dsp:txXfrm>
        <a:off x="2039300" y="956381"/>
        <a:ext cx="4474303" cy="1765627"/>
      </dsp:txXfrm>
    </dsp:sp>
    <dsp:sp modelId="{C8754F51-4379-4EEE-8CCE-84493067CE49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94A65-2061-4D27-8887-AB399A64845A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5701A-BFA8-454A-B58C-8D25CABDF178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/>
            <a:t>To look at a variety of examples of visual tools that you can use</a:t>
          </a:r>
          <a:r>
            <a:rPr lang="en-GB" sz="2500" kern="1200" dirty="0">
              <a:latin typeface="Calibri Light" panose="020F0302020204030204"/>
            </a:rPr>
            <a:t>.</a:t>
          </a:r>
          <a:endParaRPr lang="en-US" sz="2500" kern="1200" dirty="0"/>
        </a:p>
      </dsp:txBody>
      <dsp:txXfrm>
        <a:off x="2039300" y="3163416"/>
        <a:ext cx="4474303" cy="1765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27FC1-DF5E-4C4F-BE17-764012E66049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D7C5F-64EB-4867-A9C6-3388CA48A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807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738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E38562-E0E5-41B0-BEFE-DDD47C580A7E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17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Wingdings,Sans-Serif"/>
              <a:buNone/>
            </a:pP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506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US" dirty="0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45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946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18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532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792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Wingdings,Sans-Serif"/>
              <a:buNone/>
            </a:pPr>
            <a:endParaRPr lang="en-GB" dirty="0"/>
          </a:p>
          <a:p>
            <a:pPr marL="274320" indent="-274320">
              <a:lnSpc>
                <a:spcPct val="90000"/>
              </a:lnSpc>
              <a:spcBef>
                <a:spcPts val="1000"/>
              </a:spcBef>
              <a:buFont typeface="Wingdings,Sans-Serif"/>
              <a:buChar char="v"/>
            </a:pPr>
            <a:endParaRPr lang="en-GB" dirty="0"/>
          </a:p>
          <a:p>
            <a:pPr marL="274320" indent="-274320">
              <a:lnSpc>
                <a:spcPct val="90000"/>
              </a:lnSpc>
              <a:spcBef>
                <a:spcPts val="1000"/>
              </a:spcBef>
              <a:buFont typeface="Wingdings,Sans-Serif"/>
              <a:buChar char="v"/>
            </a:pP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645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298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769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557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174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Wingdings,Sans-Serif"/>
              <a:buNone/>
            </a:pPr>
            <a:endParaRPr lang="en-GB" dirty="0"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GB" dirty="0"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GB" dirty="0">
              <a:cs typeface="Calibri" panose="020F0502020204030204"/>
            </a:endParaRPr>
          </a:p>
          <a:p>
            <a:pPr marL="274320" indent="-274320">
              <a:lnSpc>
                <a:spcPct val="90000"/>
              </a:lnSpc>
              <a:spcBef>
                <a:spcPts val="1000"/>
              </a:spcBef>
              <a:buFont typeface="Wingdings,Sans-Serif"/>
              <a:buChar char="v"/>
            </a:pP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042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None/>
            </a:pPr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82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667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181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Wingdings,Sans-Serif"/>
              <a:buNone/>
            </a:pPr>
            <a:endParaRPr lang="en-GB" dirty="0" smtClean="0"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Font typeface="Wingdings,Sans-Serif"/>
              <a:buNone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384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396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766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107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 smtClean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99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E38562-E0E5-41B0-BEFE-DDD47C580A7E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0902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 smtClean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2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0969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GB" dirty="0" smtClean="0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332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231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625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  <a:p>
            <a:pPr marL="274320" indent="-274320">
              <a:lnSpc>
                <a:spcPct val="90000"/>
              </a:lnSpc>
              <a:spcBef>
                <a:spcPts val="1000"/>
              </a:spcBef>
              <a:buFont typeface="Wingdings,Sans-Serif"/>
              <a:buChar char="v"/>
            </a:pP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9717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Wingdings,Sans-Serif"/>
              <a:buNone/>
            </a:pPr>
            <a:endParaRPr lang="en-GB" dirty="0"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dirty="0"/>
              <a:t> </a:t>
            </a:r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544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3934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8907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603E9-505F-43F6-B602-848A0744335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0000"/>
              </a:solidFill>
              <a:cs typeface="Calibri" panose="020F0502020204030204"/>
            </a:endParaRPr>
          </a:p>
          <a:p>
            <a:pPr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64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22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GB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03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63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GB" dirty="0"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939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D7C5F-64EB-4867-A9C6-3388CA48A2A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03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5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63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77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535275" y="1575859"/>
            <a:ext cx="10754784" cy="1048809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>
                <a:solidFill>
                  <a:schemeClr val="tx1"/>
                </a:solidFill>
              </a:defRPr>
            </a:lvl1pPr>
            <a:lvl3pPr marL="616050" marR="0" indent="-313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535275" y="2624138"/>
            <a:ext cx="10754784" cy="8133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8D8E8D"/>
                </a:solidFill>
              </a:defRPr>
            </a:lvl1pPr>
            <a:lvl3pPr marL="616050" marR="0" indent="-313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2573852" y="3436939"/>
            <a:ext cx="9716205" cy="313319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3pPr marL="616050" marR="0" indent="-313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975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25584" y="2404541"/>
            <a:ext cx="10754784" cy="1048809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>
                <a:solidFill>
                  <a:schemeClr val="tx1"/>
                </a:solidFill>
              </a:defRPr>
            </a:lvl1pPr>
            <a:lvl3pPr marL="616050" marR="0" indent="-313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625584" y="3452820"/>
            <a:ext cx="10754784" cy="8133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3pPr marL="616050" marR="0" indent="-313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041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45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80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930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716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210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0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83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1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847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267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539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44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18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1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0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0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81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6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7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6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B3288-50D5-409D-80DD-6ED4AFC361C3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78959-29B7-40B2-B720-05AD9F086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74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6.jfi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em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9.emf"/><Relationship Id="rId11" Type="http://schemas.openxmlformats.org/officeDocument/2006/relationships/image" Target="../media/image2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2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fi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7.jp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9.jp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2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8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hyperlink" Target="mailto:Katy.h@st-nicholas.kent.sch.uk" TargetMode="Externa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hyperlink" Target="https://carolgraysocialstories.com/social-stories/what-is-it/" TargetMode="External"/><Relationship Id="rId5" Type="http://schemas.openxmlformats.org/officeDocument/2006/relationships/hyperlink" Target="https://www.autism.org.uk/advice-and-guidance/topics/communication/communication-tools/visual-supports" TargetMode="External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f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jfif"/><Relationship Id="rId12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fif"/><Relationship Id="rId11" Type="http://schemas.openxmlformats.org/officeDocument/2006/relationships/image" Target="../media/image12.png"/><Relationship Id="rId5" Type="http://schemas.openxmlformats.org/officeDocument/2006/relationships/image" Target="../media/image7.jfif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/http:/1.bp.blogspot.com/_kQskifthOcE/S7BE0U5J19I/AAAAAAAABLY/CMNHUjDBYLE/s1600/BestBento+-+Chinese+menu+k1.JPG" TargetMode="Externa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b="1" dirty="0"/>
              <a:t>A Guide To Using Visuals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9BB01D1D-58E8-4D89-9265-C1A8CB81FE6D}"/>
              </a:ext>
            </a:extLst>
          </p:cNvPr>
          <p:cNvSpPr txBox="1"/>
          <p:nvPr/>
        </p:nvSpPr>
        <p:spPr>
          <a:xfrm>
            <a:off x="132302" y="4454188"/>
            <a:ext cx="4818445" cy="17416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Katy Harrington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Specialist Teaching and Learning Service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Canterbury </a:t>
            </a:r>
            <a:r>
              <a:rPr lang="en-US" sz="2000" dirty="0" smtClean="0"/>
              <a:t>City and </a:t>
            </a:r>
            <a:r>
              <a:rPr lang="en-US" sz="2000" dirty="0"/>
              <a:t>Coastal District</a:t>
            </a: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EFC0A890-83EA-4223-A521-D61F8B214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13" r="7591" b="1"/>
          <a:stretch/>
        </p:blipFill>
        <p:spPr>
          <a:xfrm>
            <a:off x="7816732" y="3733800"/>
            <a:ext cx="3435107" cy="246202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82" y="386930"/>
            <a:ext cx="2133604" cy="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1672045" y="694644"/>
            <a:ext cx="8830491" cy="20354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 fontAlgn="base">
              <a:spcAft>
                <a:spcPct val="0"/>
              </a:spcAft>
            </a:pPr>
            <a:endParaRPr lang="en-GB" sz="3600" dirty="0"/>
          </a:p>
          <a:p>
            <a:pPr algn="ctr" fontAlgn="base">
              <a:spcAft>
                <a:spcPct val="0"/>
              </a:spcAft>
            </a:pPr>
            <a:r>
              <a:rPr lang="en-GB" sz="11000" dirty="0"/>
              <a:t>What visual supports are you already providing for your pupils?</a:t>
            </a:r>
            <a:endParaRPr lang="en-US" sz="11000" dirty="0"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16" y="2996021"/>
            <a:ext cx="3404779" cy="3404779"/>
          </a:xfrm>
          <a:prstGeom prst="rect">
            <a:avLst/>
          </a:prstGeom>
        </p:spPr>
      </p:pic>
      <p:sp>
        <p:nvSpPr>
          <p:cNvPr id="4" name="AutoShape 4" descr="https://ukc-powerpoint.officeapps.live.com/pods/GetClipboardImage.ashx?Id=dfe7dd1d-e0cc-40c8-a9a3-becb56b4822e&amp;DC=GUK1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3A0D-26EF-47EE-87BE-853414EA49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172" y="4313958"/>
            <a:ext cx="10751374" cy="20692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hkjhkjhAAasd</a:t>
            </a:r>
            <a:endParaRPr lang="en-US" dirty="0"/>
          </a:p>
        </p:txBody>
      </p:sp>
      <p:pic>
        <p:nvPicPr>
          <p:cNvPr id="3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8CCF06D-B0ED-4F86-BE2B-9FE83BFDA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17" y="1808670"/>
            <a:ext cx="8335993" cy="4577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D64F7BA-17EA-4E2B-BB7B-79A6C701F890}"/>
              </a:ext>
            </a:extLst>
          </p:cNvPr>
          <p:cNvSpPr txBox="1">
            <a:spLocks/>
          </p:cNvSpPr>
          <p:nvPr/>
        </p:nvSpPr>
        <p:spPr>
          <a:xfrm>
            <a:off x="327577" y="224387"/>
            <a:ext cx="7491124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cs typeface="Calibri"/>
              </a:rPr>
              <a:t>Example Visuals: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1121" y="3131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Visual timetables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79B2B-AE0E-4EA5-AE5D-2E777CB6EEE3}"/>
              </a:ext>
            </a:extLst>
          </p:cNvPr>
          <p:cNvSpPr txBox="1"/>
          <p:nvPr/>
        </p:nvSpPr>
        <p:spPr>
          <a:xfrm>
            <a:off x="253042" y="1877683"/>
            <a:ext cx="1076576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600" dirty="0">
                <a:cs typeface="Calibri"/>
              </a:rPr>
              <a:t>Support transitions</a:t>
            </a: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cs typeface="Calibri"/>
              </a:rPr>
              <a:t>Help pupils understand what will happen next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sz="3600" dirty="0">
                <a:cs typeface="Calibri"/>
              </a:rPr>
              <a:t>Let them know of any changes to their routine, ahead of time</a:t>
            </a: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cs typeface="Calibri"/>
              </a:rPr>
              <a:t>Reduce anxiety</a:t>
            </a:r>
          </a:p>
          <a:p>
            <a:pPr marL="457200" indent="-457200">
              <a:buFont typeface="Arial"/>
              <a:buChar char="•"/>
            </a:pPr>
            <a:r>
              <a:rPr lang="en-US" sz="3600" dirty="0">
                <a:cs typeface="Calibri"/>
              </a:rPr>
              <a:t>Promote independence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Visual timetables – part day</a:t>
            </a:r>
            <a:endParaRPr lang="en-US" dirty="0"/>
          </a:p>
        </p:txBody>
      </p:sp>
      <p:pic>
        <p:nvPicPr>
          <p:cNvPr id="3" name="Picture 4" descr="A picture containing machine, refrigerator, food, meter&#10;&#10;Description automatically generated">
            <a:extLst>
              <a:ext uri="{FF2B5EF4-FFF2-40B4-BE49-F238E27FC236}">
                <a16:creationId xmlns:a16="http://schemas.microsoft.com/office/drawing/2014/main" id="{3EBCF597-EA97-4814-AB41-0DB0E0DFD6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87"/>
          <a:stretch/>
        </p:blipFill>
        <p:spPr>
          <a:xfrm>
            <a:off x="255690" y="1611042"/>
            <a:ext cx="2301988" cy="4245516"/>
          </a:xfrm>
          <a:prstGeom prst="rect">
            <a:avLst/>
          </a:prstGeom>
        </p:spPr>
      </p:pic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854B40-A32D-4E95-B115-6CB991DCD7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54"/>
          <a:stretch/>
        </p:blipFill>
        <p:spPr>
          <a:xfrm>
            <a:off x="3249078" y="1528067"/>
            <a:ext cx="3527725" cy="44114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4" t="37596" r="16204" b="13224"/>
          <a:stretch/>
        </p:blipFill>
        <p:spPr>
          <a:xfrm>
            <a:off x="7152806" y="2218918"/>
            <a:ext cx="4684427" cy="2723504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6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CDF9296-C811-472C-A7A6-7236537A6B83}"/>
              </a:ext>
            </a:extLst>
          </p:cNvPr>
          <p:cNvSpPr txBox="1">
            <a:spLocks/>
          </p:cNvSpPr>
          <p:nvPr/>
        </p:nvSpPr>
        <p:spPr>
          <a:xfrm>
            <a:off x="255690" y="281897"/>
            <a:ext cx="10754784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6050" marR="0" indent="-313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§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Visual timetables – full day</a:t>
            </a:r>
            <a:endParaRPr lang="en-US" dirty="0"/>
          </a:p>
        </p:txBody>
      </p:sp>
      <p:pic>
        <p:nvPicPr>
          <p:cNvPr id="13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0C0A8F7-A149-4256-A2EE-4940A533E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25" y="1572954"/>
            <a:ext cx="5704935" cy="2001185"/>
          </a:xfrm>
          <a:prstGeom prst="rect">
            <a:avLst/>
          </a:prstGeom>
        </p:spPr>
      </p:pic>
      <p:pic>
        <p:nvPicPr>
          <p:cNvPr id="15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E1EFC44-3F92-442E-8EDB-2D83464B2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872" y="3826767"/>
            <a:ext cx="3692106" cy="2885069"/>
          </a:xfrm>
          <a:prstGeom prst="rect">
            <a:avLst/>
          </a:prstGeom>
        </p:spPr>
      </p:pic>
      <p:pic>
        <p:nvPicPr>
          <p:cNvPr id="17" name="Picture 8" descr="Text, letter&#10;&#10;Description automatically generated">
            <a:extLst>
              <a:ext uri="{FF2B5EF4-FFF2-40B4-BE49-F238E27FC236}">
                <a16:creationId xmlns:a16="http://schemas.microsoft.com/office/drawing/2014/main" id="{4311F67B-794A-4D15-9BB9-901924DE2D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4"/>
          <a:stretch/>
        </p:blipFill>
        <p:spPr>
          <a:xfrm>
            <a:off x="7588369" y="1858780"/>
            <a:ext cx="3907766" cy="420540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Visual timetables – coping with changes</a:t>
            </a:r>
            <a:endParaRPr lang="en-US" dirty="0"/>
          </a:p>
        </p:txBody>
      </p:sp>
      <p:pic>
        <p:nvPicPr>
          <p:cNvPr id="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B7CBCEB-79E9-4EE9-A2C3-179A72D1A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93"/>
          <a:stretch/>
        </p:blipFill>
        <p:spPr>
          <a:xfrm>
            <a:off x="6951183" y="2026579"/>
            <a:ext cx="3695520" cy="3294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3610EA-9800-48FA-8D48-38E07DCA6388}"/>
              </a:ext>
            </a:extLst>
          </p:cNvPr>
          <p:cNvSpPr txBox="1"/>
          <p:nvPr/>
        </p:nvSpPr>
        <p:spPr>
          <a:xfrm>
            <a:off x="799381" y="2754702"/>
            <a:ext cx="484229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dirty="0">
                <a:cs typeface="Calibri"/>
              </a:rPr>
              <a:t>Use the visual timetable to prepare pupils for changes to their routine.</a:t>
            </a:r>
          </a:p>
          <a:p>
            <a:endParaRPr lang="en-US" sz="3200" dirty="0">
              <a:cs typeface="Calibri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Visual timetables – advice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3A0D-26EF-47EE-87BE-853414EA49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97" y="1855430"/>
            <a:ext cx="10751374" cy="47290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buChar char="•"/>
            </a:pPr>
            <a:r>
              <a:rPr lang="en-US" sz="3200" dirty="0">
                <a:solidFill>
                  <a:schemeClr val="tx1"/>
                </a:solidFill>
                <a:ea typeface="+mn-lt"/>
                <a:cs typeface="+mn-lt"/>
              </a:rPr>
              <a:t>Use a timetable that is appropriate for the pupil's level of understanding.</a:t>
            </a:r>
            <a:endParaRPr lang="en-US" sz="3200" dirty="0">
              <a:solidFill>
                <a:schemeClr val="tx1"/>
              </a:solidFill>
              <a:cs typeface="Calibri"/>
            </a:endParaRPr>
          </a:p>
          <a:p>
            <a:pPr marL="571500" indent="-571500">
              <a:buChar char="•"/>
            </a:pPr>
            <a:endParaRPr lang="en-US" sz="3200" dirty="0">
              <a:solidFill>
                <a:schemeClr val="tx1"/>
              </a:solidFill>
              <a:cs typeface="Calibri"/>
            </a:endParaRPr>
          </a:p>
          <a:p>
            <a:pPr marL="571500" indent="-571500">
              <a:buChar char="•"/>
            </a:pPr>
            <a:r>
              <a:rPr lang="en-US" sz="3200" dirty="0">
                <a:solidFill>
                  <a:schemeClr val="tx1"/>
                </a:solidFill>
                <a:cs typeface="Calibri"/>
              </a:rPr>
              <a:t>Have it where it can be reached and used.</a:t>
            </a:r>
          </a:p>
          <a:p>
            <a:pPr marL="571500" indent="-571500">
              <a:buChar char="•"/>
            </a:pPr>
            <a:endParaRPr lang="en-US" sz="3200" dirty="0">
              <a:solidFill>
                <a:schemeClr val="tx1"/>
              </a:solidFill>
              <a:cs typeface="Calibri"/>
            </a:endParaRPr>
          </a:p>
          <a:p>
            <a:pPr marL="571500" indent="-571500">
              <a:buChar char="•"/>
            </a:pPr>
            <a:r>
              <a:rPr lang="en-US" sz="3200" dirty="0">
                <a:solidFill>
                  <a:schemeClr val="tx1"/>
                </a:solidFill>
                <a:cs typeface="Calibri"/>
              </a:rPr>
              <a:t>Make sure the pupil is involved.</a:t>
            </a:r>
          </a:p>
          <a:p>
            <a:pPr marL="571500" indent="-571500">
              <a:buChar char="•"/>
            </a:pPr>
            <a:endParaRPr lang="en-US" sz="3200" dirty="0">
              <a:solidFill>
                <a:schemeClr val="tx1"/>
              </a:solidFill>
              <a:cs typeface="Calibri"/>
            </a:endParaRPr>
          </a:p>
          <a:p>
            <a:pPr marL="571500" indent="-571500">
              <a:buChar char="•"/>
            </a:pPr>
            <a:r>
              <a:rPr lang="en-US" sz="3200" dirty="0">
                <a:solidFill>
                  <a:schemeClr val="tx1"/>
                </a:solidFill>
                <a:cs typeface="Calibri"/>
              </a:rPr>
              <a:t>Have the resources ready, and make sure it is changed at the right times.</a:t>
            </a:r>
          </a:p>
          <a:p>
            <a:endParaRPr lang="en-US" sz="3200" dirty="0">
              <a:solidFill>
                <a:schemeClr val="tx1"/>
              </a:solidFill>
              <a:cs typeface="Calibri"/>
            </a:endParaRPr>
          </a:p>
          <a:p>
            <a:endParaRPr lang="en-US" sz="32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5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Now and Next boards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3A0D-26EF-47EE-87BE-853414EA49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097" y="1855430"/>
            <a:ext cx="10751374" cy="31331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AA</a:t>
            </a:r>
            <a:endParaRPr lang="en-US" dirty="0"/>
          </a:p>
        </p:txBody>
      </p:sp>
      <p:pic>
        <p:nvPicPr>
          <p:cNvPr id="6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A00786-5552-43EC-A1DD-A7BA65E8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24068" r="52211" b="28268"/>
          <a:stretch>
            <a:fillRect/>
          </a:stretch>
        </p:blipFill>
        <p:spPr bwMode="auto">
          <a:xfrm>
            <a:off x="253400" y="1588459"/>
            <a:ext cx="4409057" cy="245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12FE6916-CF36-48BD-B41D-429D365292FE}"/>
              </a:ext>
            </a:extLst>
          </p:cNvPr>
          <p:cNvSpPr/>
          <p:nvPr/>
        </p:nvSpPr>
        <p:spPr>
          <a:xfrm>
            <a:off x="686339" y="2381789"/>
            <a:ext cx="1367527" cy="1353150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DAC82710-628C-4030-BA89-84390A1E19C3}"/>
              </a:ext>
            </a:extLst>
          </p:cNvPr>
          <p:cNvSpPr/>
          <p:nvPr/>
        </p:nvSpPr>
        <p:spPr>
          <a:xfrm>
            <a:off x="2832790" y="2383287"/>
            <a:ext cx="1310017" cy="1310017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744EFF81-5B1D-4D92-993D-52CD66E34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1" y="2471741"/>
            <a:ext cx="11652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4367226E-322E-4F1A-8121-DFB897D30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19" y="2454097"/>
            <a:ext cx="11874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E94EC05-739D-486C-8DAA-D12A5706A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438" y="1590207"/>
            <a:ext cx="4195312" cy="2469888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8F4D767-3AF0-4C93-A557-7298FC6A1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5985" y="4451660"/>
            <a:ext cx="3620218" cy="2296641"/>
          </a:xfrm>
          <a:prstGeom prst="rect">
            <a:avLst/>
          </a:prstGeom>
        </p:spPr>
      </p:pic>
      <p:pic>
        <p:nvPicPr>
          <p:cNvPr id="9" name="Picture 10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4DD207EE-EF95-4422-9E73-0357F01273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022" y="4312489"/>
            <a:ext cx="3117011" cy="234494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osemaryfletcher\Desktop\Photos\IMG_02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7" y="1996536"/>
            <a:ext cx="29881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942" y="1809630"/>
            <a:ext cx="3191773" cy="352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84CB87D-13FE-4C69-A28B-2F125A1D3D25}"/>
              </a:ext>
            </a:extLst>
          </p:cNvPr>
          <p:cNvSpPr txBox="1">
            <a:spLocks/>
          </p:cNvSpPr>
          <p:nvPr/>
        </p:nvSpPr>
        <p:spPr>
          <a:xfrm>
            <a:off x="255690" y="281897"/>
            <a:ext cx="10754784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tx1"/>
                </a:solidFill>
                <a:cs typeface="Calibri"/>
              </a:rPr>
              <a:t>Defining the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4B979-1304-4C58-8114-FDBE270E16B0}"/>
              </a:ext>
            </a:extLst>
          </p:cNvPr>
          <p:cNvSpPr txBox="1"/>
          <p:nvPr/>
        </p:nvSpPr>
        <p:spPr>
          <a:xfrm>
            <a:off x="253041" y="5860210"/>
            <a:ext cx="36921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cs typeface="Calibri"/>
              </a:rPr>
              <a:t>Countdown strip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CD7E9-4DD8-43DC-B87C-43EB8FE2ECDF}"/>
              </a:ext>
            </a:extLst>
          </p:cNvPr>
          <p:cNvSpPr txBox="1"/>
          <p:nvPr/>
        </p:nvSpPr>
        <p:spPr>
          <a:xfrm>
            <a:off x="9037606" y="5716436"/>
            <a:ext cx="22543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cs typeface="Calibri"/>
              </a:rPr>
              <a:t>Egg Timer</a:t>
            </a:r>
          </a:p>
        </p:txBody>
      </p:sp>
      <p:pic>
        <p:nvPicPr>
          <p:cNvPr id="8" name="Picture 9" descr="A close up of a persons hand&#10;&#10;Description automatically generated">
            <a:extLst>
              <a:ext uri="{FF2B5EF4-FFF2-40B4-BE49-F238E27FC236}">
                <a16:creationId xmlns:a16="http://schemas.microsoft.com/office/drawing/2014/main" id="{05B8D4F0-7363-4C0A-A285-14A4EA5C7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079" y="3565146"/>
            <a:ext cx="4382218" cy="16830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403201-8EE6-401F-AA96-F09AF4AF1019}"/>
              </a:ext>
            </a:extLst>
          </p:cNvPr>
          <p:cNvSpPr txBox="1"/>
          <p:nvPr/>
        </p:nvSpPr>
        <p:spPr>
          <a:xfrm>
            <a:off x="4379341" y="2639680"/>
            <a:ext cx="42096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cs typeface="Calibri"/>
              </a:rPr>
              <a:t>Visual countdown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Defining the time</a:t>
            </a:r>
          </a:p>
        </p:txBody>
      </p:sp>
      <p:pic>
        <p:nvPicPr>
          <p:cNvPr id="3" name="Picture 3" descr="A close up of a card&#10;&#10;Description automatically generated">
            <a:extLst>
              <a:ext uri="{FF2B5EF4-FFF2-40B4-BE49-F238E27FC236}">
                <a16:creationId xmlns:a16="http://schemas.microsoft.com/office/drawing/2014/main" id="{1E9620B4-F8AA-4659-A129-63C3A6855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7126" y="2425101"/>
            <a:ext cx="3653825" cy="3100477"/>
          </a:xfrm>
          <a:prstGeom prst="rect">
            <a:avLst/>
          </a:prstGeom>
        </p:spPr>
      </p:pic>
      <p:pic>
        <p:nvPicPr>
          <p:cNvPr id="4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E1E5287-535B-4052-94A2-78ACB5CFB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97" y="1657170"/>
            <a:ext cx="4188304" cy="3529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3BDEFB-88B6-45A0-A1A8-EF2009D24603}"/>
              </a:ext>
            </a:extLst>
          </p:cNvPr>
          <p:cNvSpPr txBox="1"/>
          <p:nvPr/>
        </p:nvSpPr>
        <p:spPr>
          <a:xfrm>
            <a:off x="4810664" y="1892060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cs typeface="Calibri"/>
              </a:rPr>
              <a:t>School holiday calendar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A4121-EFC8-4305-81EC-B93B94B9D3B5}"/>
              </a:ext>
            </a:extLst>
          </p:cNvPr>
          <p:cNvSpPr txBox="1"/>
          <p:nvPr/>
        </p:nvSpPr>
        <p:spPr>
          <a:xfrm>
            <a:off x="8577531" y="5644550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cs typeface="Calibri"/>
              </a:rPr>
              <a:t>Days of the week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Aims of the session: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7606813-ED7B-495B-B1CA-8440296230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83486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0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'Working with' board</a:t>
            </a:r>
            <a:endParaRPr lang="en-US" dirty="0"/>
          </a:p>
        </p:txBody>
      </p:sp>
      <p:pic>
        <p:nvPicPr>
          <p:cNvPr id="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CB6804-80BE-4F28-B11D-1EEF571A2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22" y="1936361"/>
            <a:ext cx="4303323" cy="43367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5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Task Management Boards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FF30A-D6DF-42DD-B396-E5AB84ED05D1}"/>
              </a:ext>
            </a:extLst>
          </p:cNvPr>
          <p:cNvSpPr txBox="1"/>
          <p:nvPr/>
        </p:nvSpPr>
        <p:spPr>
          <a:xfrm>
            <a:off x="4408098" y="1719532"/>
            <a:ext cx="747334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/>
              <a:t>The main aim is to develop </a:t>
            </a:r>
            <a:r>
              <a:rPr lang="en-US" sz="3600" b="1"/>
              <a:t>independence</a:t>
            </a:r>
            <a:r>
              <a:rPr lang="en-US" sz="3600"/>
              <a:t>.</a:t>
            </a:r>
            <a:endParaRPr lang="en-US" sz="3600">
              <a:cs typeface="Calibri"/>
            </a:endParaRPr>
          </a:p>
          <a:p>
            <a:pPr marL="571500" indent="-571500">
              <a:buFont typeface="Arial"/>
              <a:buChar char="•"/>
            </a:pPr>
            <a:endParaRPr lang="en-US" sz="3600" dirty="0"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>
                <a:cs typeface="Calibri"/>
              </a:rPr>
              <a:t>Also supports planning and sequencing skills.</a:t>
            </a:r>
            <a:endParaRPr lang="en-US" sz="3600" dirty="0">
              <a:cs typeface="Calibri"/>
            </a:endParaRPr>
          </a:p>
          <a:p>
            <a:pPr marL="571500" indent="-571500">
              <a:buFont typeface="Arial"/>
              <a:buChar char="•"/>
            </a:pPr>
            <a:endParaRPr lang="en-US" sz="3600" dirty="0"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>
                <a:cs typeface="Calibri"/>
              </a:rPr>
              <a:t>They can see when their task will end!</a:t>
            </a:r>
            <a:endParaRPr lang="en-US" sz="3600" dirty="0">
              <a:cs typeface="Calibri"/>
            </a:endParaRPr>
          </a:p>
        </p:txBody>
      </p:sp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F49C92-1F41-4BA2-BA5B-1DC31489A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59" y="1563537"/>
            <a:ext cx="3457934" cy="493862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Task Management Boards</a:t>
            </a:r>
            <a:endParaRPr lang="en-US" dirty="0"/>
          </a:p>
        </p:txBody>
      </p:sp>
      <p:pic>
        <p:nvPicPr>
          <p:cNvPr id="3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26AFE7A8-1237-4BDB-AA74-1A070A314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45" y="1710384"/>
            <a:ext cx="3611772" cy="5073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3FF30A-D6DF-42DD-B396-E5AB84ED05D1}"/>
              </a:ext>
            </a:extLst>
          </p:cNvPr>
          <p:cNvSpPr txBox="1"/>
          <p:nvPr/>
        </p:nvSpPr>
        <p:spPr>
          <a:xfrm>
            <a:off x="4408098" y="1719532"/>
            <a:ext cx="7473349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1. Check pupil understands vocabulary used.</a:t>
            </a:r>
            <a:endParaRPr lang="en-US" sz="3200" dirty="0">
              <a:cs typeface="Calibri"/>
            </a:endParaRPr>
          </a:p>
          <a:p>
            <a:r>
              <a:rPr lang="en-US" sz="3200" dirty="0">
                <a:cs typeface="Calibri"/>
              </a:rPr>
              <a:t>2. Read through visual support together.</a:t>
            </a:r>
          </a:p>
          <a:p>
            <a:r>
              <a:rPr lang="en-US" sz="3200" dirty="0">
                <a:cs typeface="Calibri"/>
              </a:rPr>
              <a:t>3. Initially work through each step together.</a:t>
            </a:r>
          </a:p>
          <a:p>
            <a:r>
              <a:rPr lang="en-US" sz="3200">
                <a:cs typeface="Calibri"/>
              </a:rPr>
              <a:t>4. When more confident, ask them to do one of the steps alone.</a:t>
            </a:r>
          </a:p>
          <a:p>
            <a:r>
              <a:rPr lang="en-US" sz="3200">
                <a:cs typeface="Calibri"/>
              </a:rPr>
              <a:t>5. Gradually increase the amount they are doing independently.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1572EDC-58BD-4ECC-9364-A703D5C66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419" y="3163157"/>
            <a:ext cx="7789652" cy="1753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C2CD58-6D8D-4FEF-844F-2A55D0841EEB}"/>
              </a:ext>
            </a:extLst>
          </p:cNvPr>
          <p:cNvSpPr txBox="1"/>
          <p:nvPr/>
        </p:nvSpPr>
        <p:spPr>
          <a:xfrm>
            <a:off x="6507192" y="5285117"/>
            <a:ext cx="31457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Going to the toilet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3E9887B-B1A6-46D7-B6A5-CD86BB90BAC3}"/>
              </a:ext>
            </a:extLst>
          </p:cNvPr>
          <p:cNvSpPr txBox="1">
            <a:spLocks/>
          </p:cNvSpPr>
          <p:nvPr/>
        </p:nvSpPr>
        <p:spPr>
          <a:xfrm>
            <a:off x="270068" y="267519"/>
            <a:ext cx="7491124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chemeClr val="tx1"/>
                </a:solidFill>
                <a:cs typeface="Calibri"/>
              </a:rPr>
              <a:t>Task sequence strips: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133128-F0A7-48D6-8CB0-60F7B839AA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" t="19565" r="-198" b="-544"/>
          <a:stretch/>
        </p:blipFill>
        <p:spPr>
          <a:xfrm>
            <a:off x="-1355" y="4474414"/>
            <a:ext cx="4026699" cy="2148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0F2F01-E697-4544-A03B-B9E61745211E}"/>
              </a:ext>
            </a:extLst>
          </p:cNvPr>
          <p:cNvSpPr txBox="1"/>
          <p:nvPr/>
        </p:nvSpPr>
        <p:spPr>
          <a:xfrm rot="10800000" flipV="1">
            <a:off x="439050" y="1496112"/>
            <a:ext cx="879606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600" dirty="0">
                <a:cs typeface="Calibri"/>
              </a:rPr>
              <a:t>Use of visuals to support pupils to follow familiar routines with greater independence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78F2D-F0B5-4004-929B-F1E3C47142DD}"/>
              </a:ext>
            </a:extLst>
          </p:cNvPr>
          <p:cNvSpPr txBox="1"/>
          <p:nvPr/>
        </p:nvSpPr>
        <p:spPr>
          <a:xfrm>
            <a:off x="497456" y="3775494"/>
            <a:ext cx="31457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Getting dressed</a:t>
            </a:r>
            <a:endParaRPr lang="en-US" sz="2800" dirty="0">
              <a:cs typeface="Calibri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6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Choice boards</a:t>
            </a:r>
            <a:endParaRPr lang="en-US" dirty="0"/>
          </a:p>
        </p:txBody>
      </p:sp>
      <p:pic>
        <p:nvPicPr>
          <p:cNvPr id="3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52D20A7-6354-40E7-AD68-31F9616D1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70" y="4318300"/>
            <a:ext cx="4770407" cy="2433965"/>
          </a:xfrm>
          <a:prstGeom prst="rect">
            <a:avLst/>
          </a:prstGeom>
        </p:spPr>
      </p:pic>
      <p:pic>
        <p:nvPicPr>
          <p:cNvPr id="6" name="Picture 6" descr="A picture containing orange, refrigerator, table, room&#10;&#10;Description automatically generated">
            <a:extLst>
              <a:ext uri="{FF2B5EF4-FFF2-40B4-BE49-F238E27FC236}">
                <a16:creationId xmlns:a16="http://schemas.microsoft.com/office/drawing/2014/main" id="{86321B15-077C-4D83-97EC-B087839901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31" r="523" b="12105"/>
          <a:stretch/>
        </p:blipFill>
        <p:spPr>
          <a:xfrm>
            <a:off x="986287" y="1482307"/>
            <a:ext cx="3591481" cy="2697227"/>
          </a:xfrm>
          <a:prstGeom prst="rect">
            <a:avLst/>
          </a:prstGeom>
        </p:spPr>
      </p:pic>
      <p:pic>
        <p:nvPicPr>
          <p:cNvPr id="7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DE3C0AF-FD8E-4AEA-ACBE-BD2F70FE0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0211" y="2355012"/>
            <a:ext cx="5963727" cy="302499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cs typeface="Calibri"/>
              </a:rPr>
              <a:t>Social Understanding: social stories</a:t>
            </a:r>
            <a:endParaRPr lang="en-US" dirty="0"/>
          </a:p>
        </p:txBody>
      </p:sp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654C12-54E7-4A30-9164-16034978E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004" y="1600825"/>
            <a:ext cx="4310332" cy="3052501"/>
          </a:xfrm>
          <a:prstGeom prst="rect">
            <a:avLst/>
          </a:prstGeom>
        </p:spPr>
      </p:pic>
      <p:pic>
        <p:nvPicPr>
          <p:cNvPr id="7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7B47FB9-C076-4842-81AF-23305AF09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7117" y="4065522"/>
            <a:ext cx="2139351" cy="2623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B8C003-A54C-4FE8-AB81-45E6DB8E296B}"/>
              </a:ext>
            </a:extLst>
          </p:cNvPr>
          <p:cNvSpPr txBox="1"/>
          <p:nvPr/>
        </p:nvSpPr>
        <p:spPr>
          <a:xfrm>
            <a:off x="526211" y="18489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CB854E-D69B-41F8-842D-06FB74A21B0E}"/>
              </a:ext>
            </a:extLst>
          </p:cNvPr>
          <p:cNvSpPr txBox="1"/>
          <p:nvPr/>
        </p:nvSpPr>
        <p:spPr>
          <a:xfrm>
            <a:off x="526211" y="1848928"/>
            <a:ext cx="4770407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GB" sz="3200" dirty="0">
                <a:cs typeface="Arial"/>
              </a:rPr>
              <a:t>A short </a:t>
            </a:r>
            <a:r>
              <a:rPr lang="en-GB" sz="3200" dirty="0" smtClean="0">
                <a:cs typeface="Arial"/>
              </a:rPr>
              <a:t>visual story </a:t>
            </a:r>
            <a:r>
              <a:rPr lang="en-GB" sz="3200" dirty="0">
                <a:cs typeface="Arial"/>
              </a:rPr>
              <a:t>written in a specific format</a:t>
            </a:r>
          </a:p>
          <a:p>
            <a:pPr>
              <a:buFont typeface="Arial"/>
              <a:buChar char="•"/>
            </a:pPr>
            <a:r>
              <a:rPr lang="en-GB" sz="3200" dirty="0">
                <a:solidFill>
                  <a:srgbClr val="000000"/>
                </a:solidFill>
                <a:cs typeface="Arial"/>
              </a:rPr>
              <a:t>Describes what happens in a specific social situation</a:t>
            </a:r>
          </a:p>
          <a:p>
            <a:pPr>
              <a:buFont typeface="Arial"/>
              <a:buChar char="•"/>
            </a:pPr>
            <a:r>
              <a:rPr lang="en-GB" sz="3200" dirty="0">
                <a:solidFill>
                  <a:srgbClr val="000000"/>
                </a:solidFill>
                <a:cs typeface="Arial"/>
              </a:rPr>
              <a:t>Describes what people do and why they do it and what the common responses are</a:t>
            </a:r>
          </a:p>
          <a:p>
            <a:pPr>
              <a:buFont typeface="Arial"/>
              <a:buChar char="•"/>
            </a:pPr>
            <a:endParaRPr lang="en-GB" sz="2400" dirty="0">
              <a:solidFill>
                <a:srgbClr val="000000"/>
              </a:solidFill>
              <a:cs typeface="Arial"/>
            </a:endParaRPr>
          </a:p>
          <a:p>
            <a:pPr>
              <a:buFont typeface="Arial"/>
              <a:buChar char="•"/>
            </a:pPr>
            <a:endParaRPr lang="en-GB" dirty="0">
              <a:solidFill>
                <a:srgbClr val="0070C0"/>
              </a:solidFill>
              <a:cs typeface="Arial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7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Social Understanding: Visual Reminders</a:t>
            </a:r>
            <a:endParaRPr lang="en-US" dirty="0"/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CB94F0-8C96-46E7-B238-FD60D455F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04" y="1580251"/>
            <a:ext cx="3826353" cy="2633572"/>
          </a:xfrm>
          <a:prstGeom prst="rect">
            <a:avLst/>
          </a:prstGeom>
        </p:spPr>
      </p:pic>
      <p:pic>
        <p:nvPicPr>
          <p:cNvPr id="11" name="Picture 11" descr="A picture containing text, indoor, photo, person&#10;&#10;Description automatically generated">
            <a:extLst>
              <a:ext uri="{FF2B5EF4-FFF2-40B4-BE49-F238E27FC236}">
                <a16:creationId xmlns:a16="http://schemas.microsoft.com/office/drawing/2014/main" id="{E776A1B9-D615-4DC6-8E89-2132BBA7E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420" y="2952980"/>
            <a:ext cx="4770407" cy="3827511"/>
          </a:xfrm>
          <a:prstGeom prst="rect">
            <a:avLst/>
          </a:prstGeom>
        </p:spPr>
      </p:pic>
      <p:pic>
        <p:nvPicPr>
          <p:cNvPr id="13" name="Picture 12" descr="C:\Users\rosemaryfletcher\Desktop\Photos\IMG_0222.JPG">
            <a:extLst>
              <a:ext uri="{FF2B5EF4-FFF2-40B4-BE49-F238E27FC236}">
                <a16:creationId xmlns:a16="http://schemas.microsoft.com/office/drawing/2014/main" id="{7CB5D8F0-F93E-4ED3-A034-ACB62EB01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3" b="16582"/>
          <a:stretch/>
        </p:blipFill>
        <p:spPr bwMode="auto">
          <a:xfrm>
            <a:off x="247805" y="4521145"/>
            <a:ext cx="6074644" cy="219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A picture containing stop, sign, sitting, dark&#10;&#10;Description automatically generated">
            <a:extLst>
              <a:ext uri="{FF2B5EF4-FFF2-40B4-BE49-F238E27FC236}">
                <a16:creationId xmlns:a16="http://schemas.microsoft.com/office/drawing/2014/main" id="{E3BFF777-363E-4530-99A9-AA09FC2ED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1064" y="1896911"/>
            <a:ext cx="2784895" cy="23122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6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Social Understanding: Play times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8C003-A54C-4FE8-AB81-45E6DB8E296B}"/>
              </a:ext>
            </a:extLst>
          </p:cNvPr>
          <p:cNvSpPr txBox="1"/>
          <p:nvPr/>
        </p:nvSpPr>
        <p:spPr>
          <a:xfrm>
            <a:off x="526211" y="18489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pic>
        <p:nvPicPr>
          <p:cNvPr id="3" name="Picture 3" descr="A picture containing photo, different, sitting, fire&#10;&#10;Description automatically generated">
            <a:extLst>
              <a:ext uri="{FF2B5EF4-FFF2-40B4-BE49-F238E27FC236}">
                <a16:creationId xmlns:a16="http://schemas.microsoft.com/office/drawing/2014/main" id="{BF4CCB0E-F2DD-4954-B0D0-BE2B0D766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42" y="1701483"/>
            <a:ext cx="3390181" cy="4317675"/>
          </a:xfrm>
          <a:prstGeom prst="rect">
            <a:avLst/>
          </a:prstGeom>
        </p:spPr>
      </p:pic>
      <p:pic>
        <p:nvPicPr>
          <p:cNvPr id="4" name="Picture 4" descr="A picture containing monitor, small, screen, sitting&#10;&#10;Description automatically generated">
            <a:extLst>
              <a:ext uri="{FF2B5EF4-FFF2-40B4-BE49-F238E27FC236}">
                <a16:creationId xmlns:a16="http://schemas.microsoft.com/office/drawing/2014/main" id="{D98F2B82-BA6F-441E-8394-0CCA19A9C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683" y="1851842"/>
            <a:ext cx="3864633" cy="4333260"/>
          </a:xfrm>
          <a:prstGeom prst="rect">
            <a:avLst/>
          </a:prstGeom>
        </p:spPr>
      </p:pic>
      <p:pic>
        <p:nvPicPr>
          <p:cNvPr id="5" name="Picture 5" descr="A picture containing sitting, refrigerator&#10;&#10;Description automatically generated">
            <a:extLst>
              <a:ext uri="{FF2B5EF4-FFF2-40B4-BE49-F238E27FC236}">
                <a16:creationId xmlns:a16="http://schemas.microsoft.com/office/drawing/2014/main" id="{F8F12082-6D2F-4099-95EC-355D5F619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872" y="1713341"/>
            <a:ext cx="3418934" cy="433709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9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Social Understanding: turn-taking</a:t>
            </a:r>
            <a:endParaRPr lang="en-US" dirty="0"/>
          </a:p>
        </p:txBody>
      </p:sp>
      <p:pic>
        <p:nvPicPr>
          <p:cNvPr id="6" name="Picture 6" descr="A picture containing green, table&#10;&#10;Description automatically generated">
            <a:extLst>
              <a:ext uri="{FF2B5EF4-FFF2-40B4-BE49-F238E27FC236}">
                <a16:creationId xmlns:a16="http://schemas.microsoft.com/office/drawing/2014/main" id="{FBDBDC84-1696-44C6-A483-608A7BF92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51" y="1712258"/>
            <a:ext cx="3145766" cy="4641183"/>
          </a:xfrm>
          <a:prstGeom prst="rect">
            <a:avLst/>
          </a:prstGeom>
        </p:spPr>
      </p:pic>
      <p:pic>
        <p:nvPicPr>
          <p:cNvPr id="7" name="Picture 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EDDB9D0-9EEF-42F0-BE5B-03F25463D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742" y="2008786"/>
            <a:ext cx="3399346" cy="4177520"/>
          </a:xfrm>
          <a:prstGeom prst="rect">
            <a:avLst/>
          </a:prstGeom>
        </p:spPr>
      </p:pic>
      <p:pic>
        <p:nvPicPr>
          <p:cNvPr id="12" name="Picture 3" descr="C:\Users\rosemaryfletcher\Desktop\Photos\IMG_0235.JPG">
            <a:extLst>
              <a:ext uri="{FF2B5EF4-FFF2-40B4-BE49-F238E27FC236}">
                <a16:creationId xmlns:a16="http://schemas.microsoft.com/office/drawing/2014/main" id="{DC60913C-F16A-442E-9526-CF3A6D671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19" y="1609726"/>
            <a:ext cx="4084618" cy="260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A056BB2-DE90-4347-9EBF-A18A9ACFA6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322" t="13115" r="27322" b="17731"/>
          <a:stretch/>
        </p:blipFill>
        <p:spPr>
          <a:xfrm>
            <a:off x="4829445" y="4440897"/>
            <a:ext cx="2065041" cy="209680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Emotions</a:t>
            </a:r>
            <a:endParaRPr lang="en-US" dirty="0"/>
          </a:p>
        </p:txBody>
      </p:sp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89BFB3-6DC4-4530-878B-6D037BBFE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701" y="1917940"/>
            <a:ext cx="2351314" cy="4114800"/>
          </a:xfrm>
          <a:prstGeom prst="rect">
            <a:avLst/>
          </a:prstGeom>
        </p:spPr>
      </p:pic>
      <p:pic>
        <p:nvPicPr>
          <p:cNvPr id="7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9F4887B-BA5B-4EB9-99FC-C69BCCACB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38" y="1919319"/>
            <a:ext cx="3577086" cy="3939511"/>
          </a:xfrm>
          <a:prstGeom prst="rect">
            <a:avLst/>
          </a:prstGeom>
        </p:spPr>
      </p:pic>
      <p:pic>
        <p:nvPicPr>
          <p:cNvPr id="9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F8AF2F-7D62-4165-9F71-5354EB676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7192" y="2944730"/>
            <a:ext cx="5604294" cy="20899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3"/>
          <p:cNvSpPr>
            <a:spLocks noGrp="1"/>
          </p:cNvSpPr>
          <p:nvPr>
            <p:ph type="body" sz="quarter" idx="10"/>
          </p:nvPr>
        </p:nvSpPr>
        <p:spPr bwMode="auto">
          <a:xfrm>
            <a:off x="1672045" y="694644"/>
            <a:ext cx="8830491" cy="20354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 fontAlgn="base">
              <a:spcAft>
                <a:spcPct val="0"/>
              </a:spcAft>
            </a:pPr>
            <a:endParaRPr lang="en-GB" sz="3600" dirty="0"/>
          </a:p>
          <a:p>
            <a:pPr algn="ctr" fontAlgn="base">
              <a:spcAft>
                <a:spcPct val="0"/>
              </a:spcAft>
            </a:pPr>
            <a:r>
              <a:rPr lang="en-GB" sz="11000"/>
              <a:t>What </a:t>
            </a:r>
            <a:r>
              <a:rPr lang="en-GB" sz="11000" dirty="0"/>
              <a:t>visual supports do you rely on in your everyday life?</a:t>
            </a:r>
            <a:endParaRPr lang="en-US" sz="11000" dirty="0"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16" y="2996021"/>
            <a:ext cx="3404779" cy="3404779"/>
          </a:xfrm>
          <a:prstGeom prst="rect">
            <a:avLst/>
          </a:prstGeom>
        </p:spPr>
      </p:pic>
      <p:sp>
        <p:nvSpPr>
          <p:cNvPr id="4" name="AutoShape 4" descr="https://ukc-powerpoint.officeapps.live.com/pods/GetClipboardImage.ashx?Id=dfe7dd1d-e0cc-40c8-a9a3-becb56b4822e&amp;DC=GUK1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Emotions</a:t>
            </a:r>
            <a:endParaRPr lang="en-US" dirty="0"/>
          </a:p>
        </p:txBody>
      </p:sp>
      <p:pic>
        <p:nvPicPr>
          <p:cNvPr id="4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96D1B8D0-9B24-4533-813F-A69B4DE00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2" y="1980481"/>
            <a:ext cx="4070769" cy="3960962"/>
          </a:xfrm>
          <a:prstGeom prst="rect">
            <a:avLst/>
          </a:prstGeom>
        </p:spPr>
      </p:pic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18743FF-7584-4B81-B7F9-CE8EBB8B1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180" y="2640217"/>
            <a:ext cx="2369908" cy="2125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C2CD58-6D8D-4FEF-844F-2A55D0841EEB}"/>
              </a:ext>
            </a:extLst>
          </p:cNvPr>
          <p:cNvSpPr txBox="1"/>
          <p:nvPr/>
        </p:nvSpPr>
        <p:spPr>
          <a:xfrm>
            <a:off x="255690" y="6067998"/>
            <a:ext cx="77640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cs typeface="Calibri"/>
              </a:rPr>
              <a:t>Visual to support breathing technique</a:t>
            </a:r>
            <a:endParaRPr lang="en-US" sz="2800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2CD58-6D8D-4FEF-844F-2A55D0841EEB}"/>
              </a:ext>
            </a:extLst>
          </p:cNvPr>
          <p:cNvSpPr txBox="1"/>
          <p:nvPr/>
        </p:nvSpPr>
        <p:spPr>
          <a:xfrm>
            <a:off x="5483180" y="1980481"/>
            <a:ext cx="20286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cs typeface="Calibri"/>
              </a:rPr>
              <a:t>Break cards</a:t>
            </a:r>
            <a:endParaRPr lang="en-US" sz="2800" dirty="0">
              <a:cs typeface="Calibri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C2CD58-6D8D-4FEF-844F-2A55D0841EEB}"/>
              </a:ext>
            </a:extLst>
          </p:cNvPr>
          <p:cNvSpPr txBox="1"/>
          <p:nvPr/>
        </p:nvSpPr>
        <p:spPr>
          <a:xfrm>
            <a:off x="8799227" y="5776751"/>
            <a:ext cx="28224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cs typeface="Calibri"/>
              </a:rPr>
              <a:t>Transition objects</a:t>
            </a:r>
            <a:endParaRPr lang="en-US" sz="2800" dirty="0"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2"/>
          <a:stretch/>
        </p:blipFill>
        <p:spPr>
          <a:xfrm>
            <a:off x="10707294" y="3278686"/>
            <a:ext cx="914359" cy="695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99" y="3933259"/>
            <a:ext cx="943695" cy="9421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>
          <a:xfrm>
            <a:off x="9215032" y="2780675"/>
            <a:ext cx="1394003" cy="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3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Emotions</a:t>
            </a:r>
            <a:endParaRPr lang="en-US" dirty="0"/>
          </a:p>
        </p:txBody>
      </p:sp>
      <p:pic>
        <p:nvPicPr>
          <p:cNvPr id="3" name="Picture 3" descr="A picture containing large, street, parked, person&#10;&#10;Description automatically generated">
            <a:extLst>
              <a:ext uri="{FF2B5EF4-FFF2-40B4-BE49-F238E27FC236}">
                <a16:creationId xmlns:a16="http://schemas.microsoft.com/office/drawing/2014/main" id="{565CB953-5F9D-4255-8471-AD2F3DA7D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5" y="1710457"/>
            <a:ext cx="3042585" cy="407112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2CD58-6D8D-4FEF-844F-2A55D0841EEB}"/>
              </a:ext>
            </a:extLst>
          </p:cNvPr>
          <p:cNvSpPr txBox="1"/>
          <p:nvPr/>
        </p:nvSpPr>
        <p:spPr>
          <a:xfrm>
            <a:off x="2923083" y="5899725"/>
            <a:ext cx="45420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cs typeface="Calibri"/>
              </a:rPr>
              <a:t>The Incredible 5-Point Scale</a:t>
            </a:r>
            <a:endParaRPr lang="en-US" sz="2800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30" y="2068642"/>
            <a:ext cx="4796852" cy="359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cs typeface="Calibri"/>
              </a:rPr>
              <a:t>Supporting understanding of information</a:t>
            </a:r>
            <a:endParaRPr lang="en-US" dirty="0"/>
          </a:p>
        </p:txBody>
      </p:sp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2EFBEC08-6F24-41EA-AC43-75F799B53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714" y="1579623"/>
            <a:ext cx="3783401" cy="2361660"/>
          </a:xfrm>
          <a:prstGeom prst="rect">
            <a:avLst/>
          </a:prstGeom>
        </p:spPr>
      </p:pic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E08DA2-0400-4DC3-A2E7-2A897B85B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512" y="1632280"/>
            <a:ext cx="3375803" cy="2055063"/>
          </a:xfrm>
          <a:prstGeom prst="rect">
            <a:avLst/>
          </a:prstGeom>
        </p:spPr>
      </p:pic>
      <p:pic>
        <p:nvPicPr>
          <p:cNvPr id="12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96F940D-86F3-45FC-9F78-B0088E242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15" y="3792747"/>
            <a:ext cx="5589916" cy="2794958"/>
          </a:xfrm>
          <a:prstGeom prst="rect">
            <a:avLst/>
          </a:prstGeom>
        </p:spPr>
      </p:pic>
      <p:pic>
        <p:nvPicPr>
          <p:cNvPr id="14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5F9FC3ED-0F74-4630-AC0D-27E65E7AB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072" y="4172579"/>
            <a:ext cx="3697857" cy="25241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6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 smtClean="0"/>
              <a:t>Using visual props to support engagement with stories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3" r="33532"/>
          <a:stretch/>
        </p:blipFill>
        <p:spPr>
          <a:xfrm>
            <a:off x="584617" y="1723868"/>
            <a:ext cx="3942413" cy="3972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42" y="1723869"/>
            <a:ext cx="3972393" cy="397239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F1F7958-D18F-4C87-8589-367BB4797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94" y="4729252"/>
            <a:ext cx="3754467" cy="1316607"/>
          </a:xfrm>
          <a:prstGeom prst="rect">
            <a:avLst/>
          </a:prstGeom>
        </p:spPr>
      </p:pic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3F4F2E86-844E-4427-B0EA-B00C020ED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Supporting communication</a:t>
            </a:r>
            <a:endParaRPr lang="en-US" dirty="0"/>
          </a:p>
        </p:txBody>
      </p:sp>
      <p:pic>
        <p:nvPicPr>
          <p:cNvPr id="29" name="Picture 3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8C01C08-A7C4-4798-BE75-960C90DB3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135" y="2203151"/>
            <a:ext cx="2466975" cy="1847850"/>
          </a:xfrm>
          <a:prstGeom prst="rect">
            <a:avLst/>
          </a:prstGeom>
        </p:spPr>
      </p:pic>
      <p:pic>
        <p:nvPicPr>
          <p:cNvPr id="31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456F17-3C84-4F4E-BD69-8347341AE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373" y="1538827"/>
            <a:ext cx="3687972" cy="47580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9E116F4-2F90-4517-83FD-653EFE7B2F19}"/>
              </a:ext>
            </a:extLst>
          </p:cNvPr>
          <p:cNvSpPr txBox="1"/>
          <p:nvPr/>
        </p:nvSpPr>
        <p:spPr>
          <a:xfrm>
            <a:off x="914400" y="420681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Asking for help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8FB43F-0D81-41F9-A676-2D2B7D24F50C}"/>
              </a:ext>
            </a:extLst>
          </p:cNvPr>
          <p:cNvSpPr txBox="1"/>
          <p:nvPr/>
        </p:nvSpPr>
        <p:spPr>
          <a:xfrm>
            <a:off x="6305909" y="6219645"/>
            <a:ext cx="42528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Communicating what hurts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Language Through Colour</a:t>
            </a:r>
            <a:endParaRPr lang="en-US" dirty="0"/>
          </a:p>
        </p:txBody>
      </p:sp>
      <p:graphicFrame>
        <p:nvGraphicFramePr>
          <p:cNvPr id="7" name="Group 52">
            <a:extLst>
              <a:ext uri="{FF2B5EF4-FFF2-40B4-BE49-F238E27FC236}">
                <a16:creationId xmlns:a16="http://schemas.microsoft.com/office/drawing/2014/main" id="{7B6ADD38-B942-40D3-B381-25BB1B6B66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78175"/>
              </p:ext>
            </p:extLst>
          </p:nvPr>
        </p:nvGraphicFramePr>
        <p:xfrm>
          <a:off x="7070594" y="1505437"/>
          <a:ext cx="4495077" cy="5171866"/>
        </p:xfrm>
        <a:graphic>
          <a:graphicData uri="http://schemas.openxmlformats.org/drawingml/2006/table">
            <a:tbl>
              <a:tblPr/>
              <a:tblGrid>
                <a:gridCol w="1546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5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19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Question</a:t>
                      </a:r>
                    </a:p>
                  </a:txBody>
                  <a:tcPr marL="91438" marR="9143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Type of information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Colour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5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Who</a:t>
                      </a:r>
                    </a:p>
                  </a:txBody>
                  <a:tcPr marL="91438" marR="9143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68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Person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68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Pink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6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2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What </a:t>
                      </a:r>
                    </a:p>
                  </a:txBody>
                  <a:tcPr marL="91438" marR="9143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Thing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Orange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2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What - doing</a:t>
                      </a:r>
                    </a:p>
                  </a:txBody>
                  <a:tcPr marL="91438" marR="9143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Action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Yellow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5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Where</a:t>
                      </a:r>
                    </a:p>
                  </a:txBody>
                  <a:tcPr marL="91438" marR="9143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9C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Place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9C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Blue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C9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2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What - like</a:t>
                      </a:r>
                    </a:p>
                  </a:txBody>
                  <a:tcPr marL="91438" marR="9143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Description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Green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5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When</a:t>
                      </a:r>
                    </a:p>
                  </a:txBody>
                  <a:tcPr marL="91438" marR="9143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AE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Time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AE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Brown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AE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5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Why</a:t>
                      </a:r>
                    </a:p>
                  </a:txBody>
                  <a:tcPr marL="91438" marR="9143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Reasons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Purple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19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How</a:t>
                      </a:r>
                    </a:p>
                  </a:txBody>
                  <a:tcPr marL="91438" marR="91438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Description of verb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Dotted yellow</a:t>
                      </a:r>
                    </a:p>
                  </a:txBody>
                  <a:tcPr marL="91438" marR="91438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8CDB58E-6005-4F09-8441-D30A7C1A005A}"/>
              </a:ext>
            </a:extLst>
          </p:cNvPr>
          <p:cNvSpPr txBox="1"/>
          <p:nvPr/>
        </p:nvSpPr>
        <p:spPr>
          <a:xfrm>
            <a:off x="454325" y="1920815"/>
            <a:ext cx="5575539" cy="350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000" dirty="0"/>
              <a:t>A </a:t>
            </a:r>
            <a:r>
              <a:rPr lang="en-US" sz="4000" dirty="0" err="1"/>
              <a:t>colour</a:t>
            </a:r>
            <a:r>
              <a:rPr lang="en-US" sz="4000" dirty="0"/>
              <a:t>-coded system to support pupil's expressive and receptive language</a:t>
            </a:r>
            <a:endParaRPr lang="en-US" sz="4000"/>
          </a:p>
          <a:p>
            <a:pPr marL="457200" indent="-273050">
              <a:spcBef>
                <a:spcPct val="20000"/>
              </a:spcBef>
              <a:spcAft>
                <a:spcPct val="0"/>
              </a:spcAft>
            </a:pPr>
            <a:endParaRPr lang="en-GB" sz="2800" dirty="0">
              <a:ea typeface="+mn-lt"/>
              <a:cs typeface="+mn-lt"/>
            </a:endParaRPr>
          </a:p>
          <a:p>
            <a:endParaRPr lang="en-US" sz="2800" dirty="0">
              <a:cs typeface="Calibri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3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D1E7A-E877-4031-82FA-6F68199F2A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Reward Charts</a:t>
            </a:r>
            <a:endParaRPr lang="en-US" dirty="0"/>
          </a:p>
        </p:txBody>
      </p:sp>
      <p:pic>
        <p:nvPicPr>
          <p:cNvPr id="3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5772EAC-DC42-466C-B69A-EF9E9BA3D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838" y="1638120"/>
            <a:ext cx="4432539" cy="4012181"/>
          </a:xfrm>
          <a:prstGeom prst="rect">
            <a:avLst/>
          </a:prstGeom>
        </p:spPr>
      </p:pic>
      <p:pic>
        <p:nvPicPr>
          <p:cNvPr id="5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3FC87AC7-90C2-45B0-9EEA-480B2F209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37" y="1982279"/>
            <a:ext cx="4779213" cy="355695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1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alendar&#10;&#10;Description automatically generated">
            <a:extLst>
              <a:ext uri="{FF2B5EF4-FFF2-40B4-BE49-F238E27FC236}">
                <a16:creationId xmlns:a16="http://schemas.microsoft.com/office/drawing/2014/main" id="{122489EC-9648-41C7-B150-C4F386890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5498" b="10239"/>
          <a:stretch>
            <a:fillRect/>
          </a:stretch>
        </p:blipFill>
        <p:spPr bwMode="auto">
          <a:xfrm>
            <a:off x="863212" y="1713003"/>
            <a:ext cx="3417706" cy="479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6AD666-D3C0-4A5A-8B7C-DAE64C596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690" y="281897"/>
            <a:ext cx="10754784" cy="1048809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Symbol supported instructions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938F3-D875-45AC-A326-F332CA8EF9AB}"/>
              </a:ext>
            </a:extLst>
          </p:cNvPr>
          <p:cNvSpPr txBox="1"/>
          <p:nvPr/>
        </p:nvSpPr>
        <p:spPr>
          <a:xfrm>
            <a:off x="5155721" y="5716437"/>
            <a:ext cx="610750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Worksheets and recipes</a:t>
            </a:r>
            <a:endParaRPr lang="en-US" dirty="0">
              <a:cs typeface="Calibri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83" y="2047875"/>
            <a:ext cx="47625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7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F37D3-6827-4064-8E51-6D106943E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13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ea typeface="+mn-lt"/>
                <a:cs typeface="+mn-lt"/>
              </a:rPr>
              <a:t>Laminate where possible for longer use.</a:t>
            </a:r>
            <a:endParaRPr lang="en-US" sz="4000">
              <a:cs typeface="Calibri"/>
            </a:endParaRPr>
          </a:p>
          <a:p>
            <a:r>
              <a:rPr lang="en-US" sz="4000" dirty="0">
                <a:ea typeface="+mn-lt"/>
                <a:cs typeface="+mn-lt"/>
              </a:rPr>
              <a:t>How will they be stored?</a:t>
            </a:r>
          </a:p>
          <a:p>
            <a:r>
              <a:rPr lang="en-US" sz="4000" dirty="0">
                <a:ea typeface="+mn-lt"/>
                <a:cs typeface="+mn-lt"/>
              </a:rPr>
              <a:t>But visuals don't always have to be perfect!</a:t>
            </a:r>
            <a:endParaRPr lang="en-US" sz="4000">
              <a:cs typeface="Calibri"/>
            </a:endParaRPr>
          </a:p>
          <a:p>
            <a:r>
              <a:rPr lang="en-GB" sz="4000" dirty="0">
                <a:ea typeface="+mn-lt"/>
                <a:cs typeface="+mn-lt"/>
              </a:rPr>
              <a:t>Ensure the visuals are in a noticeable place for the pupil to refer to.</a:t>
            </a: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8189C2F-DCB6-4A46-B663-A244430B80CF}"/>
              </a:ext>
            </a:extLst>
          </p:cNvPr>
          <p:cNvSpPr txBox="1">
            <a:spLocks/>
          </p:cNvSpPr>
          <p:nvPr/>
        </p:nvSpPr>
        <p:spPr>
          <a:xfrm>
            <a:off x="226935" y="468803"/>
            <a:ext cx="10754784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cs typeface="Calibri"/>
              </a:rPr>
              <a:t>Some practical points to consider:</a:t>
            </a:r>
            <a:r>
              <a:rPr lang="en-US" dirty="0">
                <a:solidFill>
                  <a:srgbClr val="898989"/>
                </a:solidFill>
                <a:cs typeface="Calibri"/>
              </a:rPr>
              <a:t>s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Reference and for further information: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072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>
                <a:ea typeface="+mn-lt"/>
                <a:cs typeface="+mn-lt"/>
                <a:hlinkClick r:id="rId5"/>
              </a:rPr>
              <a:t>https://www.autism.org.uk/advice-and-guidance/topics/communication/communication-tools/visual-supports</a:t>
            </a:r>
            <a:r>
              <a:rPr lang="en-GB" dirty="0">
                <a:ea typeface="+mn-lt"/>
                <a:cs typeface="+mn-lt"/>
              </a:rPr>
              <a:t> (Link to information from the National Autistic Society on Visual Supports)</a:t>
            </a:r>
            <a:endParaRPr lang="en-GB" dirty="0"/>
          </a:p>
          <a:p>
            <a:r>
              <a:rPr lang="en-GB" dirty="0">
                <a:ea typeface="+mn-lt"/>
                <a:cs typeface="+mn-lt"/>
                <a:hlinkClick r:id="rId6"/>
              </a:rPr>
              <a:t>https://carolgraysocialstories.com/social-stories/what-is-it/</a:t>
            </a:r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The New Social Story Book – Carol </a:t>
            </a:r>
            <a:r>
              <a:rPr lang="en-GB" dirty="0" err="1">
                <a:cs typeface="Calibri" panose="020F0502020204030204"/>
              </a:rPr>
              <a:t>Gray</a:t>
            </a:r>
            <a:endParaRPr lang="en-GB" dirty="0">
              <a:cs typeface="Calibri" panose="020F0502020204030204"/>
            </a:endParaRPr>
          </a:p>
          <a:p>
            <a:endParaRPr lang="en-GB" dirty="0"/>
          </a:p>
          <a:p>
            <a:r>
              <a:rPr lang="en-GB" dirty="0"/>
              <a:t>Contact me if you have any questions:</a:t>
            </a:r>
            <a:endParaRPr lang="en-GB" dirty="0">
              <a:hlinkClick r:id="rId7"/>
            </a:endParaRPr>
          </a:p>
          <a:p>
            <a:pPr marL="0" indent="0">
              <a:buNone/>
            </a:pPr>
            <a:r>
              <a:rPr lang="en-GB" dirty="0">
                <a:hlinkClick r:id="rId7"/>
              </a:rPr>
              <a:t>Katy.h@st-nicholas.kent.sch.uk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8F48F-9D62-4B8F-B6D8-303305556BB2}"/>
              </a:ext>
            </a:extLst>
          </p:cNvPr>
          <p:cNvSpPr txBox="1"/>
          <p:nvPr/>
        </p:nvSpPr>
        <p:spPr>
          <a:xfrm>
            <a:off x="8635042" y="1705155"/>
            <a:ext cx="3174520" cy="470898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60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Say less, show more!</a:t>
            </a:r>
            <a:endParaRPr lang="en-US" sz="6000" dirty="0">
              <a:solidFill>
                <a:schemeClr val="bg1"/>
              </a:solidFill>
              <a:cs typeface="Calibri"/>
            </a:endParaRPr>
          </a:p>
          <a:p>
            <a:endParaRPr lang="en-US" sz="6000" dirty="0">
              <a:cs typeface="Calibri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963" y="836023"/>
            <a:ext cx="237225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Body movements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367" y="1585142"/>
            <a:ext cx="2168434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Could you cope without these everyday visual supports?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6" y="2416067"/>
            <a:ext cx="1486253" cy="1427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43" y="316387"/>
            <a:ext cx="1343620" cy="1730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r="9635"/>
          <a:stretch/>
        </p:blipFill>
        <p:spPr>
          <a:xfrm>
            <a:off x="2315098" y="2330752"/>
            <a:ext cx="1604211" cy="1569634"/>
          </a:xfrm>
          <a:prstGeom prst="rect">
            <a:avLst/>
          </a:prstGeom>
        </p:spPr>
      </p:pic>
      <p:pic>
        <p:nvPicPr>
          <p:cNvPr id="13" name="Picture 4" descr="http://1.bp.blogspot.com/_kQskifthOcE/S7BE0U5J19I/AAAAAAAABLY/CMNHUjDBYLE/s1600/BestBento+-+Chinese+menu+k1.JPG">
            <a:extLst>
              <a:ext uri="{FF2B5EF4-FFF2-40B4-BE49-F238E27FC236}">
                <a16:creationId xmlns:a16="http://schemas.microsoft.com/office/drawing/2014/main" id="{00568527-BA9D-4856-928F-E976A439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859" y="1880481"/>
            <a:ext cx="2859515" cy="249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37859" y="889209"/>
            <a:ext cx="278651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Environment</a:t>
            </a:r>
            <a:endParaRPr lang="en-GB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14333" r="9788" b="12310"/>
          <a:stretch/>
        </p:blipFill>
        <p:spPr>
          <a:xfrm>
            <a:off x="10364855" y="241921"/>
            <a:ext cx="1732548" cy="15721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045" y="2196479"/>
            <a:ext cx="1278169" cy="1278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79053" y="4615314"/>
            <a:ext cx="4898571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Personal</a:t>
            </a:r>
            <a:r>
              <a:rPr lang="en-GB" sz="2800" b="1" dirty="0"/>
              <a:t> </a:t>
            </a:r>
            <a:r>
              <a:rPr lang="en-GB" sz="3200" b="1" dirty="0"/>
              <a:t>organisational tools</a:t>
            </a:r>
          </a:p>
          <a:p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4" y="4595074"/>
            <a:ext cx="2415229" cy="18658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30" y="4712912"/>
            <a:ext cx="2962275" cy="15430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4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621036B-8F55-4E1B-B727-01C97A329ACA}"/>
              </a:ext>
            </a:extLst>
          </p:cNvPr>
          <p:cNvSpPr txBox="1">
            <a:spLocks/>
          </p:cNvSpPr>
          <p:nvPr/>
        </p:nvSpPr>
        <p:spPr>
          <a:xfrm>
            <a:off x="327577" y="224387"/>
            <a:ext cx="7491124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cs typeface="Calibri"/>
              </a:rPr>
              <a:t>Visuals are used to: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915B4-6873-4B8C-95A4-923E4FA8D12F}"/>
              </a:ext>
            </a:extLst>
          </p:cNvPr>
          <p:cNvSpPr txBox="1"/>
          <p:nvPr/>
        </p:nvSpPr>
        <p:spPr>
          <a:xfrm>
            <a:off x="454325" y="1762664"/>
            <a:ext cx="10823275" cy="4222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Support pupils' understanding</a:t>
            </a:r>
            <a:endParaRPr lang="en-US" sz="3200" dirty="0">
              <a:cs typeface="Calibri"/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3200" dirty="0">
                <a:cs typeface="Calibri" panose="020F0502020204030204"/>
              </a:rPr>
              <a:t>Support pupils' communication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Support progression and learning</a:t>
            </a:r>
            <a:endParaRPr lang="en-GB" sz="3200" dirty="0">
              <a:cs typeface="Calibri"/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dirty="0">
                <a:cs typeface="Calibri"/>
              </a:rPr>
              <a:t>Reduce anxiety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dirty="0">
                <a:cs typeface="Calibri"/>
              </a:rPr>
              <a:t>Promote independence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3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621036B-8F55-4E1B-B727-01C97A329ACA}"/>
              </a:ext>
            </a:extLst>
          </p:cNvPr>
          <p:cNvSpPr txBox="1">
            <a:spLocks/>
          </p:cNvSpPr>
          <p:nvPr/>
        </p:nvSpPr>
        <p:spPr>
          <a:xfrm>
            <a:off x="140671" y="166878"/>
            <a:ext cx="7491124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cs typeface="Calibri"/>
              </a:rPr>
              <a:t>Why are visuals so important?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915B4-6873-4B8C-95A4-923E4FA8D12F}"/>
              </a:ext>
            </a:extLst>
          </p:cNvPr>
          <p:cNvSpPr txBox="1"/>
          <p:nvPr/>
        </p:nvSpPr>
        <p:spPr>
          <a:xfrm>
            <a:off x="454325" y="1762664"/>
            <a:ext cx="10823275" cy="4776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It is easier to process visual than verbal information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Visuals reinforce verbal language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Visuals are permanent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GB" sz="3200" dirty="0">
                <a:ea typeface="+mn-lt"/>
                <a:cs typeface="+mn-lt"/>
              </a:rPr>
              <a:t>Visuals slow things down, give the pupil time to focus and process the information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3200" dirty="0">
                <a:ea typeface="+mn-lt"/>
                <a:cs typeface="+mn-lt"/>
              </a:rPr>
              <a:t>Can be understood by a wider audience</a:t>
            </a:r>
            <a:endParaRPr lang="en-GB" sz="3200" dirty="0"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dirty="0">
                <a:ea typeface="+mn-lt"/>
                <a:cs typeface="+mn-lt"/>
              </a:rPr>
              <a:t>They make abstract concepts more concrete</a:t>
            </a:r>
            <a:endParaRPr lang="en-GB" sz="3200" dirty="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sz="32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cs typeface="Calibri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0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cs typeface="Calibri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621036B-8F55-4E1B-B727-01C97A329ACA}"/>
              </a:ext>
            </a:extLst>
          </p:cNvPr>
          <p:cNvSpPr txBox="1">
            <a:spLocks/>
          </p:cNvSpPr>
          <p:nvPr/>
        </p:nvSpPr>
        <p:spPr>
          <a:xfrm>
            <a:off x="2009728" y="670086"/>
            <a:ext cx="7491124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cs typeface="Calibri"/>
              </a:rPr>
              <a:t>Visuals help everyone in the class!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Picture 4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0B68A7AB-22B5-4BB2-BB33-257037A92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457" y="2242419"/>
            <a:ext cx="3796521" cy="38252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cs typeface="Calibri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621036B-8F55-4E1B-B727-01C97A329ACA}"/>
              </a:ext>
            </a:extLst>
          </p:cNvPr>
          <p:cNvSpPr txBox="1">
            <a:spLocks/>
          </p:cNvSpPr>
          <p:nvPr/>
        </p:nvSpPr>
        <p:spPr>
          <a:xfrm>
            <a:off x="615125" y="670086"/>
            <a:ext cx="8555049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  <a:cs typeface="Calibri"/>
              </a:rPr>
              <a:t>There are different forms of visual supports that can be used: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" name="Picture 15" descr="http://www.audion.com/system/public/categories/125/images/bread-sandwich.jpg">
            <a:extLst>
              <a:ext uri="{FF2B5EF4-FFF2-40B4-BE49-F238E27FC236}">
                <a16:creationId xmlns:a16="http://schemas.microsoft.com/office/drawing/2014/main" id="{E9D78E1F-7C74-4C87-9F65-F129CF45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7702" r="2882" b="21404"/>
          <a:stretch>
            <a:fillRect/>
          </a:stretch>
        </p:blipFill>
        <p:spPr bwMode="auto">
          <a:xfrm>
            <a:off x="7564122" y="1863939"/>
            <a:ext cx="27368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http://homeimprovementbasics.com/wp-content/uploads/2013/10/sandwich-clip-arthasslefreeclipartcom---regular-clip-art---food---fast-food-b4uperaz.gif">
            <a:extLst>
              <a:ext uri="{FF2B5EF4-FFF2-40B4-BE49-F238E27FC236}">
                <a16:creationId xmlns:a16="http://schemas.microsoft.com/office/drawing/2014/main" id="{56642953-3B96-46AF-9D5F-40F0665F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07" y="5068705"/>
            <a:ext cx="223202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ttp://www.downloadclipart.net/large/194-sandwich-one-bw-design.png">
            <a:extLst>
              <a:ext uri="{FF2B5EF4-FFF2-40B4-BE49-F238E27FC236}">
                <a16:creationId xmlns:a16="http://schemas.microsoft.com/office/drawing/2014/main" id="{3AC814DF-19B7-4627-8C27-CA31859B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476" y="3531712"/>
            <a:ext cx="2750329" cy="138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A36DF41-7B53-435C-ACCC-25CF7E7EE164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600" dirty="0"/>
              <a:t>Objects</a:t>
            </a:r>
            <a:endParaRPr lang="en-GB" sz="36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600" dirty="0"/>
              <a:t>Photographs</a:t>
            </a:r>
            <a:endParaRPr lang="en-GB" sz="36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600" dirty="0"/>
              <a:t>Symbols</a:t>
            </a:r>
            <a:endParaRPr lang="en-GB" sz="36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600"/>
              <a:t>Black and white symbols</a:t>
            </a:r>
            <a:endParaRPr lang="en-GB" sz="360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sz="3600" dirty="0"/>
              <a:t>Written words</a:t>
            </a:r>
            <a:endParaRPr lang="en-GB" sz="3600" dirty="0">
              <a:cs typeface="Calibri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Used </a:t>
            </a:r>
            <a:r>
              <a:rPr lang="en-GB" b="1" dirty="0"/>
              <a:t>consistently.</a:t>
            </a:r>
            <a:endParaRPr lang="en-GB" b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r>
              <a:rPr lang="en-GB" b="1" dirty="0">
                <a:cs typeface="Calibri"/>
              </a:rPr>
              <a:t>Progressed</a:t>
            </a:r>
            <a:r>
              <a:rPr lang="en-GB" dirty="0">
                <a:cs typeface="Calibri"/>
              </a:rPr>
              <a:t> rather than reduced.</a:t>
            </a:r>
          </a:p>
          <a:p>
            <a:endParaRPr lang="en-GB" dirty="0"/>
          </a:p>
          <a:p>
            <a:r>
              <a:rPr lang="en-GB" dirty="0"/>
              <a:t>Appropriate for the pupil's </a:t>
            </a:r>
            <a:r>
              <a:rPr lang="en-GB" b="1" dirty="0"/>
              <a:t>level of understanding.</a:t>
            </a:r>
            <a:endParaRPr lang="en-GB" b="1" dirty="0">
              <a:cs typeface="Calibri"/>
            </a:endParaRPr>
          </a:p>
          <a:p>
            <a:endParaRPr lang="en-GB" dirty="0"/>
          </a:p>
          <a:p>
            <a:r>
              <a:rPr lang="en-GB" dirty="0">
                <a:highlight>
                  <a:srgbClr val="FFFF00"/>
                </a:highlight>
              </a:rPr>
              <a:t>Managed by the pupil as far as possible to promote </a:t>
            </a:r>
            <a:r>
              <a:rPr lang="en-GB" b="1" dirty="0">
                <a:highlight>
                  <a:srgbClr val="FFFF00"/>
                </a:highlight>
              </a:rPr>
              <a:t>independence.</a:t>
            </a:r>
            <a:endParaRPr lang="en-GB" b="1" dirty="0">
              <a:highlight>
                <a:srgbClr val="FFFF00"/>
              </a:highlight>
              <a:cs typeface="Calibri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C2A70-D203-4D0F-A228-98133605EB1A}"/>
              </a:ext>
            </a:extLst>
          </p:cNvPr>
          <p:cNvSpPr txBox="1"/>
          <p:nvPr/>
        </p:nvSpPr>
        <p:spPr>
          <a:xfrm>
            <a:off x="8246853" y="368060"/>
            <a:ext cx="36921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haroni"/>
                <a:cs typeface="Calibri"/>
              </a:rPr>
              <a:t>Key Principles</a:t>
            </a:r>
          </a:p>
        </p:txBody>
      </p:sp>
      <p:pic>
        <p:nvPicPr>
          <p:cNvPr id="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64B007-5F9E-4551-81C4-6814ED789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513" y="905324"/>
            <a:ext cx="1582409" cy="1582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51F21-3D5C-48FA-A0B0-9DC156F89909}"/>
              </a:ext>
            </a:extLst>
          </p:cNvPr>
          <p:cNvSpPr txBox="1"/>
          <p:nvPr/>
        </p:nvSpPr>
        <p:spPr>
          <a:xfrm>
            <a:off x="7857765" y="165879"/>
            <a:ext cx="4180936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 panose="020F0502020204030204"/>
            </a:endParaRPr>
          </a:p>
          <a:p>
            <a:pPr algn="l"/>
            <a:endParaRPr lang="en-US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621036B-8F55-4E1B-B727-01C97A329ACA}"/>
              </a:ext>
            </a:extLst>
          </p:cNvPr>
          <p:cNvSpPr txBox="1">
            <a:spLocks/>
          </p:cNvSpPr>
          <p:nvPr/>
        </p:nvSpPr>
        <p:spPr>
          <a:xfrm>
            <a:off x="140671" y="166878"/>
            <a:ext cx="7491124" cy="104880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chemeClr val="tx1"/>
                </a:solidFill>
                <a:cs typeface="Calibri"/>
              </a:rPr>
              <a:t>Visuals should be: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53CE3A25E46248A0C0C05A218C493C" ma:contentTypeVersion="11" ma:contentTypeDescription="Create a new document." ma:contentTypeScope="" ma:versionID="e632dcc673e6eafe627e315209249762">
  <xsd:schema xmlns:xsd="http://www.w3.org/2001/XMLSchema" xmlns:xs="http://www.w3.org/2001/XMLSchema" xmlns:p="http://schemas.microsoft.com/office/2006/metadata/properties" xmlns:ns3="9912cd77-33d6-49c1-9eb8-05c07d302a41" xmlns:ns4="711ee985-2b6d-4d0c-8ca7-fca48c4ae2de" targetNamespace="http://schemas.microsoft.com/office/2006/metadata/properties" ma:root="true" ma:fieldsID="b0b2ab62c23db9479aa2602ab09bdc26" ns3:_="" ns4:_="">
    <xsd:import namespace="9912cd77-33d6-49c1-9eb8-05c07d302a41"/>
    <xsd:import namespace="711ee985-2b6d-4d0c-8ca7-fca48c4ae2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12cd77-33d6-49c1-9eb8-05c07d302a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1ee985-2b6d-4d0c-8ca7-fca48c4ae2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A108AF-CBB0-4570-8A61-D9376937DB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075900-C02A-4136-B7FF-970E0BD20D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12cd77-33d6-49c1-9eb8-05c07d302a41"/>
    <ds:schemaRef ds:uri="711ee985-2b6d-4d0c-8ca7-fca48c4ae2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7D098A-1EF7-4C11-B3C0-AC076000B69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711ee985-2b6d-4d0c-8ca7-fca48c4ae2d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912cd77-33d6-49c1-9eb8-05c07d302a4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751</Words>
  <Application>Microsoft Office PowerPoint</Application>
  <PresentationFormat>Widescreen</PresentationFormat>
  <Paragraphs>220</Paragraphs>
  <Slides>39</Slides>
  <Notes>39</Notes>
  <HiddenSlides>0</HiddenSlides>
  <MMClips>39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ＭＳ Ｐゴシック</vt:lpstr>
      <vt:lpstr>Aharoni</vt:lpstr>
      <vt:lpstr>Arial</vt:lpstr>
      <vt:lpstr>Arial,Sans-Serif</vt:lpstr>
      <vt:lpstr>Calibri</vt:lpstr>
      <vt:lpstr>Calibri Light</vt:lpstr>
      <vt:lpstr>Wingdings</vt:lpstr>
      <vt:lpstr>Wingdings,Sans-Serif</vt:lpstr>
      <vt:lpstr>Office Theme</vt:lpstr>
      <vt:lpstr>Office Theme</vt:lpstr>
      <vt:lpstr>A Guide To Using Visuals</vt:lpstr>
      <vt:lpstr>Aims of the session: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 and for further information: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guide to using visuals</dc:title>
  <dc:creator>Katy Harrington</dc:creator>
  <cp:lastModifiedBy>Katy HARRINGTON</cp:lastModifiedBy>
  <cp:revision>5697</cp:revision>
  <dcterms:created xsi:type="dcterms:W3CDTF">2020-09-03T13:07:30Z</dcterms:created>
  <dcterms:modified xsi:type="dcterms:W3CDTF">2024-01-03T15:41:31Z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0x0101000453CE3A25E46248A0C0C05A218C493C</vt:lpwstr>
  </property>
</Properties>
</file>