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3"/>
  </p:notesMasterIdLst>
  <p:sldIdLst>
    <p:sldId id="256" r:id="rId2"/>
    <p:sldId id="273" r:id="rId3"/>
    <p:sldId id="257" r:id="rId4"/>
    <p:sldId id="267" r:id="rId5"/>
    <p:sldId id="271" r:id="rId6"/>
    <p:sldId id="272" r:id="rId7"/>
    <p:sldId id="274" r:id="rId8"/>
    <p:sldId id="259" r:id="rId9"/>
    <p:sldId id="262" r:id="rId10"/>
    <p:sldId id="258" r:id="rId11"/>
    <p:sldId id="275" r:id="rId12"/>
    <p:sldId id="276" r:id="rId13"/>
    <p:sldId id="277" r:id="rId14"/>
    <p:sldId id="268" r:id="rId15"/>
    <p:sldId id="283" r:id="rId16"/>
    <p:sldId id="279" r:id="rId17"/>
    <p:sldId id="280" r:id="rId18"/>
    <p:sldId id="281" r:id="rId19"/>
    <p:sldId id="282" r:id="rId20"/>
    <p:sldId id="269" r:id="rId21"/>
    <p:sldId id="27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9392A-F462-4128-BE0A-B64A202E889D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C10E8-1D7D-49A8-B8B7-F2A68BC0F1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07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C10E8-1D7D-49A8-B8B7-F2A68BC0F12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101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C10E8-1D7D-49A8-B8B7-F2A68BC0F12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689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C10E8-1D7D-49A8-B8B7-F2A68BC0F12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421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C10E8-1D7D-49A8-B8B7-F2A68BC0F12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303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C10E8-1D7D-49A8-B8B7-F2A68BC0F12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662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C10E8-1D7D-49A8-B8B7-F2A68BC0F12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872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C10E8-1D7D-49A8-B8B7-F2A68BC0F12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480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C10E8-1D7D-49A8-B8B7-F2A68BC0F12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794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C10E8-1D7D-49A8-B8B7-F2A68BC0F12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662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C10E8-1D7D-49A8-B8B7-F2A68BC0F12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718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C10E8-1D7D-49A8-B8B7-F2A68BC0F12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1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C10E8-1D7D-49A8-B8B7-F2A68BC0F12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033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C10E8-1D7D-49A8-B8B7-F2A68BC0F12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728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C10E8-1D7D-49A8-B8B7-F2A68BC0F12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968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C10E8-1D7D-49A8-B8B7-F2A68BC0F12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194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C10E8-1D7D-49A8-B8B7-F2A68BC0F12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122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C10E8-1D7D-49A8-B8B7-F2A68BC0F12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400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C10E8-1D7D-49A8-B8B7-F2A68BC0F12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274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75A5-2858-4116-BA0C-4709D28BCF83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C366-2579-43C1-BC1E-79DE2A67FF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513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75A5-2858-4116-BA0C-4709D28BCF83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C366-2579-43C1-BC1E-79DE2A67FF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80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75A5-2858-4116-BA0C-4709D28BCF83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C366-2579-43C1-BC1E-79DE2A67FF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899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75A5-2858-4116-BA0C-4709D28BCF83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C366-2579-43C1-BC1E-79DE2A67FF78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2845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75A5-2858-4116-BA0C-4709D28BCF83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C366-2579-43C1-BC1E-79DE2A67FF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114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75A5-2858-4116-BA0C-4709D28BCF83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C366-2579-43C1-BC1E-79DE2A67FF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368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75A5-2858-4116-BA0C-4709D28BCF83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C366-2579-43C1-BC1E-79DE2A67FF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742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75A5-2858-4116-BA0C-4709D28BCF83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C366-2579-43C1-BC1E-79DE2A67FF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618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75A5-2858-4116-BA0C-4709D28BCF83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C366-2579-43C1-BC1E-79DE2A67FF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786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75A5-2858-4116-BA0C-4709D28BCF83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C366-2579-43C1-BC1E-79DE2A67FF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190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75A5-2858-4116-BA0C-4709D28BCF83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C366-2579-43C1-BC1E-79DE2A67FF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22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75A5-2858-4116-BA0C-4709D28BCF83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C366-2579-43C1-BC1E-79DE2A67FF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089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75A5-2858-4116-BA0C-4709D28BCF83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C366-2579-43C1-BC1E-79DE2A67FF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606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75A5-2858-4116-BA0C-4709D28BCF83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C366-2579-43C1-BC1E-79DE2A67FF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710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75A5-2858-4116-BA0C-4709D28BCF83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C366-2579-43C1-BC1E-79DE2A67FF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591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75A5-2858-4116-BA0C-4709D28BCF83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C366-2579-43C1-BC1E-79DE2A67FF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24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75A5-2858-4116-BA0C-4709D28BCF83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C366-2579-43C1-BC1E-79DE2A67FF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197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9CA75A5-2858-4116-BA0C-4709D28BCF83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3C366-2579-43C1-BC1E-79DE2A67FF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04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microsoft.com/office/2007/relationships/media" Target="../media/media2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audio" Target="../media/media22.m4a"/><Relationship Id="rId5" Type="http://schemas.microsoft.com/office/2007/relationships/media" Target="../media/media22.m4a"/><Relationship Id="rId4" Type="http://schemas.openxmlformats.org/officeDocument/2006/relationships/audio" Target="../media/media21.m4a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7" Type="http://schemas.openxmlformats.org/officeDocument/2006/relationships/image" Target="../media/image6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6.png"/><Relationship Id="rId4" Type="http://schemas.openxmlformats.org/officeDocument/2006/relationships/hyperlink" Target="mailto:N.PerringRedford@stns.or.u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m4a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955964"/>
            <a:ext cx="8825658" cy="2449817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Whole Word Approaches </a:t>
            </a:r>
            <a:endParaRPr lang="en-GB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045527"/>
            <a:ext cx="8825658" cy="1593273"/>
          </a:xfrm>
        </p:spPr>
        <p:txBody>
          <a:bodyPr/>
          <a:lstStyle/>
          <a:p>
            <a:endParaRPr lang="en-GB" dirty="0" smtClean="0"/>
          </a:p>
          <a:p>
            <a:r>
              <a:rPr lang="en-GB" sz="2800" dirty="0" smtClean="0">
                <a:latin typeface="Arial Narrow" panose="020B0606020202030204" pitchFamily="34" charset="0"/>
              </a:rPr>
              <a:t>Liz ross – specialist teacher, with a focus on cognition and learning</a:t>
            </a:r>
            <a:endParaRPr lang="en-GB" sz="2800" dirty="0">
              <a:latin typeface="Arial Narrow" panose="020B060602020203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6327" y="5334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8220" y="31621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5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166255"/>
            <a:ext cx="9404723" cy="789709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Different Whole Word Approaches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5455" y="955964"/>
            <a:ext cx="9185563" cy="5500254"/>
          </a:xfrm>
        </p:spPr>
        <p:txBody>
          <a:bodyPr>
            <a:normAutofit fontScale="2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Look Cover Write Check (LCWC)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Simultaneous </a:t>
            </a:r>
            <a:r>
              <a:rPr lang="en-GB" sz="11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ral Spelling (SOS)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Cued Spelling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Mnemonics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Neuro-Linguistic Programming (NLP)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Own Voice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Morpheme Training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Precision Teaching</a:t>
            </a:r>
            <a:endParaRPr lang="en-GB" sz="1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12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GB" sz="1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As we look at each approach, think which ones would best support you learning to spell the word </a:t>
            </a:r>
            <a:r>
              <a:rPr lang="en-GB" sz="16000" dirty="0" smtClean="0">
                <a:latin typeface="Arial" panose="020B0604020202020204" pitchFamily="34" charset="0"/>
                <a:cs typeface="Arial" panose="020B0604020202020204" pitchFamily="34" charset="0"/>
              </a:rPr>
              <a:t>chiaroscurist </a:t>
            </a:r>
            <a:r>
              <a:rPr lang="en-GB" sz="8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8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56180" y="525780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82199" y="1932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9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5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LCWC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1</a:t>
            </a:r>
            <a:r>
              <a:rPr lang="en-GB" sz="2800" dirty="0"/>
              <a:t>. T</a:t>
            </a:r>
            <a:r>
              <a:rPr lang="en-GB" sz="2800" dirty="0" smtClean="0"/>
              <a:t>he CYP looks at the target word for a few seconds</a:t>
            </a:r>
          </a:p>
          <a:p>
            <a:r>
              <a:rPr lang="en-GB" sz="2800" dirty="0" smtClean="0"/>
              <a:t>2. The CYP then covers that word</a:t>
            </a:r>
          </a:p>
          <a:p>
            <a:r>
              <a:rPr lang="en-GB" sz="2800" dirty="0" smtClean="0"/>
              <a:t>3. They then write the word</a:t>
            </a:r>
          </a:p>
          <a:p>
            <a:r>
              <a:rPr lang="en-GB" sz="2800" dirty="0" smtClean="0"/>
              <a:t>4. They then check it against the original spelling </a:t>
            </a:r>
          </a:p>
          <a:p>
            <a:r>
              <a:rPr lang="en-GB" sz="2800" dirty="0" smtClean="0"/>
              <a:t>5. This process is repeated until the CYP has written it correctly, a few times</a:t>
            </a:r>
            <a:endParaRPr lang="en-GB" sz="2800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3528" y="5216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1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SOS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1</a:t>
            </a:r>
            <a:r>
              <a:rPr lang="en-GB" dirty="0"/>
              <a:t>. </a:t>
            </a:r>
            <a:r>
              <a:rPr lang="en-GB" dirty="0" smtClean="0"/>
              <a:t>Spelling Partner says the </a:t>
            </a:r>
            <a:r>
              <a:rPr lang="en-GB" dirty="0"/>
              <a:t>target </a:t>
            </a:r>
            <a:r>
              <a:rPr lang="en-GB" dirty="0" smtClean="0"/>
              <a:t>word, on it’s own, then in a sentence, then on it’s own, again. CYP writes it </a:t>
            </a:r>
            <a:endParaRPr lang="en-GB" dirty="0"/>
          </a:p>
          <a:p>
            <a:r>
              <a:rPr lang="en-GB" dirty="0"/>
              <a:t>2. </a:t>
            </a:r>
            <a:r>
              <a:rPr lang="en-GB" dirty="0" smtClean="0"/>
              <a:t>If the word is </a:t>
            </a:r>
            <a:r>
              <a:rPr lang="en-GB" dirty="0"/>
              <a:t>wrong, the </a:t>
            </a:r>
            <a:r>
              <a:rPr lang="en-GB" dirty="0" smtClean="0"/>
              <a:t>spelling partner writes </a:t>
            </a:r>
            <a:r>
              <a:rPr lang="en-GB" dirty="0"/>
              <a:t>the word </a:t>
            </a:r>
            <a:r>
              <a:rPr lang="en-GB" dirty="0" smtClean="0"/>
              <a:t>correctly, </a:t>
            </a:r>
            <a:r>
              <a:rPr lang="en-GB" dirty="0"/>
              <a:t>saying each </a:t>
            </a:r>
            <a:r>
              <a:rPr lang="en-GB" b="1" i="1" dirty="0"/>
              <a:t>letter name </a:t>
            </a:r>
            <a:r>
              <a:rPr lang="en-GB" dirty="0"/>
              <a:t>as </a:t>
            </a:r>
            <a:r>
              <a:rPr lang="en-GB" dirty="0" smtClean="0"/>
              <a:t>they write it and asking the CYP to watch and listen as they do this</a:t>
            </a:r>
            <a:endParaRPr lang="en-GB" dirty="0"/>
          </a:p>
          <a:p>
            <a:r>
              <a:rPr lang="en-GB" dirty="0"/>
              <a:t>3. </a:t>
            </a:r>
            <a:r>
              <a:rPr lang="en-GB" dirty="0" smtClean="0"/>
              <a:t>Spelling partner takes away the word they wrote and asks </a:t>
            </a:r>
            <a:r>
              <a:rPr lang="en-GB" dirty="0"/>
              <a:t>the </a:t>
            </a:r>
            <a:r>
              <a:rPr lang="en-GB" dirty="0" smtClean="0"/>
              <a:t>CYP </a:t>
            </a:r>
            <a:r>
              <a:rPr lang="en-GB" dirty="0"/>
              <a:t>to write the word and say each </a:t>
            </a:r>
            <a:r>
              <a:rPr lang="en-GB" b="1" i="1" dirty="0"/>
              <a:t>letter’s name </a:t>
            </a:r>
            <a:r>
              <a:rPr lang="en-GB" dirty="0"/>
              <a:t>as it is </a:t>
            </a:r>
            <a:r>
              <a:rPr lang="en-GB" dirty="0" smtClean="0"/>
              <a:t>written </a:t>
            </a:r>
            <a:endParaRPr lang="en-GB" dirty="0"/>
          </a:p>
          <a:p>
            <a:r>
              <a:rPr lang="en-GB" dirty="0"/>
              <a:t>4. </a:t>
            </a:r>
            <a:r>
              <a:rPr lang="en-GB" dirty="0" smtClean="0"/>
              <a:t>Spelling partner asks </a:t>
            </a:r>
            <a:r>
              <a:rPr lang="en-GB" dirty="0"/>
              <a:t>the </a:t>
            </a:r>
            <a:r>
              <a:rPr lang="en-GB" dirty="0" smtClean="0"/>
              <a:t>CYP </a:t>
            </a:r>
            <a:r>
              <a:rPr lang="en-GB" dirty="0"/>
              <a:t>to </a:t>
            </a:r>
            <a:r>
              <a:rPr lang="en-GB" dirty="0" smtClean="0"/>
              <a:t>read what they have written as a whole word and then checks </a:t>
            </a:r>
            <a:r>
              <a:rPr lang="en-GB" dirty="0"/>
              <a:t>it is </a:t>
            </a:r>
            <a:r>
              <a:rPr lang="en-GB" dirty="0" smtClean="0"/>
              <a:t>correct. If not, the process is repeated again</a:t>
            </a:r>
            <a:endParaRPr lang="en-GB" dirty="0"/>
          </a:p>
          <a:p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4108" y="1243648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4146" y="5271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9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1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Cued Spelling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524000"/>
            <a:ext cx="8946541" cy="4724399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1</a:t>
            </a:r>
            <a:r>
              <a:rPr lang="en-GB" dirty="0"/>
              <a:t>. </a:t>
            </a:r>
            <a:r>
              <a:rPr lang="en-GB" dirty="0" smtClean="0"/>
              <a:t>The CYP </a:t>
            </a:r>
            <a:r>
              <a:rPr lang="en-GB" dirty="0"/>
              <a:t>chooses </a:t>
            </a:r>
            <a:r>
              <a:rPr lang="en-GB" dirty="0" smtClean="0"/>
              <a:t> a word from their list of words to learn to spell</a:t>
            </a:r>
            <a:endParaRPr lang="en-GB" dirty="0"/>
          </a:p>
          <a:p>
            <a:r>
              <a:rPr lang="en-GB" dirty="0"/>
              <a:t>2. </a:t>
            </a:r>
            <a:r>
              <a:rPr lang="en-GB" dirty="0" smtClean="0"/>
              <a:t>The spelling partner helps the CYP to copy the word correctly</a:t>
            </a:r>
            <a:endParaRPr lang="en-GB" dirty="0"/>
          </a:p>
          <a:p>
            <a:r>
              <a:rPr lang="en-GB" dirty="0"/>
              <a:t>3. </a:t>
            </a:r>
            <a:r>
              <a:rPr lang="en-GB" dirty="0" smtClean="0"/>
              <a:t>The spelling partner reads the word and puts it in a sentence. The CYP then reads the word and puts it in a sentence</a:t>
            </a:r>
          </a:p>
          <a:p>
            <a:r>
              <a:rPr lang="en-GB" dirty="0" smtClean="0"/>
              <a:t>4</a:t>
            </a:r>
            <a:r>
              <a:rPr lang="en-GB" dirty="0"/>
              <a:t>. </a:t>
            </a:r>
            <a:r>
              <a:rPr lang="en-GB" dirty="0" smtClean="0"/>
              <a:t>The spelling partner helps the CYP to choose </a:t>
            </a:r>
            <a:r>
              <a:rPr lang="en-GB" dirty="0"/>
              <a:t>cues (what do you notice about the patterns in the word, any rule that might apply, a mnemonic </a:t>
            </a:r>
            <a:r>
              <a:rPr lang="en-GB" dirty="0" err="1"/>
              <a:t>etc</a:t>
            </a:r>
            <a:r>
              <a:rPr lang="en-GB" dirty="0"/>
              <a:t>) </a:t>
            </a:r>
            <a:r>
              <a:rPr lang="en-GB" dirty="0" smtClean="0"/>
              <a:t>to aid memory of the spelling. Spelling partner writes these down</a:t>
            </a:r>
            <a:endParaRPr lang="en-GB" dirty="0"/>
          </a:p>
          <a:p>
            <a:r>
              <a:rPr lang="en-GB" dirty="0"/>
              <a:t>5. </a:t>
            </a:r>
            <a:r>
              <a:rPr lang="en-GB" dirty="0" smtClean="0"/>
              <a:t>The spelling partner and the CYP say the cues together</a:t>
            </a:r>
            <a:endParaRPr lang="en-GB" dirty="0"/>
          </a:p>
          <a:p>
            <a:r>
              <a:rPr lang="en-GB" dirty="0"/>
              <a:t>6. </a:t>
            </a:r>
            <a:r>
              <a:rPr lang="en-GB" dirty="0" smtClean="0"/>
              <a:t>The CYP says the cues as the spelling partner writes the word</a:t>
            </a:r>
          </a:p>
          <a:p>
            <a:r>
              <a:rPr lang="en-GB" dirty="0" smtClean="0"/>
              <a:t>7</a:t>
            </a:r>
            <a:r>
              <a:rPr lang="en-GB" dirty="0"/>
              <a:t>. </a:t>
            </a:r>
            <a:r>
              <a:rPr lang="en-GB" dirty="0" smtClean="0"/>
              <a:t>The spelling partner </a:t>
            </a:r>
            <a:r>
              <a:rPr lang="en-GB" dirty="0"/>
              <a:t>says </a:t>
            </a:r>
            <a:r>
              <a:rPr lang="en-GB" dirty="0" smtClean="0"/>
              <a:t>cues as the CYP writes the word </a:t>
            </a:r>
            <a:endParaRPr lang="en-GB" dirty="0"/>
          </a:p>
          <a:p>
            <a:r>
              <a:rPr lang="en-GB" dirty="0"/>
              <a:t>8. </a:t>
            </a:r>
            <a:r>
              <a:rPr lang="en-GB" dirty="0" smtClean="0"/>
              <a:t>The CYP says the cues </a:t>
            </a:r>
            <a:r>
              <a:rPr lang="en-GB" dirty="0"/>
              <a:t>and writes word </a:t>
            </a:r>
          </a:p>
          <a:p>
            <a:r>
              <a:rPr lang="en-GB" dirty="0"/>
              <a:t>9. </a:t>
            </a:r>
            <a:r>
              <a:rPr lang="en-GB" dirty="0" smtClean="0"/>
              <a:t>The CYP writes the word as fast as they can and then reads it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5818" y="5022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5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Mnemonics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Can take any form and use either whole word or phonics approaches</a:t>
            </a:r>
          </a:p>
          <a:p>
            <a:pPr marL="0" indent="0">
              <a:buNone/>
            </a:pPr>
            <a:r>
              <a:rPr lang="en-GB" dirty="0" smtClean="0"/>
              <a:t>For example, the word because:</a:t>
            </a:r>
          </a:p>
          <a:p>
            <a:pPr marL="0" indent="0">
              <a:buNone/>
            </a:pPr>
            <a:r>
              <a:rPr lang="en-GB" dirty="0" smtClean="0"/>
              <a:t>Via phonics – </a:t>
            </a:r>
            <a:r>
              <a:rPr lang="en-GB" b="1" i="1" dirty="0" smtClean="0"/>
              <a:t>b</a:t>
            </a:r>
            <a:r>
              <a:rPr lang="en-GB" dirty="0" smtClean="0"/>
              <a:t>ig </a:t>
            </a:r>
            <a:r>
              <a:rPr lang="en-GB" b="1" i="1" dirty="0" smtClean="0"/>
              <a:t>e</a:t>
            </a:r>
            <a:r>
              <a:rPr lang="en-GB" dirty="0" smtClean="0"/>
              <a:t>lephants </a:t>
            </a:r>
            <a:r>
              <a:rPr lang="en-GB" b="1" i="1" dirty="0" smtClean="0"/>
              <a:t>c</a:t>
            </a:r>
            <a:r>
              <a:rPr lang="en-GB" dirty="0" smtClean="0"/>
              <a:t>an’t </a:t>
            </a:r>
            <a:r>
              <a:rPr lang="en-GB" b="1" i="1" dirty="0" smtClean="0"/>
              <a:t>a</a:t>
            </a:r>
            <a:r>
              <a:rPr lang="en-GB" dirty="0" smtClean="0"/>
              <a:t>lways </a:t>
            </a:r>
            <a:r>
              <a:rPr lang="en-GB" b="1" i="1" dirty="0" smtClean="0"/>
              <a:t>u</a:t>
            </a:r>
            <a:r>
              <a:rPr lang="en-GB" dirty="0" smtClean="0"/>
              <a:t>se </a:t>
            </a:r>
            <a:r>
              <a:rPr lang="en-GB" b="1" i="1" dirty="0" smtClean="0"/>
              <a:t>s</a:t>
            </a:r>
            <a:r>
              <a:rPr lang="en-GB" dirty="0" smtClean="0"/>
              <a:t>mall </a:t>
            </a:r>
            <a:r>
              <a:rPr lang="en-GB" b="1" i="1" dirty="0" smtClean="0"/>
              <a:t>e</a:t>
            </a:r>
            <a:r>
              <a:rPr lang="en-GB" dirty="0" smtClean="0"/>
              <a:t>xits</a:t>
            </a:r>
          </a:p>
          <a:p>
            <a:pPr marL="0" indent="0">
              <a:buNone/>
            </a:pPr>
            <a:r>
              <a:rPr lang="en-GB" dirty="0" smtClean="0"/>
              <a:t>Via Letter names – They can learn to say the letter names in this word in two sets so that they rhyme: BEC    AUSE</a:t>
            </a:r>
          </a:p>
          <a:p>
            <a:pPr marL="0" indent="0">
              <a:buNone/>
            </a:pPr>
            <a:r>
              <a:rPr lang="en-GB" dirty="0" smtClean="0"/>
              <a:t>Via art -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32" y="4591049"/>
            <a:ext cx="2762250" cy="165735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9853" y="4911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9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Letter Boxes and Word Shapes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837709" y="1385455"/>
            <a:ext cx="4225636" cy="486294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79979" y="5299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0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Own Voice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704110"/>
            <a:ext cx="8946541" cy="45442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sz="2800" dirty="0"/>
              <a:t>1. </a:t>
            </a:r>
            <a:r>
              <a:rPr lang="en-GB" sz="2800" dirty="0" smtClean="0"/>
              <a:t>The CYP writes </a:t>
            </a:r>
            <a:r>
              <a:rPr lang="en-GB" sz="2800" dirty="0"/>
              <a:t>the target spellings </a:t>
            </a:r>
          </a:p>
          <a:p>
            <a:r>
              <a:rPr lang="en-GB" sz="2800" dirty="0"/>
              <a:t>2. For each word that is wrong, the </a:t>
            </a:r>
            <a:r>
              <a:rPr lang="en-GB" sz="2800" dirty="0" smtClean="0"/>
              <a:t>CYP records themselves saying the word, then </a:t>
            </a:r>
            <a:r>
              <a:rPr lang="en-GB" sz="2800" dirty="0"/>
              <a:t>the individual </a:t>
            </a:r>
            <a:r>
              <a:rPr lang="en-GB" sz="2800" b="1" i="1" dirty="0"/>
              <a:t>letter </a:t>
            </a:r>
            <a:r>
              <a:rPr lang="en-GB" sz="2800" b="1" i="1" dirty="0" smtClean="0"/>
              <a:t>names, </a:t>
            </a:r>
            <a:r>
              <a:rPr lang="en-GB" sz="2800" dirty="0" smtClean="0"/>
              <a:t>on a device</a:t>
            </a:r>
            <a:endParaRPr lang="en-GB" sz="2800" dirty="0"/>
          </a:p>
          <a:p>
            <a:r>
              <a:rPr lang="en-GB" sz="2800" dirty="0"/>
              <a:t>3. The </a:t>
            </a:r>
            <a:r>
              <a:rPr lang="en-GB" sz="2800" dirty="0" smtClean="0"/>
              <a:t>CYP listens </a:t>
            </a:r>
            <a:r>
              <a:rPr lang="en-GB" sz="2800" dirty="0"/>
              <a:t>to the recording and writes the word </a:t>
            </a:r>
            <a:r>
              <a:rPr lang="en-GB" sz="2800" dirty="0" smtClean="0"/>
              <a:t>again, afterwards </a:t>
            </a:r>
            <a:endParaRPr lang="en-GB" sz="2800" dirty="0"/>
          </a:p>
          <a:p>
            <a:r>
              <a:rPr lang="en-GB" sz="2800" dirty="0"/>
              <a:t>4. </a:t>
            </a:r>
            <a:r>
              <a:rPr lang="en-GB" sz="2800" dirty="0" smtClean="0"/>
              <a:t>The CYP then checks </a:t>
            </a:r>
            <a:r>
              <a:rPr lang="en-GB" sz="2800" dirty="0"/>
              <a:t>the spelling and </a:t>
            </a:r>
            <a:r>
              <a:rPr lang="en-GB" sz="2800" dirty="0" smtClean="0"/>
              <a:t>repeats the </a:t>
            </a:r>
            <a:r>
              <a:rPr lang="en-GB" sz="2800" dirty="0"/>
              <a:t>process as </a:t>
            </a:r>
            <a:r>
              <a:rPr lang="en-GB" sz="2800" dirty="0" smtClean="0"/>
              <a:t>necessary</a:t>
            </a:r>
            <a:endParaRPr lang="en-GB" dirty="0"/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3418" y="4966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2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Precision Teaching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sz="2900" dirty="0" smtClean="0"/>
              <a:t>1</a:t>
            </a:r>
            <a:r>
              <a:rPr lang="en-GB" sz="2900" dirty="0"/>
              <a:t>. </a:t>
            </a:r>
            <a:r>
              <a:rPr lang="en-GB" sz="2900" dirty="0" smtClean="0"/>
              <a:t>The spelling partner </a:t>
            </a:r>
            <a:r>
              <a:rPr lang="en-GB" sz="3000" dirty="0" smtClean="0"/>
              <a:t>provides </a:t>
            </a:r>
            <a:r>
              <a:rPr lang="en-GB" sz="3000" dirty="0"/>
              <a:t>the </a:t>
            </a:r>
            <a:r>
              <a:rPr lang="en-GB" sz="3000" dirty="0" smtClean="0"/>
              <a:t>CYP </a:t>
            </a:r>
            <a:r>
              <a:rPr lang="en-GB" sz="3000" dirty="0"/>
              <a:t>with a set of 10-15 target words on </a:t>
            </a:r>
            <a:r>
              <a:rPr lang="en-GB" sz="3000" dirty="0" smtClean="0"/>
              <a:t>cards and sets a session target (which ensures success </a:t>
            </a:r>
            <a:r>
              <a:rPr lang="en-GB" sz="3000" dirty="0"/>
              <a:t>early </a:t>
            </a:r>
            <a:r>
              <a:rPr lang="en-GB" sz="3000" dirty="0" smtClean="0"/>
              <a:t>on) </a:t>
            </a:r>
            <a:endParaRPr lang="en-GB" sz="3000" dirty="0"/>
          </a:p>
          <a:p>
            <a:r>
              <a:rPr lang="en-GB" sz="3000" dirty="0"/>
              <a:t>2. Set a</a:t>
            </a:r>
            <a:r>
              <a:rPr lang="en-GB" sz="3000" dirty="0" smtClean="0"/>
              <a:t> </a:t>
            </a:r>
            <a:r>
              <a:rPr lang="en-GB" sz="3000" dirty="0"/>
              <a:t>timer </a:t>
            </a:r>
            <a:r>
              <a:rPr lang="en-GB" sz="3000" dirty="0" smtClean="0"/>
              <a:t>for </a:t>
            </a:r>
            <a:r>
              <a:rPr lang="en-GB" sz="3000" dirty="0"/>
              <a:t>20 seconds </a:t>
            </a:r>
          </a:p>
          <a:p>
            <a:r>
              <a:rPr lang="en-GB" sz="3000" dirty="0"/>
              <a:t>3. </a:t>
            </a:r>
            <a:r>
              <a:rPr lang="en-GB" sz="3000" dirty="0" smtClean="0"/>
              <a:t>CYP </a:t>
            </a:r>
            <a:r>
              <a:rPr lang="en-GB" sz="3000" dirty="0"/>
              <a:t>reads the words aloud to </a:t>
            </a:r>
            <a:r>
              <a:rPr lang="en-GB" sz="3000" dirty="0" smtClean="0"/>
              <a:t>the spelling partner. </a:t>
            </a:r>
            <a:r>
              <a:rPr lang="en-GB" sz="3000" dirty="0"/>
              <a:t>If the word is unknown it is put to one </a:t>
            </a:r>
            <a:r>
              <a:rPr lang="en-GB" sz="3000" dirty="0" smtClean="0"/>
              <a:t>side</a:t>
            </a:r>
            <a:endParaRPr lang="en-GB" sz="3000" dirty="0"/>
          </a:p>
          <a:p>
            <a:r>
              <a:rPr lang="en-GB" sz="3000" dirty="0"/>
              <a:t>4. When the timer sounds, reading stops and the number of words read in the time allowed is recorded on the </a:t>
            </a:r>
            <a:r>
              <a:rPr lang="en-GB" sz="3000" dirty="0" smtClean="0"/>
              <a:t>chart </a:t>
            </a:r>
            <a:endParaRPr lang="en-GB" sz="3000" dirty="0"/>
          </a:p>
          <a:p>
            <a:r>
              <a:rPr lang="en-GB" sz="3000" dirty="0"/>
              <a:t>5. The result is compared to the session </a:t>
            </a:r>
            <a:r>
              <a:rPr lang="en-GB" sz="3000" dirty="0" smtClean="0"/>
              <a:t>target. </a:t>
            </a:r>
            <a:r>
              <a:rPr lang="en-GB" sz="3000" dirty="0"/>
              <a:t>If the </a:t>
            </a:r>
            <a:r>
              <a:rPr lang="en-GB" sz="3000" dirty="0" smtClean="0"/>
              <a:t>target </a:t>
            </a:r>
            <a:r>
              <a:rPr lang="en-GB" sz="3000" dirty="0"/>
              <a:t>has not been reached the timer is reset and reading begins </a:t>
            </a:r>
            <a:r>
              <a:rPr lang="en-GB" sz="3000" dirty="0" smtClean="0"/>
              <a:t>again </a:t>
            </a:r>
            <a:endParaRPr lang="en-GB" sz="3000" dirty="0"/>
          </a:p>
          <a:p>
            <a:r>
              <a:rPr lang="en-GB" sz="3000" dirty="0"/>
              <a:t>6. When the session </a:t>
            </a:r>
            <a:r>
              <a:rPr lang="en-GB" sz="3000" dirty="0" smtClean="0"/>
              <a:t>target </a:t>
            </a:r>
            <a:r>
              <a:rPr lang="en-GB" sz="3000" dirty="0"/>
              <a:t>is reached the </a:t>
            </a:r>
            <a:r>
              <a:rPr lang="en-GB" sz="3000" dirty="0" smtClean="0"/>
              <a:t>CYP </a:t>
            </a:r>
            <a:r>
              <a:rPr lang="en-GB" sz="3000" dirty="0"/>
              <a:t>is </a:t>
            </a:r>
            <a:r>
              <a:rPr lang="en-GB" sz="3000" dirty="0" smtClean="0"/>
              <a:t>praised </a:t>
            </a:r>
            <a:endParaRPr lang="en-GB" sz="3000" dirty="0"/>
          </a:p>
          <a:p>
            <a:r>
              <a:rPr lang="en-GB" sz="3000" dirty="0"/>
              <a:t>7. Records of performance over time are kept so the </a:t>
            </a:r>
            <a:r>
              <a:rPr lang="en-GB" sz="3000" dirty="0" smtClean="0"/>
              <a:t>CYP can </a:t>
            </a:r>
            <a:r>
              <a:rPr lang="en-GB" sz="3000" dirty="0"/>
              <a:t>compare and celebrate their </a:t>
            </a:r>
            <a:r>
              <a:rPr lang="en-GB" sz="3000" dirty="0" smtClean="0"/>
              <a:t>learning </a:t>
            </a:r>
            <a:endParaRPr lang="en-GB" sz="3000" dirty="0"/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48401" y="546439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6417" y="2052918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77035" y="4620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2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6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9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NLP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spelling partner writes the target word on a piece of A5/A4 paper, having checked that the CYP can read the word and put it in a sentence</a:t>
            </a:r>
          </a:p>
          <a:p>
            <a:r>
              <a:rPr lang="en-GB" dirty="0" smtClean="0"/>
              <a:t>The spelling partner asks the CYP to look really carefully at the word, for about ten seconds, trying to take a `mental photo’ of it, so that they can see it in their head when they close their eyes </a:t>
            </a:r>
          </a:p>
          <a:p>
            <a:r>
              <a:rPr lang="en-GB" dirty="0" smtClean="0"/>
              <a:t>The spelling partner then asks the CYP to read the letter names in order, five times and backwards once</a:t>
            </a:r>
          </a:p>
          <a:p>
            <a:r>
              <a:rPr lang="en-GB" dirty="0" smtClean="0"/>
              <a:t>The spelling partner takes the word away and asks the CYP to write the word</a:t>
            </a:r>
          </a:p>
          <a:p>
            <a:r>
              <a:rPr lang="en-GB" dirty="0" smtClean="0"/>
              <a:t>If it’s incorrect, repeat the process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1854" y="5091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6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Morpheme Training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330036"/>
            <a:ext cx="8946541" cy="49183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sz="2800" dirty="0" smtClean="0"/>
              <a:t>A </a:t>
            </a:r>
            <a:r>
              <a:rPr lang="en-GB" sz="2800" dirty="0"/>
              <a:t>morpheme is the smallest unit of meaning in a word. A word such as unforgettable has 3 morphemes un-forget-able, running has 2 run(n)-</a:t>
            </a:r>
            <a:r>
              <a:rPr lang="en-GB" sz="2800" dirty="0" err="1"/>
              <a:t>ing</a:t>
            </a:r>
            <a:r>
              <a:rPr lang="en-GB" sz="2800" dirty="0"/>
              <a:t>. Words have roots, and affixes: ‘run’ is the root, ‘</a:t>
            </a:r>
            <a:r>
              <a:rPr lang="en-GB" sz="2800" dirty="0" err="1"/>
              <a:t>ing</a:t>
            </a:r>
            <a:r>
              <a:rPr lang="en-GB" sz="2800" dirty="0"/>
              <a:t>’ is the affix. Words are often morphemically regular even when they are not phonically regular, for example ‘magic’ and ‘magician</a:t>
            </a:r>
            <a:r>
              <a:rPr lang="en-GB" sz="2800" dirty="0" smtClean="0"/>
              <a:t>’ </a:t>
            </a:r>
          </a:p>
          <a:p>
            <a:r>
              <a:rPr lang="en-GB" sz="2800" dirty="0" smtClean="0"/>
              <a:t>The root of chiaroscurist is </a:t>
            </a:r>
            <a:r>
              <a:rPr lang="en-GB" sz="4000" b="1" i="1" dirty="0" smtClean="0"/>
              <a:t>chiaroscuro</a:t>
            </a:r>
            <a:endParaRPr lang="en-GB" sz="4000" b="1" i="1" dirty="0"/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2582" y="543383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02254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Objectives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581864"/>
            <a:ext cx="8946541" cy="4195481"/>
          </a:xfrm>
        </p:spPr>
        <p:txBody>
          <a:bodyPr>
            <a:normAutofit lnSpcReduction="10000"/>
          </a:bodyPr>
          <a:lstStyle/>
          <a:p>
            <a:r>
              <a:rPr lang="en-GB" sz="2800" dirty="0" smtClean="0"/>
              <a:t>To increase your understanding of the phrase `whole word approach’</a:t>
            </a:r>
          </a:p>
          <a:p>
            <a:pPr marL="0" indent="0">
              <a:buNone/>
            </a:pPr>
            <a:endParaRPr lang="en-GB" sz="2800" dirty="0" smtClean="0"/>
          </a:p>
          <a:p>
            <a:r>
              <a:rPr lang="en-GB" sz="2800" dirty="0" smtClean="0"/>
              <a:t>To increase your understanding of the most effective whole word approaches</a:t>
            </a:r>
          </a:p>
          <a:p>
            <a:pPr marL="0" indent="0">
              <a:buNone/>
            </a:pPr>
            <a:endParaRPr lang="en-GB" sz="2800" dirty="0" smtClean="0"/>
          </a:p>
          <a:p>
            <a:r>
              <a:rPr lang="en-GB" sz="2800" dirty="0" smtClean="0"/>
              <a:t>To increase your confidence in using the whole word approach to support children/young people (CYP)</a:t>
            </a:r>
            <a:endParaRPr lang="en-GB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3418" y="5167745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421" y="452718"/>
            <a:ext cx="2085013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5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In Summary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800" dirty="0" smtClean="0"/>
              <a:t>There are two approaches we use when reading and spelling words – phonics and the whole word approach (and we can use memory aids via both approaches)</a:t>
            </a:r>
          </a:p>
          <a:p>
            <a:r>
              <a:rPr lang="en-GB" sz="2800" dirty="0" smtClean="0"/>
              <a:t>The whole word approach relies on visual memory – both short-term and sequential. These abilities can be trained if they are weak</a:t>
            </a:r>
          </a:p>
          <a:p>
            <a:r>
              <a:rPr lang="en-GB" sz="2800" dirty="0" smtClean="0"/>
              <a:t>There are many different whole word approaches and the best strategy is to find one that the CYP feels works best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6436" y="5022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2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130" y="535845"/>
            <a:ext cx="9404723" cy="1400530"/>
          </a:xfrm>
        </p:spPr>
        <p:txBody>
          <a:bodyPr/>
          <a:lstStyle/>
          <a:p>
            <a:r>
              <a:rPr lang="en-GB" sz="4400" dirty="0" smtClean="0">
                <a:solidFill>
                  <a:schemeClr val="bg1"/>
                </a:solidFill>
              </a:rPr>
              <a:t>Thank You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3600" dirty="0" smtClean="0"/>
          </a:p>
          <a:p>
            <a:pPr marL="0" indent="0">
              <a:buNone/>
            </a:pPr>
            <a:r>
              <a:rPr lang="en-GB" sz="3600" dirty="0" smtClean="0"/>
              <a:t>Please e-mail </a:t>
            </a:r>
            <a:r>
              <a:rPr lang="en-GB" sz="3600" dirty="0" err="1" smtClean="0"/>
              <a:t>Nickie</a:t>
            </a:r>
            <a:r>
              <a:rPr lang="en-GB" sz="3600" dirty="0" smtClean="0"/>
              <a:t> at </a:t>
            </a:r>
            <a:r>
              <a:rPr lang="en-GB" sz="3600" dirty="0" smtClean="0">
                <a:solidFill>
                  <a:srgbClr val="002060"/>
                </a:solidFill>
                <a:hlinkClick r:id="rId4"/>
              </a:rPr>
              <a:t>N.PerringRedford@stns.or.uk</a:t>
            </a:r>
            <a:r>
              <a:rPr lang="en-GB" sz="3600" dirty="0" smtClean="0">
                <a:solidFill>
                  <a:schemeClr val="bg1"/>
                </a:solidFill>
              </a:rPr>
              <a:t> </a:t>
            </a:r>
            <a:r>
              <a:rPr lang="en-GB" sz="3600" dirty="0" smtClean="0"/>
              <a:t> </a:t>
            </a:r>
            <a:r>
              <a:rPr lang="en-GB" sz="3600" dirty="0"/>
              <a:t>t</a:t>
            </a:r>
            <a:r>
              <a:rPr lang="en-GB" sz="3600" dirty="0" smtClean="0"/>
              <a:t>o request an evaluation form and certificate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 smtClean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9345" y="5049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9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32737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Arial Narrow" panose="020B0606020202030204" pitchFamily="34" charset="0"/>
              </a:rPr>
              <a:t>R</a:t>
            </a:r>
            <a:r>
              <a:rPr lang="en-GB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eading and Spelling </a:t>
            </a:r>
            <a:endParaRPr lang="en-GB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537856"/>
            <a:ext cx="8946541" cy="4710544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 Narrow" panose="020B0606020202030204" pitchFamily="34" charset="0"/>
              </a:rPr>
              <a:t>Debate about the most effective strategies to support reading and spelling date back to the 16</a:t>
            </a:r>
            <a:r>
              <a:rPr lang="en-GB" sz="2800" baseline="30000" dirty="0" smtClean="0">
                <a:latin typeface="Arial Narrow" panose="020B0606020202030204" pitchFamily="34" charset="0"/>
              </a:rPr>
              <a:t>th</a:t>
            </a:r>
            <a:r>
              <a:rPr lang="en-GB" sz="2800" dirty="0" smtClean="0">
                <a:latin typeface="Arial Narrow" panose="020B0606020202030204" pitchFamily="34" charset="0"/>
              </a:rPr>
              <a:t> century</a:t>
            </a:r>
          </a:p>
          <a:p>
            <a:r>
              <a:rPr lang="en-GB" sz="2800" dirty="0" smtClean="0">
                <a:latin typeface="Arial Narrow" panose="020B0606020202030204" pitchFamily="34" charset="0"/>
              </a:rPr>
              <a:t>Research in 2006 </a:t>
            </a:r>
            <a:r>
              <a:rPr lang="en-GB" sz="2800" dirty="0">
                <a:latin typeface="Arial Narrow" panose="020B0606020202030204" pitchFamily="34" charset="0"/>
              </a:rPr>
              <a:t>– Independent Review of the Teaching of Early Reading – Jim </a:t>
            </a:r>
            <a:r>
              <a:rPr lang="en-GB" sz="2800" dirty="0" smtClean="0">
                <a:latin typeface="Arial Narrow" panose="020B0606020202030204" pitchFamily="34" charset="0"/>
              </a:rPr>
              <a:t>Rose concluded that systematic </a:t>
            </a:r>
            <a:r>
              <a:rPr lang="en-GB" sz="2800" dirty="0">
                <a:latin typeface="Arial Narrow" panose="020B0606020202030204" pitchFamily="34" charset="0"/>
              </a:rPr>
              <a:t>synthetic phonics offers </a:t>
            </a:r>
            <a:r>
              <a:rPr lang="en-GB" sz="2800" i="1" dirty="0">
                <a:latin typeface="Arial Narrow" panose="020B0606020202030204" pitchFamily="34" charset="0"/>
              </a:rPr>
              <a:t>the vast majority</a:t>
            </a:r>
            <a:r>
              <a:rPr lang="en-GB" sz="2800" dirty="0">
                <a:latin typeface="Arial Narrow" panose="020B0606020202030204" pitchFamily="34" charset="0"/>
              </a:rPr>
              <a:t> of </a:t>
            </a:r>
            <a:r>
              <a:rPr lang="en-GB" sz="2800" dirty="0" smtClean="0">
                <a:latin typeface="Arial Narrow" panose="020B0606020202030204" pitchFamily="34" charset="0"/>
              </a:rPr>
              <a:t>CYP </a:t>
            </a:r>
            <a:r>
              <a:rPr lang="en-GB" sz="2800" dirty="0">
                <a:latin typeface="Arial Narrow" panose="020B0606020202030204" pitchFamily="34" charset="0"/>
              </a:rPr>
              <a:t>the best and most direct route to becoming skilled readers and </a:t>
            </a:r>
            <a:r>
              <a:rPr lang="en-GB" sz="2800" dirty="0" smtClean="0">
                <a:latin typeface="Arial Narrow" panose="020B0606020202030204" pitchFamily="34" charset="0"/>
              </a:rPr>
              <a:t>writers</a:t>
            </a:r>
          </a:p>
          <a:p>
            <a:r>
              <a:rPr lang="en-GB" sz="2800" dirty="0" smtClean="0">
                <a:latin typeface="Arial Narrow" panose="020B0606020202030204" pitchFamily="34" charset="0"/>
              </a:rPr>
              <a:t>2007  - Letters and Sounds sent to all schools</a:t>
            </a:r>
            <a:endParaRPr lang="en-GB" sz="2800" dirty="0">
              <a:latin typeface="Arial Narrow" panose="020B0606020202030204" pitchFamily="34" charset="0"/>
            </a:endParaRPr>
          </a:p>
          <a:p>
            <a:r>
              <a:rPr lang="en-GB" sz="2800" dirty="0" smtClean="0">
                <a:latin typeface="Arial Narrow" panose="020B0606020202030204" pitchFamily="34" charset="0"/>
              </a:rPr>
              <a:t>So, do you think we use our phonological skills to read all words?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34255" y="56388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1673" y="212580"/>
            <a:ext cx="1958252" cy="118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3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Please read</a:t>
            </a:r>
            <a:endParaRPr lang="en-GB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 err="1" smtClean="0">
                <a:latin typeface="Arial Narrow" panose="020B0606020202030204" pitchFamily="34" charset="0"/>
              </a:rPr>
              <a:t>Acocrding</a:t>
            </a:r>
            <a:r>
              <a:rPr lang="en-GB" sz="4000" dirty="0" smtClean="0">
                <a:latin typeface="Arial Narrow" panose="020B0606020202030204" pitchFamily="34" charset="0"/>
              </a:rPr>
              <a:t> </a:t>
            </a:r>
            <a:r>
              <a:rPr lang="en-GB" sz="4000" dirty="0" err="1" smtClean="0">
                <a:latin typeface="Arial Narrow" panose="020B0606020202030204" pitchFamily="34" charset="0"/>
              </a:rPr>
              <a:t>ot</a:t>
            </a:r>
            <a:r>
              <a:rPr lang="en-GB" sz="4000" dirty="0" smtClean="0">
                <a:latin typeface="Arial Narrow" panose="020B0606020202030204" pitchFamily="34" charset="0"/>
              </a:rPr>
              <a:t> </a:t>
            </a:r>
            <a:r>
              <a:rPr lang="en-GB" sz="4000" dirty="0" err="1" smtClean="0">
                <a:latin typeface="Arial Narrow" panose="020B0606020202030204" pitchFamily="34" charset="0"/>
              </a:rPr>
              <a:t>reaserhc</a:t>
            </a:r>
            <a:r>
              <a:rPr lang="en-GB" sz="4000" dirty="0" smtClean="0">
                <a:latin typeface="Arial Narrow" panose="020B0606020202030204" pitchFamily="34" charset="0"/>
              </a:rPr>
              <a:t> </a:t>
            </a:r>
            <a:r>
              <a:rPr lang="en-GB" sz="4000" dirty="0" err="1" smtClean="0">
                <a:latin typeface="Arial Narrow" panose="020B0606020202030204" pitchFamily="34" charset="0"/>
              </a:rPr>
              <a:t>hte</a:t>
            </a:r>
            <a:r>
              <a:rPr lang="en-GB" sz="4000" dirty="0" smtClean="0">
                <a:latin typeface="Arial Narrow" panose="020B0606020202030204" pitchFamily="34" charset="0"/>
              </a:rPr>
              <a:t> </a:t>
            </a:r>
            <a:r>
              <a:rPr lang="en-GB" sz="4000" dirty="0" err="1" smtClean="0">
                <a:latin typeface="Arial Narrow" panose="020B0606020202030204" pitchFamily="34" charset="0"/>
              </a:rPr>
              <a:t>shpae</a:t>
            </a:r>
            <a:r>
              <a:rPr lang="en-GB" sz="4000" dirty="0" smtClean="0">
                <a:latin typeface="Arial Narrow" panose="020B0606020202030204" pitchFamily="34" charset="0"/>
              </a:rPr>
              <a:t> </a:t>
            </a:r>
            <a:r>
              <a:rPr lang="en-GB" sz="4000" dirty="0" err="1" smtClean="0">
                <a:latin typeface="Arial Narrow" panose="020B0606020202030204" pitchFamily="34" charset="0"/>
              </a:rPr>
              <a:t>fo</a:t>
            </a:r>
            <a:r>
              <a:rPr lang="en-GB" sz="4000" dirty="0" smtClean="0">
                <a:latin typeface="Arial Narrow" panose="020B0606020202030204" pitchFamily="34" charset="0"/>
              </a:rPr>
              <a:t> </a:t>
            </a:r>
            <a:r>
              <a:rPr lang="en-GB" sz="4000" dirty="0" err="1" smtClean="0">
                <a:latin typeface="Arial Narrow" panose="020B0606020202030204" pitchFamily="34" charset="0"/>
              </a:rPr>
              <a:t>hte</a:t>
            </a:r>
            <a:r>
              <a:rPr lang="en-GB" sz="4000" dirty="0" smtClean="0">
                <a:latin typeface="Arial Narrow" panose="020B0606020202030204" pitchFamily="34" charset="0"/>
              </a:rPr>
              <a:t> </a:t>
            </a:r>
            <a:r>
              <a:rPr lang="en-GB" sz="4000" dirty="0" err="1" smtClean="0">
                <a:latin typeface="Arial Narrow" panose="020B0606020202030204" pitchFamily="34" charset="0"/>
              </a:rPr>
              <a:t>wrod</a:t>
            </a:r>
            <a:r>
              <a:rPr lang="en-GB" sz="4000" dirty="0" smtClean="0">
                <a:latin typeface="Arial Narrow" panose="020B0606020202030204" pitchFamily="34" charset="0"/>
              </a:rPr>
              <a:t> </a:t>
            </a:r>
            <a:r>
              <a:rPr lang="en-GB" sz="4000" dirty="0" err="1" smtClean="0">
                <a:latin typeface="Arial Narrow" panose="020B0606020202030204" pitchFamily="34" charset="0"/>
              </a:rPr>
              <a:t>si</a:t>
            </a:r>
            <a:r>
              <a:rPr lang="en-GB" sz="4000" dirty="0" smtClean="0">
                <a:latin typeface="Arial Narrow" panose="020B0606020202030204" pitchFamily="34" charset="0"/>
              </a:rPr>
              <a:t> </a:t>
            </a:r>
            <a:r>
              <a:rPr lang="en-GB" sz="4000" dirty="0" err="1" smtClean="0">
                <a:latin typeface="Arial Narrow" panose="020B0606020202030204" pitchFamily="34" charset="0"/>
              </a:rPr>
              <a:t>moer</a:t>
            </a:r>
            <a:r>
              <a:rPr lang="en-GB" sz="4000" dirty="0" smtClean="0">
                <a:latin typeface="Arial Narrow" panose="020B0606020202030204" pitchFamily="34" charset="0"/>
              </a:rPr>
              <a:t> </a:t>
            </a:r>
            <a:r>
              <a:rPr lang="en-GB" sz="4000" dirty="0" err="1" smtClean="0">
                <a:latin typeface="Arial Narrow" panose="020B0606020202030204" pitchFamily="34" charset="0"/>
              </a:rPr>
              <a:t>improtnat</a:t>
            </a:r>
            <a:r>
              <a:rPr lang="en-GB" sz="4000" dirty="0" smtClean="0">
                <a:latin typeface="Arial Narrow" panose="020B0606020202030204" pitchFamily="34" charset="0"/>
              </a:rPr>
              <a:t> </a:t>
            </a:r>
            <a:r>
              <a:rPr lang="en-GB" sz="4000" dirty="0" err="1" smtClean="0">
                <a:latin typeface="Arial Narrow" panose="020B0606020202030204" pitchFamily="34" charset="0"/>
              </a:rPr>
              <a:t>ofr</a:t>
            </a:r>
            <a:r>
              <a:rPr lang="en-GB" sz="4000" dirty="0" smtClean="0">
                <a:latin typeface="Arial Narrow" panose="020B0606020202030204" pitchFamily="34" charset="0"/>
              </a:rPr>
              <a:t> </a:t>
            </a:r>
            <a:r>
              <a:rPr lang="en-GB" sz="4000" dirty="0" err="1" smtClean="0">
                <a:latin typeface="Arial Narrow" panose="020B0606020202030204" pitchFamily="34" charset="0"/>
              </a:rPr>
              <a:t>raednig</a:t>
            </a:r>
            <a:r>
              <a:rPr lang="en-GB" sz="4000" dirty="0" smtClean="0">
                <a:latin typeface="Arial Narrow" panose="020B0606020202030204" pitchFamily="34" charset="0"/>
              </a:rPr>
              <a:t> </a:t>
            </a:r>
            <a:r>
              <a:rPr lang="en-GB" sz="4000" dirty="0" err="1" smtClean="0">
                <a:latin typeface="Arial Narrow" panose="020B0606020202030204" pitchFamily="34" charset="0"/>
              </a:rPr>
              <a:t>htan</a:t>
            </a:r>
            <a:r>
              <a:rPr lang="en-GB" sz="4000" dirty="0" smtClean="0">
                <a:latin typeface="Arial Narrow" panose="020B0606020202030204" pitchFamily="34" charset="0"/>
              </a:rPr>
              <a:t> </a:t>
            </a:r>
            <a:r>
              <a:rPr lang="en-GB" sz="4000" dirty="0" err="1" smtClean="0">
                <a:latin typeface="Arial Narrow" panose="020B0606020202030204" pitchFamily="34" charset="0"/>
              </a:rPr>
              <a:t>hte</a:t>
            </a:r>
            <a:r>
              <a:rPr lang="en-GB" sz="4000" dirty="0" smtClean="0">
                <a:latin typeface="Arial Narrow" panose="020B0606020202030204" pitchFamily="34" charset="0"/>
              </a:rPr>
              <a:t> </a:t>
            </a:r>
            <a:r>
              <a:rPr lang="en-GB" sz="4000" dirty="0" err="1" smtClean="0">
                <a:latin typeface="Arial Narrow" panose="020B0606020202030204" pitchFamily="34" charset="0"/>
              </a:rPr>
              <a:t>lettres</a:t>
            </a:r>
            <a:r>
              <a:rPr lang="en-GB" sz="4000" dirty="0" smtClean="0">
                <a:latin typeface="Arial Narrow" panose="020B0606020202030204" pitchFamily="34" charset="0"/>
              </a:rPr>
              <a:t> </a:t>
            </a:r>
            <a:r>
              <a:rPr lang="en-GB" sz="4000" dirty="0" err="1" smtClean="0">
                <a:latin typeface="Arial Narrow" panose="020B0606020202030204" pitchFamily="34" charset="0"/>
              </a:rPr>
              <a:t>bieng</a:t>
            </a:r>
            <a:r>
              <a:rPr lang="en-GB" sz="4000" dirty="0" smtClean="0">
                <a:latin typeface="Arial Narrow" panose="020B0606020202030204" pitchFamily="34" charset="0"/>
              </a:rPr>
              <a:t> </a:t>
            </a:r>
            <a:r>
              <a:rPr lang="en-GB" sz="4000" dirty="0" err="1" smtClean="0">
                <a:latin typeface="Arial Narrow" panose="020B0606020202030204" pitchFamily="34" charset="0"/>
              </a:rPr>
              <a:t>ni</a:t>
            </a:r>
            <a:r>
              <a:rPr lang="en-GB" sz="4000" dirty="0" smtClean="0">
                <a:latin typeface="Arial Narrow" panose="020B0606020202030204" pitchFamily="34" charset="0"/>
              </a:rPr>
              <a:t> </a:t>
            </a:r>
            <a:r>
              <a:rPr lang="en-GB" sz="4000" dirty="0" err="1" smtClean="0">
                <a:latin typeface="Arial Narrow" panose="020B0606020202030204" pitchFamily="34" charset="0"/>
              </a:rPr>
              <a:t>hte</a:t>
            </a:r>
            <a:r>
              <a:rPr lang="en-GB" sz="4000" dirty="0" smtClean="0">
                <a:latin typeface="Arial Narrow" panose="020B0606020202030204" pitchFamily="34" charset="0"/>
              </a:rPr>
              <a:t> </a:t>
            </a:r>
            <a:r>
              <a:rPr lang="en-GB" sz="4000" dirty="0" err="1" smtClean="0">
                <a:latin typeface="Arial Narrow" panose="020B0606020202030204" pitchFamily="34" charset="0"/>
              </a:rPr>
              <a:t>ritgh</a:t>
            </a:r>
            <a:r>
              <a:rPr lang="en-GB" sz="4000" dirty="0" smtClean="0">
                <a:latin typeface="Arial Narrow" panose="020B0606020202030204" pitchFamily="34" charset="0"/>
              </a:rPr>
              <a:t> </a:t>
            </a:r>
            <a:r>
              <a:rPr lang="en-GB" sz="4000" dirty="0" err="1" smtClean="0">
                <a:latin typeface="Arial Narrow" panose="020B0606020202030204" pitchFamily="34" charset="0"/>
              </a:rPr>
              <a:t>ordre</a:t>
            </a:r>
            <a:r>
              <a:rPr lang="en-GB" sz="4000" dirty="0" smtClean="0">
                <a:latin typeface="Arial Narrow" panose="020B0606020202030204" pitchFamily="34" charset="0"/>
              </a:rPr>
              <a:t>. </a:t>
            </a:r>
            <a:r>
              <a:rPr lang="en-GB" sz="4000" dirty="0" err="1" smtClean="0">
                <a:latin typeface="Arial Narrow" panose="020B0606020202030204" pitchFamily="34" charset="0"/>
              </a:rPr>
              <a:t>Yuo</a:t>
            </a:r>
            <a:r>
              <a:rPr lang="en-GB" sz="4000" dirty="0" smtClean="0">
                <a:latin typeface="Arial Narrow" panose="020B0606020202030204" pitchFamily="34" charset="0"/>
              </a:rPr>
              <a:t> </a:t>
            </a:r>
            <a:r>
              <a:rPr lang="en-GB" sz="4000" dirty="0" err="1" smtClean="0">
                <a:latin typeface="Arial Narrow" panose="020B0606020202030204" pitchFamily="34" charset="0"/>
              </a:rPr>
              <a:t>raednig</a:t>
            </a:r>
            <a:r>
              <a:rPr lang="en-GB" sz="4000" dirty="0" smtClean="0">
                <a:latin typeface="Arial Narrow" panose="020B0606020202030204" pitchFamily="34" charset="0"/>
              </a:rPr>
              <a:t> </a:t>
            </a:r>
            <a:r>
              <a:rPr lang="en-GB" sz="4000" dirty="0" err="1" smtClean="0">
                <a:latin typeface="Arial Narrow" panose="020B0606020202030204" pitchFamily="34" charset="0"/>
              </a:rPr>
              <a:t>thsi</a:t>
            </a:r>
            <a:r>
              <a:rPr lang="en-GB" sz="4000" dirty="0" smtClean="0">
                <a:latin typeface="Arial Narrow" panose="020B0606020202030204" pitchFamily="34" charset="0"/>
              </a:rPr>
              <a:t> </a:t>
            </a:r>
            <a:r>
              <a:rPr lang="en-GB" sz="4000" dirty="0" err="1" smtClean="0">
                <a:latin typeface="Arial Narrow" panose="020B0606020202030204" pitchFamily="34" charset="0"/>
              </a:rPr>
              <a:t>provse</a:t>
            </a:r>
            <a:r>
              <a:rPr lang="en-GB" sz="4000" dirty="0" smtClean="0">
                <a:latin typeface="Arial Narrow" panose="020B0606020202030204" pitchFamily="34" charset="0"/>
              </a:rPr>
              <a:t> </a:t>
            </a:r>
            <a:r>
              <a:rPr lang="en-GB" sz="4000" dirty="0" err="1" smtClean="0">
                <a:latin typeface="Arial Narrow" panose="020B0606020202030204" pitchFamily="34" charset="0"/>
              </a:rPr>
              <a:t>thta</a:t>
            </a:r>
            <a:endParaRPr lang="en-GB" sz="4000" dirty="0">
              <a:latin typeface="Arial Narrow" panose="020B060602020203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5491" y="521623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4909" y="515896"/>
            <a:ext cx="1694835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7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The Whole Word Approach and Phonics</a:t>
            </a:r>
            <a:endParaRPr lang="en-GB" sz="3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>
                <a:latin typeface="Arial Narrow" panose="020B0606020202030204" pitchFamily="34" charset="0"/>
              </a:rPr>
              <a:t>The </a:t>
            </a:r>
            <a:r>
              <a:rPr lang="en-GB" sz="2800" dirty="0">
                <a:latin typeface="Arial Narrow" panose="020B0606020202030204" pitchFamily="34" charset="0"/>
              </a:rPr>
              <a:t>Whole-word Approach teaches </a:t>
            </a:r>
            <a:r>
              <a:rPr lang="en-GB" sz="2800" dirty="0" smtClean="0">
                <a:latin typeface="Arial Narrow" panose="020B0606020202030204" pitchFamily="34" charset="0"/>
              </a:rPr>
              <a:t>CYP </a:t>
            </a:r>
            <a:r>
              <a:rPr lang="en-GB" sz="2800" dirty="0">
                <a:latin typeface="Arial Narrow" panose="020B0606020202030204" pitchFamily="34" charset="0"/>
              </a:rPr>
              <a:t>to read by sight and relies upon memorization via repeat exposure to the written form of a word paired with an image and an </a:t>
            </a:r>
            <a:r>
              <a:rPr lang="en-GB" sz="2800" dirty="0" smtClean="0">
                <a:latin typeface="Arial Narrow" panose="020B0606020202030204" pitchFamily="34" charset="0"/>
              </a:rPr>
              <a:t>audio   </a:t>
            </a:r>
          </a:p>
          <a:p>
            <a:r>
              <a:rPr lang="en-GB" sz="2800" dirty="0" smtClean="0">
                <a:latin typeface="Arial Narrow" panose="020B0606020202030204" pitchFamily="34" charset="0"/>
              </a:rPr>
              <a:t>So when do we support CYP to use the whole word approach and when synthetic </a:t>
            </a:r>
            <a:r>
              <a:rPr lang="en-GB" sz="2800" dirty="0" smtClean="0">
                <a:latin typeface="Arial Narrow" panose="020B0606020202030204" pitchFamily="34" charset="0"/>
              </a:rPr>
              <a:t>phonics?</a:t>
            </a:r>
            <a:endParaRPr lang="en-GB" sz="2800" dirty="0" smtClean="0">
              <a:latin typeface="Arial Narrow" panose="020B0606020202030204" pitchFamily="34" charset="0"/>
            </a:endParaRPr>
          </a:p>
          <a:p>
            <a:r>
              <a:rPr lang="en-GB" sz="2800" dirty="0">
                <a:latin typeface="Arial Narrow" panose="020B0606020202030204" pitchFamily="34" charset="0"/>
              </a:rPr>
              <a:t>Memorization involves both the visual short-term memory and visual sequential memory</a:t>
            </a:r>
          </a:p>
          <a:p>
            <a:endParaRPr lang="en-GB" sz="2800" dirty="0">
              <a:latin typeface="Arial Narrow" panose="020B0606020202030204" pitchFamily="34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58945" y="5638799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64982" y="2052918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8873" y="214594"/>
            <a:ext cx="1639598" cy="163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7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19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83281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Visual Short-term Memory </a:t>
            </a:r>
            <a:endParaRPr lang="en-GB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46111" y="1510145"/>
            <a:ext cx="3623830" cy="43437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9496" y="1510145"/>
            <a:ext cx="4449995" cy="432196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9891" y="5984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1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Visual Sequential Memory</a:t>
            </a:r>
            <a:endParaRPr lang="en-GB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743" y="1707024"/>
            <a:ext cx="4001776" cy="3983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111" y="1707024"/>
            <a:ext cx="3861674" cy="398398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32763" y="5576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7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06" y="312041"/>
            <a:ext cx="9404723" cy="1400530"/>
          </a:xfrm>
        </p:spPr>
        <p:txBody>
          <a:bodyPr/>
          <a:lstStyle/>
          <a:p>
            <a:r>
              <a:rPr lang="en-GB" sz="4800" dirty="0" smtClean="0">
                <a:solidFill>
                  <a:schemeClr val="bg1"/>
                </a:solidFill>
              </a:rPr>
              <a:t>High Frequency Words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771" y="2052918"/>
            <a:ext cx="8946541" cy="419548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Did you know that the </a:t>
            </a:r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hundred highest frequency words make up about 40% of all reading and </a:t>
            </a:r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writing?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7312" y="49530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2846" y="47528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1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The Twenty-Five Highest Frequency Words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995055"/>
            <a:ext cx="8946541" cy="42533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sz="4000" dirty="0" smtClean="0"/>
              <a:t>no			so			go			is			on     </a:t>
            </a:r>
          </a:p>
          <a:p>
            <a:pPr marL="0" indent="0">
              <a:buNone/>
            </a:pPr>
            <a:r>
              <a:rPr lang="en-GB" sz="4000" dirty="0" smtClean="0"/>
              <a:t>It				can</a:t>
            </a:r>
            <a:r>
              <a:rPr lang="en-GB" sz="4000" dirty="0"/>
              <a:t>	 </a:t>
            </a:r>
            <a:r>
              <a:rPr lang="en-GB" sz="4000" dirty="0" smtClean="0"/>
              <a:t>   in         do     me</a:t>
            </a:r>
            <a:r>
              <a:rPr lang="en-GB" sz="4000" dirty="0"/>
              <a:t>	</a:t>
            </a:r>
            <a:r>
              <a:rPr lang="en-GB" sz="4000" dirty="0" smtClean="0"/>
              <a:t>   </a:t>
            </a:r>
          </a:p>
          <a:p>
            <a:pPr marL="0" indent="0">
              <a:buNone/>
            </a:pPr>
            <a:r>
              <a:rPr lang="en-GB" sz="4000" dirty="0" smtClean="0"/>
              <a:t>up        an         you</a:t>
            </a:r>
            <a:r>
              <a:rPr lang="en-GB" sz="4000" dirty="0"/>
              <a:t>	</a:t>
            </a:r>
            <a:r>
              <a:rPr lang="en-GB" sz="4000" dirty="0" smtClean="0"/>
              <a:t>   am</a:t>
            </a:r>
            <a:r>
              <a:rPr lang="en-GB" sz="4000" dirty="0"/>
              <a:t>	</a:t>
            </a:r>
            <a:r>
              <a:rPr lang="en-GB" sz="4000" dirty="0" smtClean="0"/>
              <a:t>   the</a:t>
            </a:r>
            <a:endParaRPr lang="en-GB" sz="4000" dirty="0"/>
          </a:p>
          <a:p>
            <a:pPr marL="0" indent="0">
              <a:buNone/>
            </a:pPr>
            <a:r>
              <a:rPr lang="en-GB" sz="4000" dirty="0"/>
              <a:t>a</a:t>
            </a:r>
            <a:r>
              <a:rPr lang="en-GB" sz="4000" dirty="0" smtClean="0"/>
              <a:t>nd </a:t>
            </a:r>
            <a:r>
              <a:rPr lang="en-GB" sz="4000" dirty="0"/>
              <a:t>	</a:t>
            </a:r>
            <a:r>
              <a:rPr lang="en-GB" sz="4000" dirty="0" smtClean="0"/>
              <a:t>   we</a:t>
            </a:r>
            <a:r>
              <a:rPr lang="en-GB" sz="4000" dirty="0"/>
              <a:t>	</a:t>
            </a:r>
            <a:r>
              <a:rPr lang="en-GB" sz="4000" dirty="0" smtClean="0"/>
              <a:t>       my       he</a:t>
            </a:r>
            <a:r>
              <a:rPr lang="en-GB" sz="4000" dirty="0"/>
              <a:t>	</a:t>
            </a:r>
            <a:r>
              <a:rPr lang="en-GB" sz="4000" dirty="0" smtClean="0"/>
              <a:t>   like</a:t>
            </a:r>
            <a:r>
              <a:rPr lang="en-GB" sz="4000" dirty="0"/>
              <a:t>	</a:t>
            </a:r>
            <a:endParaRPr lang="en-GB" sz="4000" dirty="0" smtClean="0"/>
          </a:p>
          <a:p>
            <a:pPr marL="0" indent="0">
              <a:buNone/>
            </a:pPr>
            <a:r>
              <a:rPr lang="en-GB" sz="4000" dirty="0"/>
              <a:t>t</a:t>
            </a:r>
            <a:r>
              <a:rPr lang="en-GB" sz="4000" dirty="0" smtClean="0"/>
              <a:t>o    		at</a:t>
            </a:r>
            <a:r>
              <a:rPr lang="en-GB" sz="4000" dirty="0"/>
              <a:t>	</a:t>
            </a:r>
            <a:r>
              <a:rPr lang="en-GB" sz="4000" dirty="0" smtClean="0"/>
              <a:t>		see</a:t>
            </a:r>
            <a:r>
              <a:rPr lang="en-GB" sz="4000" dirty="0"/>
              <a:t>	</a:t>
            </a:r>
            <a:r>
              <a:rPr lang="en-GB" sz="4000" dirty="0" smtClean="0"/>
              <a:t>		a  		I</a:t>
            </a:r>
            <a:endParaRPr lang="en-GB" sz="4000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1637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2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669</TotalTime>
  <Words>1309</Words>
  <Application>Microsoft Office PowerPoint</Application>
  <PresentationFormat>Widescreen</PresentationFormat>
  <Paragraphs>127</Paragraphs>
  <Slides>21</Slides>
  <Notes>18</Notes>
  <HiddenSlides>0</HiddenSlides>
  <MMClips>27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 Narrow</vt:lpstr>
      <vt:lpstr>Calibri</vt:lpstr>
      <vt:lpstr>Century Gothic</vt:lpstr>
      <vt:lpstr>Wingdings 3</vt:lpstr>
      <vt:lpstr>Ion</vt:lpstr>
      <vt:lpstr>Whole Word Approaches </vt:lpstr>
      <vt:lpstr>Objectives</vt:lpstr>
      <vt:lpstr>Reading and Spelling </vt:lpstr>
      <vt:lpstr>Please read</vt:lpstr>
      <vt:lpstr>The Whole Word Approach and Phonics</vt:lpstr>
      <vt:lpstr>Visual Short-term Memory </vt:lpstr>
      <vt:lpstr>Visual Sequential Memory</vt:lpstr>
      <vt:lpstr>High Frequency Words</vt:lpstr>
      <vt:lpstr>The Twenty-Five Highest Frequency Words</vt:lpstr>
      <vt:lpstr>Different Whole Word Approaches</vt:lpstr>
      <vt:lpstr>LCWC</vt:lpstr>
      <vt:lpstr>SOS</vt:lpstr>
      <vt:lpstr>Cued Spelling </vt:lpstr>
      <vt:lpstr>Mnemonics</vt:lpstr>
      <vt:lpstr>Letter Boxes and Word Shapes</vt:lpstr>
      <vt:lpstr>Own Voice</vt:lpstr>
      <vt:lpstr>Precision Teaching </vt:lpstr>
      <vt:lpstr>NLP</vt:lpstr>
      <vt:lpstr>Morpheme Training</vt:lpstr>
      <vt:lpstr>In Summary</vt:lpstr>
      <vt:lpstr>Thank You</vt:lpstr>
    </vt:vector>
  </TitlesOfParts>
  <Company>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Whole Word Approaches</dc:title>
  <dc:creator>Liz ROSS</dc:creator>
  <cp:lastModifiedBy>Liz ROSS</cp:lastModifiedBy>
  <cp:revision>105</cp:revision>
  <dcterms:created xsi:type="dcterms:W3CDTF">2020-03-06T16:35:14Z</dcterms:created>
  <dcterms:modified xsi:type="dcterms:W3CDTF">2021-07-01T05:25:05Z</dcterms:modified>
</cp:coreProperties>
</file>