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mp4"/>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0" r:id="rId4"/>
  </p:sldMasterIdLst>
  <p:notesMasterIdLst>
    <p:notesMasterId r:id="rId22"/>
  </p:notesMasterIdLst>
  <p:sldIdLst>
    <p:sldId id="256" r:id="rId5"/>
    <p:sldId id="274" r:id="rId6"/>
    <p:sldId id="259" r:id="rId7"/>
    <p:sldId id="257" r:id="rId8"/>
    <p:sldId id="260" r:id="rId9"/>
    <p:sldId id="258" r:id="rId10"/>
    <p:sldId id="261" r:id="rId11"/>
    <p:sldId id="262" r:id="rId12"/>
    <p:sldId id="263" r:id="rId13"/>
    <p:sldId id="269" r:id="rId14"/>
    <p:sldId id="264" r:id="rId15"/>
    <p:sldId id="275" r:id="rId16"/>
    <p:sldId id="276" r:id="rId17"/>
    <p:sldId id="270" r:id="rId18"/>
    <p:sldId id="266" r:id="rId19"/>
    <p:sldId id="271" r:id="rId20"/>
    <p:sldId id="277" r:id="rId21"/>
  </p:sldIdLst>
  <p:sldSz cx="9144000" cy="6858000" type="screen4x3"/>
  <p:notesSz cx="6865938" cy="9540875"/>
  <p:defaultTextStyle>
    <a:defPPr>
      <a:defRPr lang="en-US"/>
    </a:defPPr>
    <a:lvl1pPr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1pPr>
    <a:lvl2pPr marL="4572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2pPr>
    <a:lvl3pPr marL="9144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3pPr>
    <a:lvl4pPr marL="13716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4pPr>
    <a:lvl5pPr marL="1828800" algn="l" defTabSz="457200" rtl="0" eaLnBrk="0" fontAlgn="base" hangingPunct="0">
      <a:spcBef>
        <a:spcPct val="0"/>
      </a:spcBef>
      <a:spcAft>
        <a:spcPct val="0"/>
      </a:spcAft>
      <a:defRPr kern="1200">
        <a:solidFill>
          <a:schemeClr val="tx1"/>
        </a:solidFill>
        <a:latin typeface="Garamond" panose="02020404030301010803" pitchFamily="18" charset="0"/>
        <a:ea typeface="+mn-ea"/>
        <a:cs typeface="+mn-cs"/>
      </a:defRPr>
    </a:lvl5pPr>
    <a:lvl6pPr marL="2286000" algn="l" defTabSz="914400" rtl="0" eaLnBrk="1" latinLnBrk="0" hangingPunct="1">
      <a:defRPr kern="1200">
        <a:solidFill>
          <a:schemeClr val="tx1"/>
        </a:solidFill>
        <a:latin typeface="Garamond" panose="02020404030301010803" pitchFamily="18" charset="0"/>
        <a:ea typeface="+mn-ea"/>
        <a:cs typeface="+mn-cs"/>
      </a:defRPr>
    </a:lvl6pPr>
    <a:lvl7pPr marL="2743200" algn="l" defTabSz="914400" rtl="0" eaLnBrk="1" latinLnBrk="0" hangingPunct="1">
      <a:defRPr kern="1200">
        <a:solidFill>
          <a:schemeClr val="tx1"/>
        </a:solidFill>
        <a:latin typeface="Garamond" panose="02020404030301010803" pitchFamily="18" charset="0"/>
        <a:ea typeface="+mn-ea"/>
        <a:cs typeface="+mn-cs"/>
      </a:defRPr>
    </a:lvl7pPr>
    <a:lvl8pPr marL="3200400" algn="l" defTabSz="914400" rtl="0" eaLnBrk="1" latinLnBrk="0" hangingPunct="1">
      <a:defRPr kern="1200">
        <a:solidFill>
          <a:schemeClr val="tx1"/>
        </a:solidFill>
        <a:latin typeface="Garamond" panose="02020404030301010803" pitchFamily="18" charset="0"/>
        <a:ea typeface="+mn-ea"/>
        <a:cs typeface="+mn-cs"/>
      </a:defRPr>
    </a:lvl8pPr>
    <a:lvl9pPr marL="3657600" algn="l" defTabSz="914400" rtl="0" eaLnBrk="1" latinLnBrk="0" hangingPunct="1">
      <a:defRPr kern="1200">
        <a:solidFill>
          <a:schemeClr val="tx1"/>
        </a:solidFill>
        <a:latin typeface="Garamond" panose="020204040303010108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35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5240" cy="47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t"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GB" altLang="en-US"/>
          </a:p>
        </p:txBody>
      </p:sp>
      <p:sp>
        <p:nvSpPr>
          <p:cNvPr id="15363" name="Rectangle 3"/>
          <p:cNvSpPr>
            <a:spLocks noGrp="1" noChangeArrowheads="1"/>
          </p:cNvSpPr>
          <p:nvPr>
            <p:ph type="dt" idx="1"/>
          </p:nvPr>
        </p:nvSpPr>
        <p:spPr bwMode="auto">
          <a:xfrm>
            <a:off x="3889109" y="0"/>
            <a:ext cx="2975240" cy="47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t" anchorCtr="0" compatLnSpc="1">
            <a:prstTxWarp prst="textNoShape">
              <a:avLst/>
            </a:prstTxWarp>
          </a:bodyPr>
          <a:lstStyle>
            <a:lvl1pPr algn="r" eaLnBrk="1" fontAlgn="auto" hangingPunct="1">
              <a:spcBef>
                <a:spcPts val="0"/>
              </a:spcBef>
              <a:spcAft>
                <a:spcPts val="0"/>
              </a:spcAft>
              <a:defRPr sz="1200">
                <a:latin typeface="Arial" charset="0"/>
              </a:defRPr>
            </a:lvl1pPr>
          </a:lstStyle>
          <a:p>
            <a:pPr>
              <a:defRPr/>
            </a:pPr>
            <a:endParaRPr lang="en-GB" altLang="en-US"/>
          </a:p>
        </p:txBody>
      </p:sp>
      <p:sp>
        <p:nvSpPr>
          <p:cNvPr id="15364" name="Rectangle 4"/>
          <p:cNvSpPr>
            <a:spLocks noGrp="1" noRot="1" noChangeAspect="1" noChangeArrowheads="1" noTextEdit="1"/>
          </p:cNvSpPr>
          <p:nvPr>
            <p:ph type="sldImg" idx="2"/>
          </p:nvPr>
        </p:nvSpPr>
        <p:spPr bwMode="auto">
          <a:xfrm>
            <a:off x="1047750" y="715963"/>
            <a:ext cx="4770438" cy="35782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6594" y="4531916"/>
            <a:ext cx="5492750" cy="429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15366" name="Rectangle 6"/>
          <p:cNvSpPr>
            <a:spLocks noGrp="1" noChangeArrowheads="1"/>
          </p:cNvSpPr>
          <p:nvPr>
            <p:ph type="ftr" sz="quarter" idx="4"/>
          </p:nvPr>
        </p:nvSpPr>
        <p:spPr bwMode="auto">
          <a:xfrm>
            <a:off x="0" y="9062175"/>
            <a:ext cx="2975240" cy="47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b" anchorCtr="0" compatLnSpc="1">
            <a:prstTxWarp prst="textNoShape">
              <a:avLst/>
            </a:prstTxWarp>
          </a:bodyPr>
          <a:lstStyle>
            <a:lvl1pPr eaLnBrk="1" fontAlgn="auto" hangingPunct="1">
              <a:spcBef>
                <a:spcPts val="0"/>
              </a:spcBef>
              <a:spcAft>
                <a:spcPts val="0"/>
              </a:spcAft>
              <a:defRPr sz="1200">
                <a:latin typeface="Arial" charset="0"/>
              </a:defRPr>
            </a:lvl1pPr>
          </a:lstStyle>
          <a:p>
            <a:pPr>
              <a:defRPr/>
            </a:pPr>
            <a:endParaRPr lang="en-GB" altLang="en-US"/>
          </a:p>
        </p:txBody>
      </p:sp>
      <p:sp>
        <p:nvSpPr>
          <p:cNvPr id="15367" name="Rectangle 7"/>
          <p:cNvSpPr>
            <a:spLocks noGrp="1" noChangeArrowheads="1"/>
          </p:cNvSpPr>
          <p:nvPr>
            <p:ph type="sldNum" sz="quarter" idx="5"/>
          </p:nvPr>
        </p:nvSpPr>
        <p:spPr bwMode="auto">
          <a:xfrm>
            <a:off x="3889109" y="9062175"/>
            <a:ext cx="2975240" cy="477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744" tIns="46872" rIns="93744" bIns="46872" numCol="1" anchor="b"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fld id="{9871A29D-29D9-4461-940C-CCD89CAA75B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r>
              <a:rPr lang="en-GB" altLang="en-US" dirty="0" smtClean="0">
                <a:latin typeface="Arial" panose="020B0604020202020204" pitchFamily="34" charset="0"/>
              </a:rPr>
              <a:t>Hello and welcome to this training. It will probably take you less than an hour to go through the slides and activities. Relax. Do it at your own pace. </a:t>
            </a:r>
          </a:p>
        </p:txBody>
      </p:sp>
      <p:sp>
        <p:nvSpPr>
          <p:cNvPr id="4" name="Slide Number Placeholder 3"/>
          <p:cNvSpPr>
            <a:spLocks noGrp="1"/>
          </p:cNvSpPr>
          <p:nvPr>
            <p:ph type="sldNum" sz="quarter" idx="5"/>
          </p:nvPr>
        </p:nvSpPr>
        <p:spPr/>
        <p:txBody>
          <a:bodyPr/>
          <a:lstStyle/>
          <a:p>
            <a:pPr>
              <a:defRPr/>
            </a:pPr>
            <a:fld id="{F25DE6ED-0652-425F-B8F7-5C83DD8888B4}" type="slidenum">
              <a:rPr lang="en-GB" altLang="en-US" smtClean="0"/>
              <a:pPr>
                <a:defRPr/>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r>
              <a:rPr lang="en-GB" altLang="en-US" dirty="0" smtClean="0">
                <a:latin typeface="Arial" panose="020B0604020202020204" pitchFamily="34" charset="0"/>
              </a:rPr>
              <a:t>So I have used 5 HFWs here. 3 the child knew (could read instantly without hesitation) and 2 they didn’t. Each stimuli</a:t>
            </a:r>
            <a:r>
              <a:rPr lang="en-GB" altLang="en-US" baseline="0" dirty="0" smtClean="0">
                <a:latin typeface="Arial" panose="020B0604020202020204" pitchFamily="34" charset="0"/>
              </a:rPr>
              <a:t> is repeated 8 times – so a 40 cell probe – based on the child’s speed in the baseline, 1 minute assessment. (They read about 40 words per minute.)</a:t>
            </a:r>
          </a:p>
          <a:p>
            <a:endParaRPr lang="en-GB"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BCC4ECA0-30F2-4885-8807-91D4E4A90B26}" type="slidenum">
              <a:rPr lang="en-GB" altLang="en-US" smtClean="0"/>
              <a:pPr>
                <a:defRPr/>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pPr marL="175771" indent="-175771">
              <a:buFontTx/>
              <a:buChar char="•"/>
            </a:pPr>
            <a:r>
              <a:rPr lang="en-GB" altLang="en-US" dirty="0" smtClean="0">
                <a:latin typeface="Arial" panose="020B0604020202020204" pitchFamily="34" charset="0"/>
              </a:rPr>
              <a:t>I don’t always record the errors but focus on the correct </a:t>
            </a:r>
            <a:r>
              <a:rPr lang="en-GB" altLang="en-US" dirty="0" err="1" smtClean="0">
                <a:latin typeface="Arial" panose="020B0604020202020204" pitchFamily="34" charset="0"/>
              </a:rPr>
              <a:t>resonses</a:t>
            </a:r>
            <a:r>
              <a:rPr lang="en-GB" altLang="en-US" dirty="0" smtClean="0">
                <a:latin typeface="Arial" panose="020B0604020202020204" pitchFamily="34" charset="0"/>
              </a:rPr>
              <a:t>. More positive. But idea with errors is that the CYP sees them going down in </a:t>
            </a:r>
            <a:r>
              <a:rPr lang="en-GB" altLang="en-US" dirty="0" err="1" smtClean="0">
                <a:latin typeface="Arial" panose="020B0604020202020204" pitchFamily="34" charset="0"/>
              </a:rPr>
              <a:t>nhmber</a:t>
            </a:r>
            <a:r>
              <a:rPr lang="en-GB" altLang="en-US" dirty="0" smtClean="0">
                <a:latin typeface="Arial" panose="020B0604020202020204" pitchFamily="34" charset="0"/>
              </a:rPr>
              <a:t> over the sessions. Ex recording sheet on next slide, but again you can design your own.</a:t>
            </a:r>
          </a:p>
          <a:p>
            <a:pPr marL="175771" indent="-175771">
              <a:buFontTx/>
              <a:buChar char="•"/>
            </a:pPr>
            <a:r>
              <a:rPr lang="en-GB" altLang="en-US" dirty="0" smtClean="0">
                <a:latin typeface="Arial" panose="020B0604020202020204" pitchFamily="34" charset="0"/>
              </a:rPr>
              <a:t>*BE CAREFUL with the target line – must be attainable. It’s great if they go over it, so be conservative. I’ll explain this more on the next slide.</a:t>
            </a:r>
          </a:p>
          <a:p>
            <a:pPr marL="175771" indent="-175771">
              <a:buFontTx/>
              <a:buChar char="•"/>
            </a:pPr>
            <a:r>
              <a:rPr lang="en-GB" altLang="en-US" dirty="0" smtClean="0">
                <a:latin typeface="Arial" panose="020B0604020202020204" pitchFamily="34" charset="0"/>
              </a:rPr>
              <a:t>I tend to do three targets – personal best – more than their previous correct responses, the target line and the max (but don’t talk about that unless they hit it as it may be an unrealistic expectation. Some CYP work it out for themselves and aim for it</a:t>
            </a:r>
          </a:p>
          <a:p>
            <a:pPr marL="175771" indent="-175771">
              <a:buFontTx/>
              <a:buChar char="•"/>
            </a:pPr>
            <a:r>
              <a:rPr lang="en-GB" altLang="en-US" dirty="0" smtClean="0">
                <a:latin typeface="Arial" panose="020B0604020202020204" pitchFamily="34" charset="0"/>
              </a:rPr>
              <a:t>CYP should be doing the recording - ownership</a:t>
            </a:r>
          </a:p>
        </p:txBody>
      </p:sp>
      <p:sp>
        <p:nvSpPr>
          <p:cNvPr id="37892"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61672" indent="-292951">
              <a:defRPr>
                <a:solidFill>
                  <a:schemeClr val="tx1"/>
                </a:solidFill>
                <a:latin typeface="Garamond" panose="02020404030301010803" pitchFamily="18" charset="0"/>
              </a:defRPr>
            </a:lvl2pPr>
            <a:lvl3pPr marL="1171804" indent="-234361">
              <a:defRPr>
                <a:solidFill>
                  <a:schemeClr val="tx1"/>
                </a:solidFill>
                <a:latin typeface="Garamond" panose="02020404030301010803" pitchFamily="18" charset="0"/>
              </a:defRPr>
            </a:lvl3pPr>
            <a:lvl4pPr marL="1640525" indent="-234361">
              <a:defRPr>
                <a:solidFill>
                  <a:schemeClr val="tx1"/>
                </a:solidFill>
                <a:latin typeface="Garamond" panose="02020404030301010803" pitchFamily="18" charset="0"/>
              </a:defRPr>
            </a:lvl4pPr>
            <a:lvl5pPr marL="2109246" indent="-234361">
              <a:defRPr>
                <a:solidFill>
                  <a:schemeClr val="tx1"/>
                </a:solidFill>
                <a:latin typeface="Garamond" panose="02020404030301010803" pitchFamily="18" charset="0"/>
              </a:defRPr>
            </a:lvl5pPr>
            <a:lvl6pPr marL="2577968" indent="-234361" defTabSz="468721" eaLnBrk="0" fontAlgn="base" hangingPunct="0">
              <a:spcBef>
                <a:spcPct val="0"/>
              </a:spcBef>
              <a:spcAft>
                <a:spcPct val="0"/>
              </a:spcAft>
              <a:defRPr>
                <a:solidFill>
                  <a:schemeClr val="tx1"/>
                </a:solidFill>
                <a:latin typeface="Garamond" panose="02020404030301010803" pitchFamily="18" charset="0"/>
              </a:defRPr>
            </a:lvl6pPr>
            <a:lvl7pPr marL="3046689" indent="-234361" defTabSz="468721" eaLnBrk="0" fontAlgn="base" hangingPunct="0">
              <a:spcBef>
                <a:spcPct val="0"/>
              </a:spcBef>
              <a:spcAft>
                <a:spcPct val="0"/>
              </a:spcAft>
              <a:defRPr>
                <a:solidFill>
                  <a:schemeClr val="tx1"/>
                </a:solidFill>
                <a:latin typeface="Garamond" panose="02020404030301010803" pitchFamily="18" charset="0"/>
              </a:defRPr>
            </a:lvl7pPr>
            <a:lvl8pPr marL="3515411" indent="-234361" defTabSz="468721" eaLnBrk="0" fontAlgn="base" hangingPunct="0">
              <a:spcBef>
                <a:spcPct val="0"/>
              </a:spcBef>
              <a:spcAft>
                <a:spcPct val="0"/>
              </a:spcAft>
              <a:defRPr>
                <a:solidFill>
                  <a:schemeClr val="tx1"/>
                </a:solidFill>
                <a:latin typeface="Garamond" panose="02020404030301010803" pitchFamily="18" charset="0"/>
              </a:defRPr>
            </a:lvl8pPr>
            <a:lvl9pPr marL="3984132" indent="-234361" defTabSz="468721"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35C67A24-F26D-4630-AA11-348568BBC9F0}" type="slidenum">
              <a:rPr lang="en-GB" altLang="en-US" smtClean="0">
                <a:latin typeface="Calibri" panose="020F0502020204030204" pitchFamily="34" charset="0"/>
              </a:rPr>
              <a:pPr fontAlgn="base">
                <a:spcBef>
                  <a:spcPct val="0"/>
                </a:spcBef>
                <a:spcAft>
                  <a:spcPct val="0"/>
                </a:spcAft>
              </a:pPr>
              <a:t>11</a:t>
            </a:fld>
            <a:endParaRPr lang="en-GB" altLang="en-US" smtClean="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r>
              <a:rPr lang="en-GB" altLang="en-US" dirty="0" smtClean="0">
                <a:latin typeface="Arial" panose="020B0604020202020204" pitchFamily="34" charset="0"/>
              </a:rPr>
              <a:t>This is an example of a record sheet.</a:t>
            </a:r>
            <a:r>
              <a:rPr lang="en-GB" altLang="en-US" baseline="0" dirty="0" smtClean="0">
                <a:latin typeface="Arial" panose="020B0604020202020204" pitchFamily="34" charset="0"/>
              </a:rPr>
              <a:t> If u look at the bottom of the sheet…idea is that the trend – the line joining the marks is upward for the correct responses and downwards for the incorrect and that this is a concrete visual </a:t>
            </a:r>
            <a:r>
              <a:rPr lang="en-GB" altLang="en-US" baseline="0" dirty="0" err="1" smtClean="0">
                <a:latin typeface="Arial" panose="020B0604020202020204" pitchFamily="34" charset="0"/>
              </a:rPr>
              <a:t>illutaration</a:t>
            </a:r>
            <a:r>
              <a:rPr lang="en-GB" altLang="en-US" baseline="0" dirty="0" smtClean="0">
                <a:latin typeface="Arial" panose="020B0604020202020204" pitchFamily="34" charset="0"/>
              </a:rPr>
              <a:t> to the learner that they are doing well – evidence!</a:t>
            </a:r>
          </a:p>
          <a:p>
            <a:r>
              <a:rPr lang="en-GB" altLang="en-US" dirty="0" smtClean="0">
                <a:latin typeface="Arial" panose="020B0604020202020204" pitchFamily="34" charset="0"/>
              </a:rPr>
              <a:t>– again, you can design your own, but if your want to us </a:t>
            </a:r>
            <a:r>
              <a:rPr lang="en-GB" altLang="en-US" dirty="0" err="1" smtClean="0">
                <a:latin typeface="Arial" panose="020B0604020202020204" pitchFamily="34" charset="0"/>
              </a:rPr>
              <a:t>ethis</a:t>
            </a:r>
            <a:r>
              <a:rPr lang="en-GB" altLang="en-US" dirty="0" smtClean="0">
                <a:latin typeface="Arial" panose="020B0604020202020204" pitchFamily="34" charset="0"/>
              </a:rPr>
              <a:t> one, you can print it off from the next slide</a:t>
            </a:r>
          </a:p>
          <a:p>
            <a:endParaRPr lang="en-GB" altLang="en-US" dirty="0" smtClean="0">
              <a:latin typeface="Arial" panose="020B0604020202020204" pitchFamily="34" charset="0"/>
            </a:endParaRPr>
          </a:p>
        </p:txBody>
      </p:sp>
      <p:sp>
        <p:nvSpPr>
          <p:cNvPr id="39940"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61672" indent="-292951">
              <a:defRPr>
                <a:solidFill>
                  <a:schemeClr val="tx1"/>
                </a:solidFill>
                <a:latin typeface="Garamond" panose="02020404030301010803" pitchFamily="18" charset="0"/>
              </a:defRPr>
            </a:lvl2pPr>
            <a:lvl3pPr marL="1171804" indent="-234361">
              <a:defRPr>
                <a:solidFill>
                  <a:schemeClr val="tx1"/>
                </a:solidFill>
                <a:latin typeface="Garamond" panose="02020404030301010803" pitchFamily="18" charset="0"/>
              </a:defRPr>
            </a:lvl3pPr>
            <a:lvl4pPr marL="1640525" indent="-234361">
              <a:defRPr>
                <a:solidFill>
                  <a:schemeClr val="tx1"/>
                </a:solidFill>
                <a:latin typeface="Garamond" panose="02020404030301010803" pitchFamily="18" charset="0"/>
              </a:defRPr>
            </a:lvl4pPr>
            <a:lvl5pPr marL="2109246" indent="-234361">
              <a:defRPr>
                <a:solidFill>
                  <a:schemeClr val="tx1"/>
                </a:solidFill>
                <a:latin typeface="Garamond" panose="02020404030301010803" pitchFamily="18" charset="0"/>
              </a:defRPr>
            </a:lvl5pPr>
            <a:lvl6pPr marL="2577968" indent="-234361" defTabSz="468721" eaLnBrk="0" fontAlgn="base" hangingPunct="0">
              <a:spcBef>
                <a:spcPct val="0"/>
              </a:spcBef>
              <a:spcAft>
                <a:spcPct val="0"/>
              </a:spcAft>
              <a:defRPr>
                <a:solidFill>
                  <a:schemeClr val="tx1"/>
                </a:solidFill>
                <a:latin typeface="Garamond" panose="02020404030301010803" pitchFamily="18" charset="0"/>
              </a:defRPr>
            </a:lvl6pPr>
            <a:lvl7pPr marL="3046689" indent="-234361" defTabSz="468721" eaLnBrk="0" fontAlgn="base" hangingPunct="0">
              <a:spcBef>
                <a:spcPct val="0"/>
              </a:spcBef>
              <a:spcAft>
                <a:spcPct val="0"/>
              </a:spcAft>
              <a:defRPr>
                <a:solidFill>
                  <a:schemeClr val="tx1"/>
                </a:solidFill>
                <a:latin typeface="Garamond" panose="02020404030301010803" pitchFamily="18" charset="0"/>
              </a:defRPr>
            </a:lvl7pPr>
            <a:lvl8pPr marL="3515411" indent="-234361" defTabSz="468721" eaLnBrk="0" fontAlgn="base" hangingPunct="0">
              <a:spcBef>
                <a:spcPct val="0"/>
              </a:spcBef>
              <a:spcAft>
                <a:spcPct val="0"/>
              </a:spcAft>
              <a:defRPr>
                <a:solidFill>
                  <a:schemeClr val="tx1"/>
                </a:solidFill>
                <a:latin typeface="Garamond" panose="02020404030301010803" pitchFamily="18" charset="0"/>
              </a:defRPr>
            </a:lvl8pPr>
            <a:lvl9pPr marL="3984132" indent="-234361" defTabSz="468721"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47A168AD-02F9-44C3-9333-7448360C90A1}" type="slidenum">
              <a:rPr lang="en-GB" altLang="en-US" smtClean="0">
                <a:latin typeface="Calibri" panose="020F0502020204030204" pitchFamily="34" charset="0"/>
              </a:rPr>
              <a:pPr fontAlgn="base">
                <a:spcBef>
                  <a:spcPct val="0"/>
                </a:spcBef>
                <a:spcAft>
                  <a:spcPct val="0"/>
                </a:spcAft>
              </a:pPr>
              <a:t>12</a:t>
            </a:fld>
            <a:endParaRPr lang="en-GB" altLang="en-US" smtClean="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871A29D-29D9-4461-940C-CCD89CAA75B2}" type="slidenum">
              <a:rPr lang="en-GB" altLang="en-US" smtClean="0"/>
              <a:pPr>
                <a:defRPr/>
              </a:pPr>
              <a:t>13</a:t>
            </a:fld>
            <a:endParaRPr lang="en-GB" altLang="en-US"/>
          </a:p>
        </p:txBody>
      </p:sp>
    </p:spTree>
    <p:extLst>
      <p:ext uri="{BB962C8B-B14F-4D97-AF65-F5344CB8AC3E}">
        <p14:creationId xmlns:p14="http://schemas.microsoft.com/office/powerpoint/2010/main" val="1302371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pPr marL="175771" indent="-175771">
              <a:buFontTx/>
              <a:buChar char="•"/>
            </a:pPr>
            <a:r>
              <a:rPr lang="en-GB" altLang="en-US" dirty="0" smtClean="0">
                <a:latin typeface="Arial" panose="020B0604020202020204" pitchFamily="34" charset="0"/>
              </a:rPr>
              <a:t>From the probe sheet earlier, a child had the following results.</a:t>
            </a:r>
            <a:r>
              <a:rPr lang="en-GB" altLang="en-US" baseline="0" dirty="0" smtClean="0">
                <a:latin typeface="Arial" panose="020B0604020202020204" pitchFamily="34" charset="0"/>
              </a:rPr>
              <a:t> 22/40 correct on first </a:t>
            </a:r>
            <a:r>
              <a:rPr lang="en-GB" altLang="en-US" baseline="0" dirty="0" err="1" smtClean="0">
                <a:latin typeface="Arial" panose="020B0604020202020204" pitchFamily="34" charset="0"/>
              </a:rPr>
              <a:t>sessiona</a:t>
            </a:r>
            <a:r>
              <a:rPr lang="en-GB" altLang="en-US" baseline="0" dirty="0" smtClean="0">
                <a:latin typeface="Arial" panose="020B0604020202020204" pitchFamily="34" charset="0"/>
              </a:rPr>
              <a:t> </a:t>
            </a:r>
            <a:r>
              <a:rPr lang="en-GB" altLang="en-US" baseline="0" dirty="0" err="1" smtClean="0">
                <a:latin typeface="Arial" panose="020B0604020202020204" pitchFamily="34" charset="0"/>
              </a:rPr>
              <a:t>nd</a:t>
            </a:r>
            <a:r>
              <a:rPr lang="en-GB" altLang="en-US" baseline="0" dirty="0" smtClean="0">
                <a:latin typeface="Arial" panose="020B0604020202020204" pitchFamily="34" charset="0"/>
              </a:rPr>
              <a:t> 18 incorrect, so targets I set for the child were…</a:t>
            </a:r>
          </a:p>
          <a:p>
            <a:pPr marL="175771" indent="-175771">
              <a:buFontTx/>
              <a:buChar char="•"/>
            </a:pPr>
            <a:r>
              <a:rPr lang="en-GB" altLang="en-US" baseline="0" dirty="0" smtClean="0">
                <a:latin typeface="Arial" panose="020B0604020202020204" pitchFamily="34" charset="0"/>
              </a:rPr>
              <a:t>After 2 weeks you would review progress and decide whether to continue.. Just have a close look at this record sheet and decide </a:t>
            </a:r>
            <a:r>
              <a:rPr lang="en-GB" altLang="en-US" baseline="0" dirty="0" err="1" smtClean="0">
                <a:latin typeface="Arial" panose="020B0604020202020204" pitchFamily="34" charset="0"/>
              </a:rPr>
              <a:t>whthere</a:t>
            </a:r>
            <a:r>
              <a:rPr lang="en-GB" altLang="en-US" baseline="0" dirty="0" smtClean="0">
                <a:latin typeface="Arial" panose="020B0604020202020204" pitchFamily="34" charset="0"/>
              </a:rPr>
              <a:t> the intervention should be continued. Actually this child was struggling with `they’ so I switched it out for another HFW and she got 40/40 the next week.</a:t>
            </a:r>
            <a:endParaRPr lang="en-GB" altLang="en-US" dirty="0" smtClean="0">
              <a:latin typeface="Arial" panose="020B0604020202020204" pitchFamily="34" charset="0"/>
            </a:endParaRPr>
          </a:p>
        </p:txBody>
      </p:sp>
      <p:sp>
        <p:nvSpPr>
          <p:cNvPr id="43012"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61672" indent="-292951">
              <a:defRPr>
                <a:solidFill>
                  <a:schemeClr val="tx1"/>
                </a:solidFill>
                <a:latin typeface="Garamond" panose="02020404030301010803" pitchFamily="18" charset="0"/>
              </a:defRPr>
            </a:lvl2pPr>
            <a:lvl3pPr marL="1171804" indent="-234361">
              <a:defRPr>
                <a:solidFill>
                  <a:schemeClr val="tx1"/>
                </a:solidFill>
                <a:latin typeface="Garamond" panose="02020404030301010803" pitchFamily="18" charset="0"/>
              </a:defRPr>
            </a:lvl3pPr>
            <a:lvl4pPr marL="1640525" indent="-234361">
              <a:defRPr>
                <a:solidFill>
                  <a:schemeClr val="tx1"/>
                </a:solidFill>
                <a:latin typeface="Garamond" panose="02020404030301010803" pitchFamily="18" charset="0"/>
              </a:defRPr>
            </a:lvl4pPr>
            <a:lvl5pPr marL="2109246" indent="-234361">
              <a:defRPr>
                <a:solidFill>
                  <a:schemeClr val="tx1"/>
                </a:solidFill>
                <a:latin typeface="Garamond" panose="02020404030301010803" pitchFamily="18" charset="0"/>
              </a:defRPr>
            </a:lvl5pPr>
            <a:lvl6pPr marL="2577968" indent="-234361" defTabSz="468721" eaLnBrk="0" fontAlgn="base" hangingPunct="0">
              <a:spcBef>
                <a:spcPct val="0"/>
              </a:spcBef>
              <a:spcAft>
                <a:spcPct val="0"/>
              </a:spcAft>
              <a:defRPr>
                <a:solidFill>
                  <a:schemeClr val="tx1"/>
                </a:solidFill>
                <a:latin typeface="Garamond" panose="02020404030301010803" pitchFamily="18" charset="0"/>
              </a:defRPr>
            </a:lvl6pPr>
            <a:lvl7pPr marL="3046689" indent="-234361" defTabSz="468721" eaLnBrk="0" fontAlgn="base" hangingPunct="0">
              <a:spcBef>
                <a:spcPct val="0"/>
              </a:spcBef>
              <a:spcAft>
                <a:spcPct val="0"/>
              </a:spcAft>
              <a:defRPr>
                <a:solidFill>
                  <a:schemeClr val="tx1"/>
                </a:solidFill>
                <a:latin typeface="Garamond" panose="02020404030301010803" pitchFamily="18" charset="0"/>
              </a:defRPr>
            </a:lvl7pPr>
            <a:lvl8pPr marL="3515411" indent="-234361" defTabSz="468721" eaLnBrk="0" fontAlgn="base" hangingPunct="0">
              <a:spcBef>
                <a:spcPct val="0"/>
              </a:spcBef>
              <a:spcAft>
                <a:spcPct val="0"/>
              </a:spcAft>
              <a:defRPr>
                <a:solidFill>
                  <a:schemeClr val="tx1"/>
                </a:solidFill>
                <a:latin typeface="Garamond" panose="02020404030301010803" pitchFamily="18" charset="0"/>
              </a:defRPr>
            </a:lvl8pPr>
            <a:lvl9pPr marL="3984132" indent="-234361" defTabSz="468721"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1DCA0F13-31C2-46BE-90BA-792EA754415C}" type="slidenum">
              <a:rPr lang="en-GB" altLang="en-US" smtClean="0">
                <a:latin typeface="Calibri" panose="020F0502020204030204" pitchFamily="34" charset="0"/>
              </a:rPr>
              <a:pPr fontAlgn="base">
                <a:spcBef>
                  <a:spcPct val="0"/>
                </a:spcBef>
                <a:spcAft>
                  <a:spcPct val="0"/>
                </a:spcAft>
              </a:pPr>
              <a:t>14</a:t>
            </a:fld>
            <a:endParaRPr lang="en-GB" altLang="en-US" smtClean="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pPr marL="175771" indent="-175771">
              <a:buFont typeface="Arial" panose="020B0604020202020204" pitchFamily="34" charset="0"/>
              <a:buChar char="•"/>
            </a:pPr>
            <a:r>
              <a:rPr lang="en-GB" altLang="en-US" dirty="0" smtClean="0">
                <a:latin typeface="Arial" panose="020B0604020202020204" pitchFamily="34" charset="0"/>
              </a:rPr>
              <a:t>Cyclical pattern of revision is ideal</a:t>
            </a:r>
          </a:p>
          <a:p>
            <a:pPr marL="175771" indent="-175771">
              <a:buFont typeface="Arial" panose="020B0604020202020204" pitchFamily="34" charset="0"/>
              <a:buChar char="•"/>
            </a:pPr>
            <a:r>
              <a:rPr lang="en-GB" altLang="en-US" dirty="0" smtClean="0">
                <a:latin typeface="Arial" panose="020B0604020202020204" pitchFamily="34" charset="0"/>
              </a:rPr>
              <a:t>As I said, </a:t>
            </a:r>
            <a:r>
              <a:rPr lang="en-GB" altLang="en-US" dirty="0" err="1" smtClean="0">
                <a:latin typeface="Arial" panose="020B0604020202020204" pitchFamily="34" charset="0"/>
              </a:rPr>
              <a:t>generalistaion</a:t>
            </a:r>
            <a:r>
              <a:rPr lang="en-GB" altLang="en-US" dirty="0" smtClean="0">
                <a:latin typeface="Arial" panose="020B0604020202020204" pitchFamily="34" charset="0"/>
              </a:rPr>
              <a:t> of the key skills isn’t supported</a:t>
            </a:r>
            <a:r>
              <a:rPr lang="en-GB" altLang="en-US" baseline="0" dirty="0" smtClean="0">
                <a:latin typeface="Arial" panose="020B0604020202020204" pitchFamily="34" charset="0"/>
              </a:rPr>
              <a:t> by p teaching, so it needs to be part of your planning ex – target words on desk, plan reading so the CYP needs to read it in a sentence, or ??</a:t>
            </a:r>
          </a:p>
          <a:p>
            <a:pPr marL="175771" indent="-175771">
              <a:buFont typeface="Arial" panose="020B0604020202020204" pitchFamily="34" charset="0"/>
              <a:buChar char="•"/>
            </a:pPr>
            <a:r>
              <a:rPr lang="en-GB" altLang="en-US" baseline="0" dirty="0" smtClean="0">
                <a:latin typeface="Arial" panose="020B0604020202020204" pitchFamily="34" charset="0"/>
              </a:rPr>
              <a:t>2 weeks and review. It can get boring.  </a:t>
            </a:r>
            <a:endParaRPr lang="en-GB"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61672" indent="-292951">
              <a:defRPr>
                <a:solidFill>
                  <a:schemeClr val="tx1"/>
                </a:solidFill>
                <a:latin typeface="Garamond" panose="02020404030301010803" pitchFamily="18" charset="0"/>
              </a:defRPr>
            </a:lvl2pPr>
            <a:lvl3pPr marL="1171804" indent="-234361">
              <a:defRPr>
                <a:solidFill>
                  <a:schemeClr val="tx1"/>
                </a:solidFill>
                <a:latin typeface="Garamond" panose="02020404030301010803" pitchFamily="18" charset="0"/>
              </a:defRPr>
            </a:lvl3pPr>
            <a:lvl4pPr marL="1640525" indent="-234361">
              <a:defRPr>
                <a:solidFill>
                  <a:schemeClr val="tx1"/>
                </a:solidFill>
                <a:latin typeface="Garamond" panose="02020404030301010803" pitchFamily="18" charset="0"/>
              </a:defRPr>
            </a:lvl4pPr>
            <a:lvl5pPr marL="2109246" indent="-234361">
              <a:defRPr>
                <a:solidFill>
                  <a:schemeClr val="tx1"/>
                </a:solidFill>
                <a:latin typeface="Garamond" panose="02020404030301010803" pitchFamily="18" charset="0"/>
              </a:defRPr>
            </a:lvl5pPr>
            <a:lvl6pPr marL="2577968" indent="-234361" defTabSz="468721" eaLnBrk="0" fontAlgn="base" hangingPunct="0">
              <a:spcBef>
                <a:spcPct val="0"/>
              </a:spcBef>
              <a:spcAft>
                <a:spcPct val="0"/>
              </a:spcAft>
              <a:defRPr>
                <a:solidFill>
                  <a:schemeClr val="tx1"/>
                </a:solidFill>
                <a:latin typeface="Garamond" panose="02020404030301010803" pitchFamily="18" charset="0"/>
              </a:defRPr>
            </a:lvl6pPr>
            <a:lvl7pPr marL="3046689" indent="-234361" defTabSz="468721" eaLnBrk="0" fontAlgn="base" hangingPunct="0">
              <a:spcBef>
                <a:spcPct val="0"/>
              </a:spcBef>
              <a:spcAft>
                <a:spcPct val="0"/>
              </a:spcAft>
              <a:defRPr>
                <a:solidFill>
                  <a:schemeClr val="tx1"/>
                </a:solidFill>
                <a:latin typeface="Garamond" panose="02020404030301010803" pitchFamily="18" charset="0"/>
              </a:defRPr>
            </a:lvl7pPr>
            <a:lvl8pPr marL="3515411" indent="-234361" defTabSz="468721" eaLnBrk="0" fontAlgn="base" hangingPunct="0">
              <a:spcBef>
                <a:spcPct val="0"/>
              </a:spcBef>
              <a:spcAft>
                <a:spcPct val="0"/>
              </a:spcAft>
              <a:defRPr>
                <a:solidFill>
                  <a:schemeClr val="tx1"/>
                </a:solidFill>
                <a:latin typeface="Garamond" panose="02020404030301010803" pitchFamily="18" charset="0"/>
              </a:defRPr>
            </a:lvl8pPr>
            <a:lvl9pPr marL="3984132" indent="-234361" defTabSz="468721"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65FCB4FD-4E68-44B1-96F1-CF95C4687F66}" type="slidenum">
              <a:rPr lang="en-GB" altLang="en-US" smtClean="0">
                <a:latin typeface="Calibri" panose="020F0502020204030204" pitchFamily="34" charset="0"/>
              </a:rPr>
              <a:pPr fontAlgn="base">
                <a:spcBef>
                  <a:spcPct val="0"/>
                </a:spcBef>
                <a:spcAft>
                  <a:spcPct val="0"/>
                </a:spcAft>
              </a:pPr>
              <a:t>15</a:t>
            </a:fld>
            <a:endParaRPr lang="en-GB" altLang="en-US" smtClean="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GB" altLang="en-US" dirty="0" smtClean="0">
                <a:latin typeface="Arial" panose="020B0604020202020204" pitchFamily="34" charset="0"/>
              </a:rPr>
              <a:t>If you don’t remember anything else, these are the key points of</a:t>
            </a:r>
            <a:r>
              <a:rPr lang="en-GB" altLang="en-US" baseline="0" dirty="0" smtClean="0">
                <a:latin typeface="Arial" panose="020B0604020202020204" pitchFamily="34" charset="0"/>
              </a:rPr>
              <a:t> this training.</a:t>
            </a:r>
            <a:endParaRPr lang="en-GB"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AE67614-A3C4-4190-AF2F-F99146110514}" type="slidenum">
              <a:rPr lang="en-GB" altLang="en-US" smtClean="0"/>
              <a:pPr>
                <a:defRPr/>
              </a:pPr>
              <a:t>16</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GB" altLang="en-US" dirty="0" smtClean="0">
                <a:latin typeface="Arial" panose="020B0604020202020204" pitchFamily="34" charset="0"/>
              </a:rPr>
              <a:t>Hope u enjoyed it. Don’t be frightened to give it a go. U can </a:t>
            </a:r>
            <a:r>
              <a:rPr lang="en-GB" altLang="en-US" dirty="0" err="1" smtClean="0">
                <a:latin typeface="Arial" panose="020B0604020202020204" pitchFamily="34" charset="0"/>
              </a:rPr>
              <a:t>alwys</a:t>
            </a:r>
            <a:r>
              <a:rPr lang="en-GB" altLang="en-US" dirty="0" smtClean="0">
                <a:latin typeface="Arial" panose="020B0604020202020204" pitchFamily="34" charset="0"/>
              </a:rPr>
              <a:t> explain to the CYP that it’s a new intervention and would they mind trialling it </a:t>
            </a:r>
            <a:r>
              <a:rPr lang="en-GB" altLang="en-US" smtClean="0">
                <a:latin typeface="Arial" panose="020B0604020202020204" pitchFamily="34" charset="0"/>
              </a:rPr>
              <a:t>with you </a:t>
            </a:r>
            <a:r>
              <a:rPr lang="en-GB" altLang="en-US" dirty="0" smtClean="0">
                <a:latin typeface="Arial" panose="020B0604020202020204" pitchFamily="34" charset="0"/>
              </a:rPr>
              <a:t>and if t doesn’t go</a:t>
            </a:r>
            <a:r>
              <a:rPr lang="en-GB" altLang="en-US" baseline="0" dirty="0" smtClean="0">
                <a:latin typeface="Arial" panose="020B0604020202020204" pitchFamily="34" charset="0"/>
              </a:rPr>
              <a:t> well – take the blame and say you will try it again another time and ask them what they think.</a:t>
            </a:r>
            <a:endParaRPr lang="en-GB"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341E8949-D1F9-4E31-9A9B-C49A42499508}" type="slidenum">
              <a:rPr lang="en-GB" altLang="en-US" smtClean="0"/>
              <a:pPr>
                <a:defRPr/>
              </a:pPr>
              <a:t>17</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GB" altLang="en-US" dirty="0" smtClean="0">
                <a:latin typeface="Arial" panose="020B0604020202020204" pitchFamily="34" charset="0"/>
              </a:rPr>
              <a:t>May have come across it before. EP</a:t>
            </a:r>
            <a:r>
              <a:rPr lang="en-GB" altLang="en-US" baseline="0" dirty="0" smtClean="0">
                <a:latin typeface="Arial" panose="020B0604020202020204" pitchFamily="34" charset="0"/>
              </a:rPr>
              <a:t> and Specialist Teachers often recommend it as part of an intervention, but it’s not </a:t>
            </a:r>
            <a:r>
              <a:rPr lang="en-GB" altLang="en-US" baseline="0" dirty="0" err="1" smtClean="0">
                <a:latin typeface="Arial" panose="020B0604020202020204" pitchFamily="34" charset="0"/>
              </a:rPr>
              <a:t>actualy</a:t>
            </a:r>
            <a:r>
              <a:rPr lang="en-GB" altLang="en-US" baseline="0" dirty="0" smtClean="0">
                <a:latin typeface="Arial" panose="020B0604020202020204" pitchFamily="34" charset="0"/>
              </a:rPr>
              <a:t> teaching, even though that word is in the title. I will explain this more in the next few slides.</a:t>
            </a:r>
            <a:endParaRPr lang="en-GB" altLang="en-US" dirty="0" smtClean="0">
              <a:latin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DE83E38E-C003-493B-ADBA-4958128038E4}" type="slidenum">
              <a:rPr lang="en-GB" altLang="en-US" smtClean="0"/>
              <a:pPr>
                <a:defRPr/>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1672" indent="-292951">
              <a:spcBef>
                <a:spcPct val="30000"/>
              </a:spcBef>
              <a:defRPr sz="1200">
                <a:solidFill>
                  <a:schemeClr val="tx1"/>
                </a:solidFill>
                <a:latin typeface="Arial" panose="020B0604020202020204" pitchFamily="34" charset="0"/>
              </a:defRPr>
            </a:lvl2pPr>
            <a:lvl3pPr marL="1171804" indent="-234361">
              <a:spcBef>
                <a:spcPct val="30000"/>
              </a:spcBef>
              <a:defRPr sz="1200">
                <a:solidFill>
                  <a:schemeClr val="tx1"/>
                </a:solidFill>
                <a:latin typeface="Arial" panose="020B0604020202020204" pitchFamily="34" charset="0"/>
              </a:defRPr>
            </a:lvl3pPr>
            <a:lvl4pPr marL="1640525" indent="-234361">
              <a:spcBef>
                <a:spcPct val="30000"/>
              </a:spcBef>
              <a:defRPr sz="1200">
                <a:solidFill>
                  <a:schemeClr val="tx1"/>
                </a:solidFill>
                <a:latin typeface="Arial" panose="020B0604020202020204" pitchFamily="34" charset="0"/>
              </a:defRPr>
            </a:lvl4pPr>
            <a:lvl5pPr marL="2109246" indent="-234361">
              <a:spcBef>
                <a:spcPct val="30000"/>
              </a:spcBef>
              <a:defRPr sz="1200">
                <a:solidFill>
                  <a:schemeClr val="tx1"/>
                </a:solidFill>
                <a:latin typeface="Arial" panose="020B0604020202020204" pitchFamily="34" charset="0"/>
              </a:defRPr>
            </a:lvl5pPr>
            <a:lvl6pPr marL="2577968" indent="-234361" defTabSz="468721" eaLnBrk="0" fontAlgn="base" hangingPunct="0">
              <a:spcBef>
                <a:spcPct val="30000"/>
              </a:spcBef>
              <a:spcAft>
                <a:spcPct val="0"/>
              </a:spcAft>
              <a:defRPr sz="1200">
                <a:solidFill>
                  <a:schemeClr val="tx1"/>
                </a:solidFill>
                <a:latin typeface="Arial" panose="020B0604020202020204" pitchFamily="34" charset="0"/>
              </a:defRPr>
            </a:lvl6pPr>
            <a:lvl7pPr marL="3046689" indent="-234361" defTabSz="468721" eaLnBrk="0" fontAlgn="base" hangingPunct="0">
              <a:spcBef>
                <a:spcPct val="30000"/>
              </a:spcBef>
              <a:spcAft>
                <a:spcPct val="0"/>
              </a:spcAft>
              <a:defRPr sz="1200">
                <a:solidFill>
                  <a:schemeClr val="tx1"/>
                </a:solidFill>
                <a:latin typeface="Arial" panose="020B0604020202020204" pitchFamily="34" charset="0"/>
              </a:defRPr>
            </a:lvl7pPr>
            <a:lvl8pPr marL="3515411" indent="-234361" defTabSz="468721" eaLnBrk="0" fontAlgn="base" hangingPunct="0">
              <a:spcBef>
                <a:spcPct val="30000"/>
              </a:spcBef>
              <a:spcAft>
                <a:spcPct val="0"/>
              </a:spcAft>
              <a:defRPr sz="1200">
                <a:solidFill>
                  <a:schemeClr val="tx1"/>
                </a:solidFill>
                <a:latin typeface="Arial" panose="020B0604020202020204" pitchFamily="34" charset="0"/>
              </a:defRPr>
            </a:lvl8pPr>
            <a:lvl9pPr marL="3984132" indent="-234361" defTabSz="468721"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0C280D22-A0D1-4F51-AB2F-2093A06A410F}" type="slidenum">
              <a:rPr lang="en-GB" altLang="en-US" smtClean="0"/>
              <a:pPr fontAlgn="base">
                <a:spcBef>
                  <a:spcPct val="0"/>
                </a:spcBef>
                <a:spcAft>
                  <a:spcPct val="0"/>
                </a:spcAft>
              </a:pPr>
              <a:t>3</a:t>
            </a:fld>
            <a:endParaRPr lang="en-GB"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r>
              <a:rPr lang="en-GB" altLang="en-US" dirty="0" smtClean="0">
                <a:latin typeface="Arial" panose="020B0604020202020204" pitchFamily="34" charset="0"/>
              </a:rPr>
              <a:t>	The </a:t>
            </a:r>
            <a:r>
              <a:rPr lang="en-GB" altLang="en-US" dirty="0" smtClean="0">
                <a:latin typeface="Arial" panose="020B0604020202020204" pitchFamily="34" charset="0"/>
              </a:rPr>
              <a:t>Soviet Scientist Vygotsky talked about the</a:t>
            </a:r>
            <a:r>
              <a:rPr lang="en-GB" altLang="en-US" baseline="0" dirty="0" smtClean="0">
                <a:latin typeface="Arial" panose="020B0604020202020204" pitchFamily="34" charset="0"/>
              </a:rPr>
              <a:t> zone of proximal learning and precision teaching is based on this principle and was </a:t>
            </a:r>
            <a:r>
              <a:rPr lang="en-GB" altLang="en-US" dirty="0" smtClean="0">
                <a:latin typeface="Arial" panose="020B0604020202020204" pitchFamily="34" charset="0"/>
              </a:rPr>
              <a:t>developed in the 1960s, at Harvard University, by Ogden </a:t>
            </a:r>
            <a:r>
              <a:rPr lang="en-GB" altLang="en-US" dirty="0" err="1" smtClean="0">
                <a:latin typeface="Arial" panose="020B0604020202020204" pitchFamily="34" charset="0"/>
              </a:rPr>
              <a:t>Lindsley</a:t>
            </a:r>
            <a:r>
              <a:rPr lang="en-GB" altLang="en-US" dirty="0" smtClean="0">
                <a:latin typeface="Arial" panose="020B0604020202020204" pitchFamily="34" charset="0"/>
              </a:rPr>
              <a:t> (</a:t>
            </a:r>
            <a:r>
              <a:rPr lang="en-GB" altLang="en-US" dirty="0" err="1" smtClean="0">
                <a:latin typeface="Arial" panose="020B0604020202020204" pitchFamily="34" charset="0"/>
              </a:rPr>
              <a:t>Lindsley</a:t>
            </a:r>
            <a:r>
              <a:rPr lang="en-GB" altLang="en-US" dirty="0" smtClean="0">
                <a:latin typeface="Arial" panose="020B0604020202020204" pitchFamily="34" charset="0"/>
              </a:rPr>
              <a:t>, 1990). So what is the zone of proximal learning. As is illustrated above, any task set for someone</a:t>
            </a:r>
            <a:r>
              <a:rPr lang="en-GB" altLang="en-US" baseline="0" dirty="0" smtClean="0">
                <a:latin typeface="Arial" panose="020B0604020202020204" pitchFamily="34" charset="0"/>
              </a:rPr>
              <a:t> can be put into one of three categories – tasks that the learner can do unaided – within the </a:t>
            </a:r>
            <a:r>
              <a:rPr lang="en-GB" altLang="en-US" baseline="0" dirty="0" err="1" smtClean="0">
                <a:latin typeface="Arial" panose="020B0604020202020204" pitchFamily="34" charset="0"/>
              </a:rPr>
              <a:t>leraner’s</a:t>
            </a:r>
            <a:r>
              <a:rPr lang="en-GB" altLang="en-US" baseline="0" dirty="0" smtClean="0">
                <a:latin typeface="Arial" panose="020B0604020202020204" pitchFamily="34" charset="0"/>
              </a:rPr>
              <a:t> competence, tasks that the learner can do with guidance – tasks that are </a:t>
            </a:r>
            <a:r>
              <a:rPr lang="en-GB" altLang="en-US" baseline="0" dirty="0" err="1" smtClean="0">
                <a:latin typeface="Arial" panose="020B0604020202020204" pitchFamily="34" charset="0"/>
              </a:rPr>
              <a:t>manily</a:t>
            </a:r>
            <a:r>
              <a:rPr lang="en-GB" altLang="en-US" baseline="0" dirty="0" smtClean="0">
                <a:latin typeface="Arial" panose="020B0604020202020204" pitchFamily="34" charset="0"/>
              </a:rPr>
              <a:t> </a:t>
            </a:r>
            <a:r>
              <a:rPr lang="en-GB" altLang="en-US" baseline="0" dirty="0" err="1" smtClean="0">
                <a:latin typeface="Arial" panose="020B0604020202020204" pitchFamily="34" charset="0"/>
              </a:rPr>
              <a:t>withing</a:t>
            </a:r>
            <a:r>
              <a:rPr lang="en-GB" altLang="en-US" baseline="0" dirty="0" smtClean="0">
                <a:latin typeface="Arial" panose="020B0604020202020204" pitchFamily="34" charset="0"/>
              </a:rPr>
              <a:t> the learners competence and tasks that the learner can’t do – outside their competence.</a:t>
            </a:r>
          </a:p>
          <a:p>
            <a:pPr eaLnBrk="1" hangingPunct="1"/>
            <a:r>
              <a:rPr lang="en-GB" altLang="en-US" baseline="0" dirty="0" smtClean="0">
                <a:latin typeface="Arial" panose="020B0604020202020204" pitchFamily="34" charset="0"/>
              </a:rPr>
              <a:t>The zone of proximal learning will grow and shrink dependent on various factors, </a:t>
            </a:r>
            <a:r>
              <a:rPr lang="en-GB" altLang="en-US" baseline="0" dirty="0" err="1" smtClean="0">
                <a:latin typeface="Arial" panose="020B0604020202020204" pitchFamily="34" charset="0"/>
              </a:rPr>
              <a:t>inclufing</a:t>
            </a:r>
            <a:r>
              <a:rPr lang="en-GB" altLang="en-US" baseline="0" dirty="0" smtClean="0">
                <a:latin typeface="Arial" panose="020B0604020202020204" pitchFamily="34" charset="0"/>
              </a:rPr>
              <a:t> how confident the learner feels.</a:t>
            </a:r>
          </a:p>
          <a:p>
            <a:pPr eaLnBrk="1" hangingPunct="1"/>
            <a:r>
              <a:rPr lang="en-GB" altLang="en-US" baseline="0" dirty="0" smtClean="0">
                <a:latin typeface="Arial" panose="020B0604020202020204" pitchFamily="34" charset="0"/>
              </a:rPr>
              <a:t>To give you an ex – copy of a </a:t>
            </a:r>
            <a:r>
              <a:rPr lang="en-GB" altLang="en-US" baseline="0" dirty="0" err="1" smtClean="0">
                <a:latin typeface="Arial" panose="020B0604020202020204" pitchFamily="34" charset="0"/>
              </a:rPr>
              <a:t>Kandinski</a:t>
            </a:r>
            <a:r>
              <a:rPr lang="en-GB" altLang="en-US" baseline="0" dirty="0" smtClean="0">
                <a:latin typeface="Arial" panose="020B0604020202020204" pitchFamily="34" charset="0"/>
              </a:rPr>
              <a:t> – no!</a:t>
            </a:r>
          </a:p>
          <a:p>
            <a:pPr eaLnBrk="1" hangingPunct="1"/>
            <a:r>
              <a:rPr lang="en-GB" altLang="en-US" dirty="0" smtClean="0">
                <a:latin typeface="Arial" panose="020B0604020202020204" pitchFamily="34" charset="0"/>
              </a:rPr>
              <a:t>It grew out of the tradition of behaviourism. A timer, record charts and self-monitoring are some of the crucial components of Precision Teaching, a method which stresses the need for the learner to become automatic, fluent and effortless in what he does.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GB" altLang="en-US" dirty="0" smtClean="0">
                <a:latin typeface="Arial" panose="020B0604020202020204" pitchFamily="34" charset="0"/>
              </a:rPr>
              <a:t>As I</a:t>
            </a:r>
            <a:r>
              <a:rPr lang="en-GB" altLang="en-US" baseline="0" dirty="0" smtClean="0">
                <a:latin typeface="Arial" panose="020B0604020202020204" pitchFamily="34" charset="0"/>
              </a:rPr>
              <a:t> mentioned, it forms part of an intervention – it goes alongside a teaching session. It helps support fluency of the key skills taught in that teaching session.</a:t>
            </a:r>
          </a:p>
          <a:p>
            <a:r>
              <a:rPr lang="en-GB" altLang="en-US" baseline="0" dirty="0" smtClean="0">
                <a:latin typeface="Arial" panose="020B0604020202020204" pitchFamily="34" charset="0"/>
              </a:rPr>
              <a:t>On the second point – ex. Working memory difficulties or building confidence – low self-esteem</a:t>
            </a:r>
          </a:p>
          <a:p>
            <a:r>
              <a:rPr lang="en-GB" altLang="en-US" baseline="0" dirty="0" smtClean="0">
                <a:latin typeface="Arial" panose="020B0604020202020204" pitchFamily="34" charset="0"/>
              </a:rPr>
              <a:t>It involves a set of target stimulus, a timer, a probe sheet (with the stimulus repeated several times on it) and a record sheet. I will explain this in more detail later.</a:t>
            </a:r>
            <a:endParaRPr lang="en-GB" altLang="en-US" dirty="0" smtClean="0">
              <a:latin typeface="Arial" panose="020B0604020202020204" pitchFamily="34" charset="0"/>
            </a:endParaRPr>
          </a:p>
        </p:txBody>
      </p:sp>
      <p:sp>
        <p:nvSpPr>
          <p:cNvPr id="23556"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61672" indent="-292951">
              <a:defRPr>
                <a:solidFill>
                  <a:schemeClr val="tx1"/>
                </a:solidFill>
                <a:latin typeface="Garamond" panose="02020404030301010803" pitchFamily="18" charset="0"/>
              </a:defRPr>
            </a:lvl2pPr>
            <a:lvl3pPr marL="1171804" indent="-234361">
              <a:defRPr>
                <a:solidFill>
                  <a:schemeClr val="tx1"/>
                </a:solidFill>
                <a:latin typeface="Garamond" panose="02020404030301010803" pitchFamily="18" charset="0"/>
              </a:defRPr>
            </a:lvl3pPr>
            <a:lvl4pPr marL="1640525" indent="-234361">
              <a:defRPr>
                <a:solidFill>
                  <a:schemeClr val="tx1"/>
                </a:solidFill>
                <a:latin typeface="Garamond" panose="02020404030301010803" pitchFamily="18" charset="0"/>
              </a:defRPr>
            </a:lvl4pPr>
            <a:lvl5pPr marL="2109246" indent="-234361">
              <a:defRPr>
                <a:solidFill>
                  <a:schemeClr val="tx1"/>
                </a:solidFill>
                <a:latin typeface="Garamond" panose="02020404030301010803" pitchFamily="18" charset="0"/>
              </a:defRPr>
            </a:lvl5pPr>
            <a:lvl6pPr marL="2577968" indent="-234361" defTabSz="468721" eaLnBrk="0" fontAlgn="base" hangingPunct="0">
              <a:spcBef>
                <a:spcPct val="0"/>
              </a:spcBef>
              <a:spcAft>
                <a:spcPct val="0"/>
              </a:spcAft>
              <a:defRPr>
                <a:solidFill>
                  <a:schemeClr val="tx1"/>
                </a:solidFill>
                <a:latin typeface="Garamond" panose="02020404030301010803" pitchFamily="18" charset="0"/>
              </a:defRPr>
            </a:lvl6pPr>
            <a:lvl7pPr marL="3046689" indent="-234361" defTabSz="468721" eaLnBrk="0" fontAlgn="base" hangingPunct="0">
              <a:spcBef>
                <a:spcPct val="0"/>
              </a:spcBef>
              <a:spcAft>
                <a:spcPct val="0"/>
              </a:spcAft>
              <a:defRPr>
                <a:solidFill>
                  <a:schemeClr val="tx1"/>
                </a:solidFill>
                <a:latin typeface="Garamond" panose="02020404030301010803" pitchFamily="18" charset="0"/>
              </a:defRPr>
            </a:lvl7pPr>
            <a:lvl8pPr marL="3515411" indent="-234361" defTabSz="468721" eaLnBrk="0" fontAlgn="base" hangingPunct="0">
              <a:spcBef>
                <a:spcPct val="0"/>
              </a:spcBef>
              <a:spcAft>
                <a:spcPct val="0"/>
              </a:spcAft>
              <a:defRPr>
                <a:solidFill>
                  <a:schemeClr val="tx1"/>
                </a:solidFill>
                <a:latin typeface="Garamond" panose="02020404030301010803" pitchFamily="18" charset="0"/>
              </a:defRPr>
            </a:lvl8pPr>
            <a:lvl9pPr marL="3984132" indent="-234361" defTabSz="468721"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CE8EA675-04B1-456E-A0F8-FD9F22EAA5DE}" type="slidenum">
              <a:rPr lang="en-GB" altLang="en-US" smtClean="0">
                <a:latin typeface="Calibri" panose="020F0502020204030204" pitchFamily="34" charset="0"/>
              </a:rPr>
              <a:pPr fontAlgn="base">
                <a:spcBef>
                  <a:spcPct val="0"/>
                </a:spcBef>
                <a:spcAft>
                  <a:spcPct val="0"/>
                </a:spcAft>
              </a:pPr>
              <a:t>4</a:t>
            </a:fld>
            <a:endParaRPr lang="en-GB" altLang="en-US" smtClean="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61672" indent="-292951">
              <a:spcBef>
                <a:spcPct val="30000"/>
              </a:spcBef>
              <a:defRPr sz="1200">
                <a:solidFill>
                  <a:schemeClr val="tx1"/>
                </a:solidFill>
                <a:latin typeface="Arial" panose="020B0604020202020204" pitchFamily="34" charset="0"/>
              </a:defRPr>
            </a:lvl2pPr>
            <a:lvl3pPr marL="1171804" indent="-234361">
              <a:spcBef>
                <a:spcPct val="30000"/>
              </a:spcBef>
              <a:defRPr sz="1200">
                <a:solidFill>
                  <a:schemeClr val="tx1"/>
                </a:solidFill>
                <a:latin typeface="Arial" panose="020B0604020202020204" pitchFamily="34" charset="0"/>
              </a:defRPr>
            </a:lvl3pPr>
            <a:lvl4pPr marL="1640525" indent="-234361">
              <a:spcBef>
                <a:spcPct val="30000"/>
              </a:spcBef>
              <a:defRPr sz="1200">
                <a:solidFill>
                  <a:schemeClr val="tx1"/>
                </a:solidFill>
                <a:latin typeface="Arial" panose="020B0604020202020204" pitchFamily="34" charset="0"/>
              </a:defRPr>
            </a:lvl4pPr>
            <a:lvl5pPr marL="2109246" indent="-234361">
              <a:spcBef>
                <a:spcPct val="30000"/>
              </a:spcBef>
              <a:defRPr sz="1200">
                <a:solidFill>
                  <a:schemeClr val="tx1"/>
                </a:solidFill>
                <a:latin typeface="Arial" panose="020B0604020202020204" pitchFamily="34" charset="0"/>
              </a:defRPr>
            </a:lvl5pPr>
            <a:lvl6pPr marL="2577968" indent="-234361" defTabSz="468721" eaLnBrk="0" fontAlgn="base" hangingPunct="0">
              <a:spcBef>
                <a:spcPct val="30000"/>
              </a:spcBef>
              <a:spcAft>
                <a:spcPct val="0"/>
              </a:spcAft>
              <a:defRPr sz="1200">
                <a:solidFill>
                  <a:schemeClr val="tx1"/>
                </a:solidFill>
                <a:latin typeface="Arial" panose="020B0604020202020204" pitchFamily="34" charset="0"/>
              </a:defRPr>
            </a:lvl6pPr>
            <a:lvl7pPr marL="3046689" indent="-234361" defTabSz="468721" eaLnBrk="0" fontAlgn="base" hangingPunct="0">
              <a:spcBef>
                <a:spcPct val="30000"/>
              </a:spcBef>
              <a:spcAft>
                <a:spcPct val="0"/>
              </a:spcAft>
              <a:defRPr sz="1200">
                <a:solidFill>
                  <a:schemeClr val="tx1"/>
                </a:solidFill>
                <a:latin typeface="Arial" panose="020B0604020202020204" pitchFamily="34" charset="0"/>
              </a:defRPr>
            </a:lvl7pPr>
            <a:lvl8pPr marL="3515411" indent="-234361" defTabSz="468721" eaLnBrk="0" fontAlgn="base" hangingPunct="0">
              <a:spcBef>
                <a:spcPct val="30000"/>
              </a:spcBef>
              <a:spcAft>
                <a:spcPct val="0"/>
              </a:spcAft>
              <a:defRPr sz="1200">
                <a:solidFill>
                  <a:schemeClr val="tx1"/>
                </a:solidFill>
                <a:latin typeface="Arial" panose="020B0604020202020204" pitchFamily="34" charset="0"/>
              </a:defRPr>
            </a:lvl8pPr>
            <a:lvl9pPr marL="3984132" indent="-234361" defTabSz="468721" eaLnBrk="0" fontAlgn="base" hangingPunct="0">
              <a:spcBef>
                <a:spcPct val="30000"/>
              </a:spcBef>
              <a:spcAft>
                <a:spcPct val="0"/>
              </a:spcAft>
              <a:defRPr sz="1200">
                <a:solidFill>
                  <a:schemeClr val="tx1"/>
                </a:solidFill>
                <a:latin typeface="Arial" panose="020B0604020202020204" pitchFamily="34" charset="0"/>
              </a:defRPr>
            </a:lvl9pPr>
          </a:lstStyle>
          <a:p>
            <a:pPr fontAlgn="base">
              <a:spcBef>
                <a:spcPct val="0"/>
              </a:spcBef>
              <a:spcAft>
                <a:spcPct val="0"/>
              </a:spcAft>
            </a:pPr>
            <a:fld id="{6B8B3F7C-2B43-4459-BDF3-4637EC454634}" type="slidenum">
              <a:rPr lang="en-GB" altLang="en-US" smtClean="0"/>
              <a:pPr fontAlgn="base">
                <a:spcBef>
                  <a:spcPct val="0"/>
                </a:spcBef>
                <a:spcAft>
                  <a:spcPct val="0"/>
                </a:spcAft>
              </a:pPr>
              <a:t>5</a:t>
            </a:fld>
            <a:endParaRPr lang="en-GB" alt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marL="175771" indent="-175771" eaLnBrk="1" hangingPunct="1">
              <a:buFontTx/>
              <a:buChar char="•"/>
            </a:pPr>
            <a:r>
              <a:rPr lang="en-GB" altLang="en-US" dirty="0" smtClean="0">
                <a:latin typeface="Arial" panose="020B0604020202020204" pitchFamily="34" charset="0"/>
              </a:rPr>
              <a:t>*The</a:t>
            </a:r>
            <a:r>
              <a:rPr lang="en-GB" altLang="en-US" baseline="0" dirty="0" smtClean="0">
                <a:latin typeface="Arial" panose="020B0604020202020204" pitchFamily="34" charset="0"/>
              </a:rPr>
              <a:t> </a:t>
            </a:r>
            <a:r>
              <a:rPr lang="en-GB" altLang="en-US" baseline="0" dirty="0" err="1" smtClean="0">
                <a:latin typeface="Arial" panose="020B0604020202020204" pitchFamily="34" charset="0"/>
              </a:rPr>
              <a:t>ex.s</a:t>
            </a:r>
            <a:r>
              <a:rPr lang="en-GB" altLang="en-US" baseline="0" dirty="0" smtClean="0">
                <a:latin typeface="Arial" panose="020B0604020202020204" pitchFamily="34" charset="0"/>
              </a:rPr>
              <a:t> I use later are HFWs but you can use it with any stimulus – response situation</a:t>
            </a:r>
            <a:endParaRPr lang="en-GB" altLang="en-US" dirty="0" smtClean="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GB" altLang="en-US" dirty="0" smtClean="0">
                <a:latin typeface="Arial" panose="020B0604020202020204" pitchFamily="34" charset="0"/>
              </a:rPr>
              <a:t>* The generalisation needs to be supported beyond the precision teaching session and I will explain this more later.</a:t>
            </a:r>
          </a:p>
        </p:txBody>
      </p:sp>
      <p:sp>
        <p:nvSpPr>
          <p:cNvPr id="27652"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61672" indent="-292951">
              <a:defRPr>
                <a:solidFill>
                  <a:schemeClr val="tx1"/>
                </a:solidFill>
                <a:latin typeface="Garamond" panose="02020404030301010803" pitchFamily="18" charset="0"/>
              </a:defRPr>
            </a:lvl2pPr>
            <a:lvl3pPr marL="1171804" indent="-234361">
              <a:defRPr>
                <a:solidFill>
                  <a:schemeClr val="tx1"/>
                </a:solidFill>
                <a:latin typeface="Garamond" panose="02020404030301010803" pitchFamily="18" charset="0"/>
              </a:defRPr>
            </a:lvl3pPr>
            <a:lvl4pPr marL="1640525" indent="-234361">
              <a:defRPr>
                <a:solidFill>
                  <a:schemeClr val="tx1"/>
                </a:solidFill>
                <a:latin typeface="Garamond" panose="02020404030301010803" pitchFamily="18" charset="0"/>
              </a:defRPr>
            </a:lvl4pPr>
            <a:lvl5pPr marL="2109246" indent="-234361">
              <a:defRPr>
                <a:solidFill>
                  <a:schemeClr val="tx1"/>
                </a:solidFill>
                <a:latin typeface="Garamond" panose="02020404030301010803" pitchFamily="18" charset="0"/>
              </a:defRPr>
            </a:lvl5pPr>
            <a:lvl6pPr marL="2577968" indent="-234361" defTabSz="468721" eaLnBrk="0" fontAlgn="base" hangingPunct="0">
              <a:spcBef>
                <a:spcPct val="0"/>
              </a:spcBef>
              <a:spcAft>
                <a:spcPct val="0"/>
              </a:spcAft>
              <a:defRPr>
                <a:solidFill>
                  <a:schemeClr val="tx1"/>
                </a:solidFill>
                <a:latin typeface="Garamond" panose="02020404030301010803" pitchFamily="18" charset="0"/>
              </a:defRPr>
            </a:lvl6pPr>
            <a:lvl7pPr marL="3046689" indent="-234361" defTabSz="468721" eaLnBrk="0" fontAlgn="base" hangingPunct="0">
              <a:spcBef>
                <a:spcPct val="0"/>
              </a:spcBef>
              <a:spcAft>
                <a:spcPct val="0"/>
              </a:spcAft>
              <a:defRPr>
                <a:solidFill>
                  <a:schemeClr val="tx1"/>
                </a:solidFill>
                <a:latin typeface="Garamond" panose="02020404030301010803" pitchFamily="18" charset="0"/>
              </a:defRPr>
            </a:lvl7pPr>
            <a:lvl8pPr marL="3515411" indent="-234361" defTabSz="468721" eaLnBrk="0" fontAlgn="base" hangingPunct="0">
              <a:spcBef>
                <a:spcPct val="0"/>
              </a:spcBef>
              <a:spcAft>
                <a:spcPct val="0"/>
              </a:spcAft>
              <a:defRPr>
                <a:solidFill>
                  <a:schemeClr val="tx1"/>
                </a:solidFill>
                <a:latin typeface="Garamond" panose="02020404030301010803" pitchFamily="18" charset="0"/>
              </a:defRPr>
            </a:lvl8pPr>
            <a:lvl9pPr marL="3984132" indent="-234361" defTabSz="468721"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2C534956-540C-4E86-BB71-19FA7B9FD4DE}" type="slidenum">
              <a:rPr lang="en-GB" altLang="en-US" smtClean="0">
                <a:latin typeface="Calibri" panose="020F0502020204030204" pitchFamily="34" charset="0"/>
              </a:rPr>
              <a:pPr fontAlgn="base">
                <a:spcBef>
                  <a:spcPct val="0"/>
                </a:spcBef>
                <a:spcAft>
                  <a:spcPct val="0"/>
                </a:spcAft>
              </a:pPr>
              <a:t>6</a:t>
            </a:fld>
            <a:endParaRPr lang="en-GB" altLang="en-US" smtClean="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pPr marL="175771" indent="-175771">
              <a:buFontTx/>
              <a:buChar char="•"/>
            </a:pPr>
            <a:r>
              <a:rPr lang="en-GB" altLang="en-US" dirty="0" smtClean="0">
                <a:latin typeface="Arial" panose="020B0604020202020204" pitchFamily="34" charset="0"/>
              </a:rPr>
              <a:t>Ideally this intervention should run for 2</a:t>
            </a:r>
            <a:r>
              <a:rPr lang="en-GB" altLang="en-US" baseline="0" dirty="0" smtClean="0">
                <a:latin typeface="Arial" panose="020B0604020202020204" pitchFamily="34" charset="0"/>
              </a:rPr>
              <a:t> weeks every day consistently. So, need to think about the CYP’s attendance and things like school holidays and plan for this.</a:t>
            </a:r>
          </a:p>
          <a:p>
            <a:pPr marL="175771" indent="-175771">
              <a:buFontTx/>
              <a:buChar char="•"/>
            </a:pPr>
            <a:r>
              <a:rPr lang="en-GB" altLang="en-US" baseline="0" dirty="0" smtClean="0">
                <a:latin typeface="Arial" panose="020B0604020202020204" pitchFamily="34" charset="0"/>
              </a:rPr>
              <a:t>* So it’s 2 sessions a day – teaching </a:t>
            </a:r>
            <a:r>
              <a:rPr lang="en-GB" altLang="en-US" baseline="0" dirty="0" err="1" smtClean="0">
                <a:latin typeface="Arial" panose="020B0604020202020204" pitchFamily="34" charset="0"/>
              </a:rPr>
              <a:t>bect</a:t>
            </a:r>
            <a:r>
              <a:rPr lang="en-GB" altLang="en-US" baseline="0" dirty="0" smtClean="0">
                <a:latin typeface="Arial" panose="020B0604020202020204" pitchFamily="34" charset="0"/>
              </a:rPr>
              <a:t> in am and probe in pm</a:t>
            </a:r>
            <a:endParaRPr lang="en-GB" altLang="en-US" dirty="0" smtClean="0">
              <a:latin typeface="Arial" panose="020B0604020202020204" pitchFamily="34" charset="0"/>
            </a:endParaRPr>
          </a:p>
        </p:txBody>
      </p:sp>
      <p:sp>
        <p:nvSpPr>
          <p:cNvPr id="29700"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61672" indent="-292951">
              <a:defRPr>
                <a:solidFill>
                  <a:schemeClr val="tx1"/>
                </a:solidFill>
                <a:latin typeface="Garamond" panose="02020404030301010803" pitchFamily="18" charset="0"/>
              </a:defRPr>
            </a:lvl2pPr>
            <a:lvl3pPr marL="1171804" indent="-234361">
              <a:defRPr>
                <a:solidFill>
                  <a:schemeClr val="tx1"/>
                </a:solidFill>
                <a:latin typeface="Garamond" panose="02020404030301010803" pitchFamily="18" charset="0"/>
              </a:defRPr>
            </a:lvl3pPr>
            <a:lvl4pPr marL="1640525" indent="-234361">
              <a:defRPr>
                <a:solidFill>
                  <a:schemeClr val="tx1"/>
                </a:solidFill>
                <a:latin typeface="Garamond" panose="02020404030301010803" pitchFamily="18" charset="0"/>
              </a:defRPr>
            </a:lvl4pPr>
            <a:lvl5pPr marL="2109246" indent="-234361">
              <a:defRPr>
                <a:solidFill>
                  <a:schemeClr val="tx1"/>
                </a:solidFill>
                <a:latin typeface="Garamond" panose="02020404030301010803" pitchFamily="18" charset="0"/>
              </a:defRPr>
            </a:lvl5pPr>
            <a:lvl6pPr marL="2577968" indent="-234361" defTabSz="468721" eaLnBrk="0" fontAlgn="base" hangingPunct="0">
              <a:spcBef>
                <a:spcPct val="0"/>
              </a:spcBef>
              <a:spcAft>
                <a:spcPct val="0"/>
              </a:spcAft>
              <a:defRPr>
                <a:solidFill>
                  <a:schemeClr val="tx1"/>
                </a:solidFill>
                <a:latin typeface="Garamond" panose="02020404030301010803" pitchFamily="18" charset="0"/>
              </a:defRPr>
            </a:lvl6pPr>
            <a:lvl7pPr marL="3046689" indent="-234361" defTabSz="468721" eaLnBrk="0" fontAlgn="base" hangingPunct="0">
              <a:spcBef>
                <a:spcPct val="0"/>
              </a:spcBef>
              <a:spcAft>
                <a:spcPct val="0"/>
              </a:spcAft>
              <a:defRPr>
                <a:solidFill>
                  <a:schemeClr val="tx1"/>
                </a:solidFill>
                <a:latin typeface="Garamond" panose="02020404030301010803" pitchFamily="18" charset="0"/>
              </a:defRPr>
            </a:lvl7pPr>
            <a:lvl8pPr marL="3515411" indent="-234361" defTabSz="468721" eaLnBrk="0" fontAlgn="base" hangingPunct="0">
              <a:spcBef>
                <a:spcPct val="0"/>
              </a:spcBef>
              <a:spcAft>
                <a:spcPct val="0"/>
              </a:spcAft>
              <a:defRPr>
                <a:solidFill>
                  <a:schemeClr val="tx1"/>
                </a:solidFill>
                <a:latin typeface="Garamond" panose="02020404030301010803" pitchFamily="18" charset="0"/>
              </a:defRPr>
            </a:lvl8pPr>
            <a:lvl9pPr marL="3984132" indent="-234361" defTabSz="468721"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B5A0AA96-D1D7-4D3A-A02D-9A75EB49EF89}" type="slidenum">
              <a:rPr lang="en-GB" altLang="en-US" smtClean="0">
                <a:latin typeface="Calibri" panose="020F0502020204030204" pitchFamily="34" charset="0"/>
              </a:rPr>
              <a:pPr fontAlgn="base">
                <a:spcBef>
                  <a:spcPct val="0"/>
                </a:spcBef>
                <a:spcAft>
                  <a:spcPct val="0"/>
                </a:spcAft>
              </a:pPr>
              <a:t>7</a:t>
            </a:fld>
            <a:endParaRPr lang="en-GB" altLang="en-US" smtClean="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marL="175771" indent="-175771">
              <a:buFontTx/>
              <a:buChar char="•"/>
            </a:pPr>
            <a:r>
              <a:rPr lang="en-GB" altLang="en-US" dirty="0" smtClean="0">
                <a:latin typeface="Arial" panose="020B0604020202020204" pitchFamily="34" charset="0"/>
              </a:rPr>
              <a:t>Preparation is probably</a:t>
            </a:r>
            <a:r>
              <a:rPr lang="en-GB" altLang="en-US" baseline="0" dirty="0" smtClean="0">
                <a:latin typeface="Arial" panose="020B0604020202020204" pitchFamily="34" charset="0"/>
              </a:rPr>
              <a:t> the hardest part of precision teaching. Need to get this right. </a:t>
            </a:r>
            <a:endParaRPr lang="en-GB" altLang="en-US" dirty="0" smtClean="0">
              <a:latin typeface="Arial" panose="020B0604020202020204" pitchFamily="34" charset="0"/>
            </a:endParaRPr>
          </a:p>
          <a:p>
            <a:pPr marL="175771" indent="-175771">
              <a:buFontTx/>
              <a:buChar char="•"/>
            </a:pPr>
            <a:r>
              <a:rPr lang="en-GB" altLang="en-US" dirty="0" smtClean="0">
                <a:latin typeface="Arial" panose="020B0604020202020204" pitchFamily="34" charset="0"/>
              </a:rPr>
              <a:t>Baseline – If the CYP tends to demonstrate inconsistent performance (maybe attention and listening skills or </a:t>
            </a:r>
            <a:r>
              <a:rPr lang="en-GB" altLang="en-US" dirty="0" err="1" smtClean="0">
                <a:latin typeface="Arial" panose="020B0604020202020204" pitchFamily="34" charset="0"/>
              </a:rPr>
              <a:t>diff.s</a:t>
            </a:r>
            <a:r>
              <a:rPr lang="en-GB" altLang="en-US" dirty="0" smtClean="0">
                <a:latin typeface="Arial" panose="020B0604020202020204" pitchFamily="34" charset="0"/>
              </a:rPr>
              <a:t> with self-regulation) do several times and work</a:t>
            </a:r>
            <a:r>
              <a:rPr lang="en-GB" altLang="en-US" baseline="0" dirty="0" smtClean="0">
                <a:latin typeface="Arial" panose="020B0604020202020204" pitchFamily="34" charset="0"/>
              </a:rPr>
              <a:t> out core </a:t>
            </a:r>
            <a:r>
              <a:rPr lang="en-GB" altLang="en-US" baseline="0" dirty="0" err="1" smtClean="0">
                <a:latin typeface="Arial" panose="020B0604020202020204" pitchFamily="34" charset="0"/>
              </a:rPr>
              <a:t>stimilui</a:t>
            </a:r>
            <a:r>
              <a:rPr lang="en-GB" altLang="en-US" baseline="0" dirty="0" smtClean="0">
                <a:latin typeface="Arial" panose="020B0604020202020204" pitchFamily="34" charset="0"/>
              </a:rPr>
              <a:t> they know</a:t>
            </a:r>
          </a:p>
          <a:p>
            <a:pPr marL="175771" indent="-175771">
              <a:buFontTx/>
              <a:buChar char="•"/>
            </a:pPr>
            <a:r>
              <a:rPr lang="en-GB" altLang="en-US" baseline="0" dirty="0" err="1" smtClean="0">
                <a:latin typeface="Arial" panose="020B0604020202020204" pitchFamily="34" charset="0"/>
              </a:rPr>
              <a:t>Rememmebre</a:t>
            </a:r>
            <a:r>
              <a:rPr lang="en-GB" altLang="en-US" baseline="0" dirty="0" smtClean="0">
                <a:latin typeface="Arial" panose="020B0604020202020204" pitchFamily="34" charset="0"/>
              </a:rPr>
              <a:t> it’s about securing the next small step in the learning. So 2 more sight words may not seem like very much, but it is</a:t>
            </a:r>
            <a:endParaRPr lang="en-GB" altLang="en-US" dirty="0" smtClean="0">
              <a:latin typeface="Arial" panose="020B0604020202020204" pitchFamily="34" charset="0"/>
            </a:endParaRPr>
          </a:p>
        </p:txBody>
      </p:sp>
      <p:sp>
        <p:nvSpPr>
          <p:cNvPr id="31748"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61672" indent="-292951">
              <a:defRPr>
                <a:solidFill>
                  <a:schemeClr val="tx1"/>
                </a:solidFill>
                <a:latin typeface="Garamond" panose="02020404030301010803" pitchFamily="18" charset="0"/>
              </a:defRPr>
            </a:lvl2pPr>
            <a:lvl3pPr marL="1171804" indent="-234361">
              <a:defRPr>
                <a:solidFill>
                  <a:schemeClr val="tx1"/>
                </a:solidFill>
                <a:latin typeface="Garamond" panose="02020404030301010803" pitchFamily="18" charset="0"/>
              </a:defRPr>
            </a:lvl3pPr>
            <a:lvl4pPr marL="1640525" indent="-234361">
              <a:defRPr>
                <a:solidFill>
                  <a:schemeClr val="tx1"/>
                </a:solidFill>
                <a:latin typeface="Garamond" panose="02020404030301010803" pitchFamily="18" charset="0"/>
              </a:defRPr>
            </a:lvl4pPr>
            <a:lvl5pPr marL="2109246" indent="-234361">
              <a:defRPr>
                <a:solidFill>
                  <a:schemeClr val="tx1"/>
                </a:solidFill>
                <a:latin typeface="Garamond" panose="02020404030301010803" pitchFamily="18" charset="0"/>
              </a:defRPr>
            </a:lvl5pPr>
            <a:lvl6pPr marL="2577968" indent="-234361" defTabSz="468721" eaLnBrk="0" fontAlgn="base" hangingPunct="0">
              <a:spcBef>
                <a:spcPct val="0"/>
              </a:spcBef>
              <a:spcAft>
                <a:spcPct val="0"/>
              </a:spcAft>
              <a:defRPr>
                <a:solidFill>
                  <a:schemeClr val="tx1"/>
                </a:solidFill>
                <a:latin typeface="Garamond" panose="02020404030301010803" pitchFamily="18" charset="0"/>
              </a:defRPr>
            </a:lvl6pPr>
            <a:lvl7pPr marL="3046689" indent="-234361" defTabSz="468721" eaLnBrk="0" fontAlgn="base" hangingPunct="0">
              <a:spcBef>
                <a:spcPct val="0"/>
              </a:spcBef>
              <a:spcAft>
                <a:spcPct val="0"/>
              </a:spcAft>
              <a:defRPr>
                <a:solidFill>
                  <a:schemeClr val="tx1"/>
                </a:solidFill>
                <a:latin typeface="Garamond" panose="02020404030301010803" pitchFamily="18" charset="0"/>
              </a:defRPr>
            </a:lvl7pPr>
            <a:lvl8pPr marL="3515411" indent="-234361" defTabSz="468721" eaLnBrk="0" fontAlgn="base" hangingPunct="0">
              <a:spcBef>
                <a:spcPct val="0"/>
              </a:spcBef>
              <a:spcAft>
                <a:spcPct val="0"/>
              </a:spcAft>
              <a:defRPr>
                <a:solidFill>
                  <a:schemeClr val="tx1"/>
                </a:solidFill>
                <a:latin typeface="Garamond" panose="02020404030301010803" pitchFamily="18" charset="0"/>
              </a:defRPr>
            </a:lvl8pPr>
            <a:lvl9pPr marL="3984132" indent="-234361" defTabSz="468721"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FBDDC06F-CB94-41FF-8F31-0B50DA2D3D7D}" type="slidenum">
              <a:rPr lang="en-GB" altLang="en-US" smtClean="0">
                <a:latin typeface="Calibri" panose="020F0502020204030204" pitchFamily="34" charset="0"/>
              </a:rPr>
              <a:pPr fontAlgn="base">
                <a:spcBef>
                  <a:spcPct val="0"/>
                </a:spcBef>
                <a:spcAft>
                  <a:spcPct val="0"/>
                </a:spcAft>
              </a:pPr>
              <a:t>8</a:t>
            </a:fld>
            <a:endParaRPr lang="en-GB" altLang="en-US" smtClean="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marL="175771" indent="-175771">
              <a:buFont typeface="Arial" panose="020B0604020202020204" pitchFamily="34" charset="0"/>
              <a:buChar char="•"/>
            </a:pPr>
            <a:r>
              <a:rPr lang="en-GB" altLang="en-US" dirty="0" smtClean="0">
                <a:latin typeface="Arial" panose="020B0604020202020204" pitchFamily="34" charset="0"/>
              </a:rPr>
              <a:t>Again, supporting the next step in learning</a:t>
            </a:r>
            <a:r>
              <a:rPr lang="en-GB" altLang="en-US" baseline="0" dirty="0" smtClean="0">
                <a:latin typeface="Arial" panose="020B0604020202020204" pitchFamily="34" charset="0"/>
              </a:rPr>
              <a:t> and supporting it successfully, so about 70-80% of stimuli need to be known – with the learner’s competence. </a:t>
            </a:r>
          </a:p>
          <a:p>
            <a:pPr marL="175771" indent="-175771">
              <a:buFont typeface="Arial" panose="020B0604020202020204" pitchFamily="34" charset="0"/>
              <a:buChar char="•"/>
            </a:pPr>
            <a:r>
              <a:rPr lang="en-GB" altLang="en-US" baseline="0" dirty="0" smtClean="0">
                <a:latin typeface="Arial" panose="020B0604020202020204" pitchFamily="34" charset="0"/>
              </a:rPr>
              <a:t>Don’t need to use this software. Can design it yourself. The important thing is that the stimuli are repeated a few times on the probe sheet and be aware of the number of cells in the probe sheet, as it is timed – must base it on your baseline data to scaffold for success.</a:t>
            </a:r>
            <a:endParaRPr lang="en-GB" altLang="en-US" dirty="0" smtClean="0">
              <a:latin typeface="Arial" panose="020B0604020202020204" pitchFamily="34" charset="0"/>
            </a:endParaRPr>
          </a:p>
        </p:txBody>
      </p:sp>
      <p:sp>
        <p:nvSpPr>
          <p:cNvPr id="33796" name="Slide Number Placeholder 3"/>
          <p:cNvSpPr>
            <a:spLocks noGrp="1"/>
          </p:cNvSpPr>
          <p:nvPr>
            <p:ph type="sldNum" sz="quarter" idx="5"/>
          </p:nvPr>
        </p:nvSpPr>
        <p:spPr>
          <a:noFill/>
        </p:spPr>
        <p:txBody>
          <a:bodyPr/>
          <a:lstStyle>
            <a:lvl1pPr>
              <a:defRPr>
                <a:solidFill>
                  <a:schemeClr val="tx1"/>
                </a:solidFill>
                <a:latin typeface="Garamond" panose="02020404030301010803" pitchFamily="18" charset="0"/>
              </a:defRPr>
            </a:lvl1pPr>
            <a:lvl2pPr marL="761672" indent="-292951">
              <a:defRPr>
                <a:solidFill>
                  <a:schemeClr val="tx1"/>
                </a:solidFill>
                <a:latin typeface="Garamond" panose="02020404030301010803" pitchFamily="18" charset="0"/>
              </a:defRPr>
            </a:lvl2pPr>
            <a:lvl3pPr marL="1171804" indent="-234361">
              <a:defRPr>
                <a:solidFill>
                  <a:schemeClr val="tx1"/>
                </a:solidFill>
                <a:latin typeface="Garamond" panose="02020404030301010803" pitchFamily="18" charset="0"/>
              </a:defRPr>
            </a:lvl3pPr>
            <a:lvl4pPr marL="1640525" indent="-234361">
              <a:defRPr>
                <a:solidFill>
                  <a:schemeClr val="tx1"/>
                </a:solidFill>
                <a:latin typeface="Garamond" panose="02020404030301010803" pitchFamily="18" charset="0"/>
              </a:defRPr>
            </a:lvl4pPr>
            <a:lvl5pPr marL="2109246" indent="-234361">
              <a:defRPr>
                <a:solidFill>
                  <a:schemeClr val="tx1"/>
                </a:solidFill>
                <a:latin typeface="Garamond" panose="02020404030301010803" pitchFamily="18" charset="0"/>
              </a:defRPr>
            </a:lvl5pPr>
            <a:lvl6pPr marL="2577968" indent="-234361" defTabSz="468721" eaLnBrk="0" fontAlgn="base" hangingPunct="0">
              <a:spcBef>
                <a:spcPct val="0"/>
              </a:spcBef>
              <a:spcAft>
                <a:spcPct val="0"/>
              </a:spcAft>
              <a:defRPr>
                <a:solidFill>
                  <a:schemeClr val="tx1"/>
                </a:solidFill>
                <a:latin typeface="Garamond" panose="02020404030301010803" pitchFamily="18" charset="0"/>
              </a:defRPr>
            </a:lvl6pPr>
            <a:lvl7pPr marL="3046689" indent="-234361" defTabSz="468721" eaLnBrk="0" fontAlgn="base" hangingPunct="0">
              <a:spcBef>
                <a:spcPct val="0"/>
              </a:spcBef>
              <a:spcAft>
                <a:spcPct val="0"/>
              </a:spcAft>
              <a:defRPr>
                <a:solidFill>
                  <a:schemeClr val="tx1"/>
                </a:solidFill>
                <a:latin typeface="Garamond" panose="02020404030301010803" pitchFamily="18" charset="0"/>
              </a:defRPr>
            </a:lvl7pPr>
            <a:lvl8pPr marL="3515411" indent="-234361" defTabSz="468721" eaLnBrk="0" fontAlgn="base" hangingPunct="0">
              <a:spcBef>
                <a:spcPct val="0"/>
              </a:spcBef>
              <a:spcAft>
                <a:spcPct val="0"/>
              </a:spcAft>
              <a:defRPr>
                <a:solidFill>
                  <a:schemeClr val="tx1"/>
                </a:solidFill>
                <a:latin typeface="Garamond" panose="02020404030301010803" pitchFamily="18" charset="0"/>
              </a:defRPr>
            </a:lvl8pPr>
            <a:lvl9pPr marL="3984132" indent="-234361" defTabSz="468721" eaLnBrk="0" fontAlgn="base" hangingPunct="0">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fld id="{A9DD6860-27E2-4BAA-B62B-B6A42DB098E1}" type="slidenum">
              <a:rPr lang="en-GB" altLang="en-US" smtClean="0">
                <a:latin typeface="Calibri" panose="020F0502020204030204" pitchFamily="34" charset="0"/>
              </a:rPr>
              <a:pPr fontAlgn="base">
                <a:spcBef>
                  <a:spcPct val="0"/>
                </a:spcBef>
                <a:spcAft>
                  <a:spcPct val="0"/>
                </a:spcAft>
              </a:pPr>
              <a:t>9</a:t>
            </a:fld>
            <a:endParaRPr lang="en-GB" altLang="en-US" smtClean="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1"/>
          <p:cNvGrpSpPr>
            <a:grpSpLocks/>
          </p:cNvGrpSpPr>
          <p:nvPr/>
        </p:nvGrpSpPr>
        <p:grpSpPr bwMode="auto">
          <a:xfrm>
            <a:off x="0" y="0"/>
            <a:ext cx="9144000" cy="6858000"/>
            <a:chOff x="0" y="0"/>
            <a:chExt cx="9144677" cy="6858000"/>
          </a:xfrm>
        </p:grpSpPr>
        <p:pic>
          <p:nvPicPr>
            <p:cNvPr id="5" name="Picture 12" descr="SD-PanelTitle-R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 name="Picture 14"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0"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HDRibbonTitle-UniformTrim.png"/>
            <p:cNvPicPr>
              <a:picLocks noChangeAspect="1"/>
            </p:cNvPicPr>
            <p:nvPr/>
          </p:nvPicPr>
          <p:blipFill>
            <a:blip r:embed="rId3">
              <a:extLst>
                <a:ext uri="{28A0092B-C50C-407E-A947-70E740481C1C}">
                  <a14:useLocalDpi xmlns:a14="http://schemas.microsoft.com/office/drawing/2010/main" val="0"/>
                </a:ext>
              </a:extLst>
            </a:blip>
            <a:srcRect l="-2" r="47958"/>
            <a:stretch>
              <a:fillRect/>
            </a:stretch>
          </p:blipFill>
          <p:spPr bwMode="auto">
            <a:xfrm>
              <a:off x="7480469" y="3128434"/>
              <a:ext cx="1664208" cy="61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9" name="Straight Connector 8"/>
          <p:cNvCxnSpPr/>
          <p:nvPr/>
        </p:nvCxnSpPr>
        <p:spPr>
          <a:xfrm>
            <a:off x="2019300" y="3471863"/>
            <a:ext cx="511333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3"/>
          <p:cNvSpPr>
            <a:spLocks noGrp="1"/>
          </p:cNvSpPr>
          <p:nvPr>
            <p:ph type="dt" sz="half" idx="10"/>
          </p:nvPr>
        </p:nvSpPr>
        <p:spPr>
          <a:xfrm>
            <a:off x="6065838" y="5054600"/>
            <a:ext cx="673100" cy="279400"/>
          </a:xfrm>
        </p:spPr>
        <p:txBody>
          <a:bodyPr/>
          <a:lstStyle>
            <a:lvl1pPr>
              <a:defRPr/>
            </a:lvl1pPr>
          </a:lstStyle>
          <a:p>
            <a:pPr>
              <a:defRPr/>
            </a:pPr>
            <a:endParaRPr lang="en-GB" altLang="en-US"/>
          </a:p>
        </p:txBody>
      </p:sp>
      <p:sp>
        <p:nvSpPr>
          <p:cNvPr id="11" name="Footer Placeholder 4"/>
          <p:cNvSpPr>
            <a:spLocks noGrp="1"/>
          </p:cNvSpPr>
          <p:nvPr>
            <p:ph type="ftr" sz="quarter" idx="11"/>
          </p:nvPr>
        </p:nvSpPr>
        <p:spPr>
          <a:xfrm>
            <a:off x="1922463" y="5054600"/>
            <a:ext cx="4064000" cy="279400"/>
          </a:xfrm>
        </p:spPr>
        <p:txBody>
          <a:bodyPr/>
          <a:lstStyle>
            <a:lvl1pPr>
              <a:defRPr/>
            </a:lvl1pPr>
          </a:lstStyle>
          <a:p>
            <a:pPr>
              <a:defRPr/>
            </a:pPr>
            <a:endParaRPr lang="en-GB" altLang="en-US"/>
          </a:p>
        </p:txBody>
      </p:sp>
      <p:sp>
        <p:nvSpPr>
          <p:cNvPr id="12" name="Slide Number Placeholder 5"/>
          <p:cNvSpPr>
            <a:spLocks noGrp="1"/>
          </p:cNvSpPr>
          <p:nvPr>
            <p:ph type="sldNum" sz="quarter" idx="12"/>
          </p:nvPr>
        </p:nvSpPr>
        <p:spPr>
          <a:xfrm>
            <a:off x="6816725" y="5054600"/>
            <a:ext cx="414338" cy="279400"/>
          </a:xfrm>
        </p:spPr>
        <p:txBody>
          <a:bodyPr/>
          <a:lstStyle>
            <a:lvl1pPr>
              <a:defRPr/>
            </a:lvl1pPr>
          </a:lstStyle>
          <a:p>
            <a:pPr>
              <a:defRPr/>
            </a:pPr>
            <a:fld id="{2DBC95CE-D0EB-4326-BC84-E4596ECF6AFB}" type="slidenum">
              <a:rPr lang="en-GB" altLang="en-US"/>
              <a:pPr>
                <a:defRPr/>
              </a:pPr>
              <a:t>‹#›</a:t>
            </a:fld>
            <a:endParaRPr lang="en-GB" altLang="en-US"/>
          </a:p>
        </p:txBody>
      </p:sp>
    </p:spTree>
    <p:extLst>
      <p:ext uri="{BB962C8B-B14F-4D97-AF65-F5344CB8AC3E}">
        <p14:creationId xmlns:p14="http://schemas.microsoft.com/office/powerpoint/2010/main" val="2339135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6" y="5382153"/>
            <a:ext cx="6798734" cy="49371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7CA7A2D4-269E-45EF-9BE2-686FEA4A35D8}" type="slidenum">
              <a:rPr lang="en-GB" altLang="en-US"/>
              <a:pPr>
                <a:defRPr/>
              </a:pPr>
              <a:t>‹#›</a:t>
            </a:fld>
            <a:endParaRPr lang="en-GB" altLang="en-US"/>
          </a:p>
        </p:txBody>
      </p:sp>
    </p:spTree>
    <p:extLst>
      <p:ext uri="{BB962C8B-B14F-4D97-AF65-F5344CB8AC3E}">
        <p14:creationId xmlns:p14="http://schemas.microsoft.com/office/powerpoint/2010/main" val="320608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cxnSp>
        <p:nvCxnSpPr>
          <p:cNvPr id="4" name="Straight Connector 3"/>
          <p:cNvCxnSpPr/>
          <p:nvPr/>
        </p:nvCxnSpPr>
        <p:spPr>
          <a:xfrm>
            <a:off x="1277938" y="41402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06873"/>
            <a:ext cx="6798734" cy="3097860"/>
          </a:xfrm>
        </p:spPr>
        <p:txBody>
          <a:bodyP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58CED08-0D51-4735-B9E3-5C33480EB91C}" type="slidenum">
              <a:rPr lang="en-GB" altLang="en-US"/>
              <a:pPr>
                <a:defRPr/>
              </a:pPr>
              <a:t>‹#›</a:t>
            </a:fld>
            <a:endParaRPr lang="en-GB" altLang="en-US"/>
          </a:p>
        </p:txBody>
      </p:sp>
    </p:spTree>
    <p:extLst>
      <p:ext uri="{BB962C8B-B14F-4D97-AF65-F5344CB8AC3E}">
        <p14:creationId xmlns:p14="http://schemas.microsoft.com/office/powerpoint/2010/main" val="19468180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49313" y="904875"/>
            <a:ext cx="457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7200" smtClean="0"/>
              <a:t>“</a:t>
            </a:r>
          </a:p>
        </p:txBody>
      </p:sp>
      <p:sp>
        <p:nvSpPr>
          <p:cNvPr id="6" name="TextBox 5"/>
          <p:cNvSpPr txBox="1">
            <a:spLocks noChangeArrowheads="1"/>
          </p:cNvSpPr>
          <p:nvPr/>
        </p:nvSpPr>
        <p:spPr bwMode="auto">
          <a:xfrm>
            <a:off x="7634288" y="2827338"/>
            <a:ext cx="457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7200" smtClean="0"/>
              <a:t>”</a:t>
            </a:r>
          </a:p>
        </p:txBody>
      </p:sp>
      <p:cxnSp>
        <p:nvCxnSpPr>
          <p:cNvPr id="7" name="Straight Connector 6"/>
          <p:cNvCxnSpPr/>
          <p:nvPr/>
        </p:nvCxnSpPr>
        <p:spPr>
          <a:xfrm>
            <a:off x="1277938" y="41402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334333" y="982132"/>
            <a:ext cx="6400250" cy="2370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8" name="Date Placeholder 3"/>
          <p:cNvSpPr>
            <a:spLocks noGrp="1"/>
          </p:cNvSpPr>
          <p:nvPr>
            <p:ph type="dt" sz="half" idx="14"/>
          </p:nvPr>
        </p:nvSpPr>
        <p:spPr/>
        <p:txBody>
          <a:bodyPr/>
          <a:lstStyle>
            <a:lvl1pPr>
              <a:defRPr/>
            </a:lvl1pPr>
          </a:lstStyle>
          <a:p>
            <a:pPr>
              <a:defRPr/>
            </a:pPr>
            <a:endParaRPr lang="en-GB" altLang="en-US"/>
          </a:p>
        </p:txBody>
      </p:sp>
      <p:sp>
        <p:nvSpPr>
          <p:cNvPr id="9" name="Footer Placeholder 4"/>
          <p:cNvSpPr>
            <a:spLocks noGrp="1"/>
          </p:cNvSpPr>
          <p:nvPr>
            <p:ph type="ftr" sz="quarter" idx="15"/>
          </p:nvPr>
        </p:nvSpPr>
        <p:spPr/>
        <p:txBody>
          <a:bodyPr/>
          <a:lstStyle>
            <a:lvl1pPr>
              <a:defRPr/>
            </a:lvl1pPr>
          </a:lstStyle>
          <a:p>
            <a:pPr>
              <a:defRPr/>
            </a:pPr>
            <a:endParaRPr lang="en-GB" altLang="en-US"/>
          </a:p>
        </p:txBody>
      </p:sp>
      <p:sp>
        <p:nvSpPr>
          <p:cNvPr id="11" name="Slide Number Placeholder 5"/>
          <p:cNvSpPr>
            <a:spLocks noGrp="1"/>
          </p:cNvSpPr>
          <p:nvPr>
            <p:ph type="sldNum" sz="quarter" idx="16"/>
          </p:nvPr>
        </p:nvSpPr>
        <p:spPr/>
        <p:txBody>
          <a:bodyPr/>
          <a:lstStyle>
            <a:lvl1pPr>
              <a:defRPr/>
            </a:lvl1pPr>
          </a:lstStyle>
          <a:p>
            <a:pPr>
              <a:defRPr/>
            </a:pPr>
            <a:fld id="{963D3599-4089-4ABA-94D4-59D01EE7F972}" type="slidenum">
              <a:rPr lang="en-GB" altLang="en-US"/>
              <a:pPr>
                <a:defRPr/>
              </a:pPr>
              <a:t>‹#›</a:t>
            </a:fld>
            <a:endParaRPr lang="en-GB" altLang="en-US"/>
          </a:p>
        </p:txBody>
      </p:sp>
    </p:spTree>
    <p:extLst>
      <p:ext uri="{BB962C8B-B14F-4D97-AF65-F5344CB8AC3E}">
        <p14:creationId xmlns:p14="http://schemas.microsoft.com/office/powerpoint/2010/main" val="3699393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p>
        </p:txBody>
      </p:sp>
      <p:sp>
        <p:nvSpPr>
          <p:cNvPr id="5" name="Footer Placeholder 4"/>
          <p:cNvSpPr>
            <a:spLocks noGrp="1"/>
          </p:cNvSpPr>
          <p:nvPr>
            <p:ph type="ftr" sz="quarter" idx="11"/>
          </p:nvPr>
        </p:nvSpPr>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072A2954-1CFA-4E67-B7F3-5E2B25C64D9A}" type="slidenum">
              <a:rPr lang="en-GB" altLang="en-US"/>
              <a:pPr>
                <a:defRPr/>
              </a:pPr>
              <a:t>‹#›</a:t>
            </a:fld>
            <a:endParaRPr lang="en-GB" altLang="en-US"/>
          </a:p>
        </p:txBody>
      </p:sp>
    </p:spTree>
    <p:extLst>
      <p:ext uri="{BB962C8B-B14F-4D97-AF65-F5344CB8AC3E}">
        <p14:creationId xmlns:p14="http://schemas.microsoft.com/office/powerpoint/2010/main" val="2677164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77888" y="896938"/>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eaLnBrk="1" hangingPunct="1">
              <a:defRPr/>
            </a:pPr>
            <a:r>
              <a:rPr lang="en-US" altLang="en-US" sz="8000" smtClean="0"/>
              <a:t>“</a:t>
            </a:r>
          </a:p>
        </p:txBody>
      </p:sp>
      <p:sp>
        <p:nvSpPr>
          <p:cNvPr id="6" name="TextBox 5"/>
          <p:cNvSpPr txBox="1">
            <a:spLocks noChangeArrowheads="1"/>
          </p:cNvSpPr>
          <p:nvPr/>
        </p:nvSpPr>
        <p:spPr bwMode="auto">
          <a:xfrm>
            <a:off x="7650163" y="2608263"/>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defTabSz="457200" fontAlgn="base">
              <a:spcBef>
                <a:spcPct val="0"/>
              </a:spcBef>
              <a:spcAft>
                <a:spcPct val="0"/>
              </a:spcAft>
              <a:defRPr>
                <a:solidFill>
                  <a:schemeClr val="tx1"/>
                </a:solidFill>
                <a:latin typeface="Garamond" panose="02020404030301010803" pitchFamily="18" charset="0"/>
              </a:defRPr>
            </a:lvl6pPr>
            <a:lvl7pPr marL="2971800" indent="-228600" defTabSz="457200" fontAlgn="base">
              <a:spcBef>
                <a:spcPct val="0"/>
              </a:spcBef>
              <a:spcAft>
                <a:spcPct val="0"/>
              </a:spcAft>
              <a:defRPr>
                <a:solidFill>
                  <a:schemeClr val="tx1"/>
                </a:solidFill>
                <a:latin typeface="Garamond" panose="02020404030301010803" pitchFamily="18" charset="0"/>
              </a:defRPr>
            </a:lvl7pPr>
            <a:lvl8pPr marL="3429000" indent="-228600" defTabSz="457200" fontAlgn="base">
              <a:spcBef>
                <a:spcPct val="0"/>
              </a:spcBef>
              <a:spcAft>
                <a:spcPct val="0"/>
              </a:spcAft>
              <a:defRPr>
                <a:solidFill>
                  <a:schemeClr val="tx1"/>
                </a:solidFill>
                <a:latin typeface="Garamond" panose="02020404030301010803" pitchFamily="18" charset="0"/>
              </a:defRPr>
            </a:lvl8pPr>
            <a:lvl9pPr marL="3886200" indent="-228600" defTabSz="457200" fontAlgn="base">
              <a:spcBef>
                <a:spcPct val="0"/>
              </a:spcBef>
              <a:spcAft>
                <a:spcPct val="0"/>
              </a:spcAft>
              <a:defRPr>
                <a:solidFill>
                  <a:schemeClr val="tx1"/>
                </a:solidFill>
                <a:latin typeface="Garamond" panose="02020404030301010803" pitchFamily="18" charset="0"/>
              </a:defRPr>
            </a:lvl9pPr>
          </a:lstStyle>
          <a:p>
            <a:pPr algn="r" eaLnBrk="1" hangingPunct="1">
              <a:defRPr/>
            </a:pPr>
            <a:r>
              <a:rPr lang="en-US" altLang="en-US" sz="8000" smtClean="0"/>
              <a:t>”</a:t>
            </a:r>
          </a:p>
        </p:txBody>
      </p:sp>
      <p:cxnSp>
        <p:nvCxnSpPr>
          <p:cNvPr id="7" name="Straight Connector 6"/>
          <p:cNvCxnSpPr/>
          <p:nvPr/>
        </p:nvCxnSpPr>
        <p:spPr>
          <a:xfrm>
            <a:off x="1277938" y="342900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9416" y="982132"/>
            <a:ext cx="6325168" cy="2243668"/>
          </a:xfrm>
        </p:spPr>
        <p:txBody>
          <a:bodyP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5" y="4529667"/>
            <a:ext cx="6798736" cy="1346200"/>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8" name="Date Placeholder 3"/>
          <p:cNvSpPr>
            <a:spLocks noGrp="1"/>
          </p:cNvSpPr>
          <p:nvPr>
            <p:ph type="dt" sz="half" idx="14"/>
          </p:nvPr>
        </p:nvSpPr>
        <p:spPr/>
        <p:txBody>
          <a:bodyPr/>
          <a:lstStyle>
            <a:lvl1pPr>
              <a:defRPr/>
            </a:lvl1pPr>
          </a:lstStyle>
          <a:p>
            <a:pPr>
              <a:defRPr/>
            </a:pPr>
            <a:endParaRPr lang="en-GB" altLang="en-US"/>
          </a:p>
        </p:txBody>
      </p:sp>
      <p:sp>
        <p:nvSpPr>
          <p:cNvPr id="9" name="Footer Placeholder 4"/>
          <p:cNvSpPr>
            <a:spLocks noGrp="1"/>
          </p:cNvSpPr>
          <p:nvPr>
            <p:ph type="ftr" sz="quarter" idx="15"/>
          </p:nvPr>
        </p:nvSpPr>
        <p:spPr/>
        <p:txBody>
          <a:bodyPr/>
          <a:lstStyle>
            <a:lvl1pPr>
              <a:defRPr/>
            </a:lvl1pPr>
          </a:lstStyle>
          <a:p>
            <a:pPr>
              <a:defRPr/>
            </a:pPr>
            <a:endParaRPr lang="en-GB" altLang="en-US"/>
          </a:p>
        </p:txBody>
      </p:sp>
      <p:sp>
        <p:nvSpPr>
          <p:cNvPr id="10" name="Slide Number Placeholder 5"/>
          <p:cNvSpPr>
            <a:spLocks noGrp="1"/>
          </p:cNvSpPr>
          <p:nvPr>
            <p:ph type="sldNum" sz="quarter" idx="16"/>
          </p:nvPr>
        </p:nvSpPr>
        <p:spPr/>
        <p:txBody>
          <a:bodyPr/>
          <a:lstStyle>
            <a:lvl1pPr>
              <a:defRPr/>
            </a:lvl1pPr>
          </a:lstStyle>
          <a:p>
            <a:pPr>
              <a:defRPr/>
            </a:pPr>
            <a:fld id="{56EDCD11-2008-40B6-827A-A78A8956AA5B}" type="slidenum">
              <a:rPr lang="en-GB" altLang="en-US"/>
              <a:pPr>
                <a:defRPr/>
              </a:pPr>
              <a:t>‹#›</a:t>
            </a:fld>
            <a:endParaRPr lang="en-GB" altLang="en-US"/>
          </a:p>
        </p:txBody>
      </p:sp>
    </p:spTree>
    <p:extLst>
      <p:ext uri="{BB962C8B-B14F-4D97-AF65-F5344CB8AC3E}">
        <p14:creationId xmlns:p14="http://schemas.microsoft.com/office/powerpoint/2010/main" val="196825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cxnSp>
        <p:nvCxnSpPr>
          <p:cNvPr id="5" name="Straight Connector 4"/>
          <p:cNvCxnSpPr/>
          <p:nvPr/>
        </p:nvCxnSpPr>
        <p:spPr>
          <a:xfrm>
            <a:off x="1277938" y="3429000"/>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82131"/>
            <a:ext cx="6798734" cy="2294467"/>
          </a:xfrm>
        </p:spPr>
        <p:txBody>
          <a:bodyPr rtlCol="0">
            <a:normAutofit/>
          </a:bodyPr>
          <a:lstStyle>
            <a:lvl1pPr>
              <a:defRPr lang="en-US" sz="3200" b="0" dirty="0"/>
            </a:lvl1pPr>
          </a:lstStyle>
          <a:p>
            <a:pPr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176866" y="4470400"/>
            <a:ext cx="6798734" cy="1405467"/>
          </a:xfrm>
        </p:spPr>
        <p:txBody>
          <a:bodyPr>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6" name="Date Placeholder 3"/>
          <p:cNvSpPr>
            <a:spLocks noGrp="1"/>
          </p:cNvSpPr>
          <p:nvPr>
            <p:ph type="dt" sz="half" idx="14"/>
          </p:nvPr>
        </p:nvSpPr>
        <p:spPr/>
        <p:txBody>
          <a:bodyPr/>
          <a:lstStyle>
            <a:lvl1pPr>
              <a:defRPr/>
            </a:lvl1pPr>
          </a:lstStyle>
          <a:p>
            <a:pPr>
              <a:defRPr/>
            </a:pPr>
            <a:endParaRPr lang="en-GB" altLang="en-US"/>
          </a:p>
        </p:txBody>
      </p:sp>
      <p:sp>
        <p:nvSpPr>
          <p:cNvPr id="7" name="Footer Placeholder 4"/>
          <p:cNvSpPr>
            <a:spLocks noGrp="1"/>
          </p:cNvSpPr>
          <p:nvPr>
            <p:ph type="ftr" sz="quarter" idx="15"/>
          </p:nvPr>
        </p:nvSpPr>
        <p:spPr/>
        <p:txBody>
          <a:bodyPr/>
          <a:lstStyle>
            <a:lvl1pPr>
              <a:defRPr/>
            </a:lvl1pPr>
          </a:lstStyle>
          <a:p>
            <a:pPr>
              <a:defRPr/>
            </a:pPr>
            <a:endParaRPr lang="en-GB" altLang="en-US"/>
          </a:p>
        </p:txBody>
      </p:sp>
      <p:sp>
        <p:nvSpPr>
          <p:cNvPr id="8" name="Slide Number Placeholder 5"/>
          <p:cNvSpPr>
            <a:spLocks noGrp="1"/>
          </p:cNvSpPr>
          <p:nvPr>
            <p:ph type="sldNum" sz="quarter" idx="16"/>
          </p:nvPr>
        </p:nvSpPr>
        <p:spPr/>
        <p:txBody>
          <a:bodyPr/>
          <a:lstStyle>
            <a:lvl1pPr>
              <a:defRPr/>
            </a:lvl1pPr>
          </a:lstStyle>
          <a:p>
            <a:pPr>
              <a:defRPr/>
            </a:pPr>
            <a:fld id="{70C31E0D-7ACC-4787-800A-3408675913C7}" type="slidenum">
              <a:rPr lang="en-GB" altLang="en-US"/>
              <a:pPr>
                <a:defRPr/>
              </a:pPr>
              <a:t>‹#›</a:t>
            </a:fld>
            <a:endParaRPr lang="en-GB" altLang="en-US"/>
          </a:p>
        </p:txBody>
      </p:sp>
    </p:spTree>
    <p:extLst>
      <p:ext uri="{BB962C8B-B14F-4D97-AF65-F5344CB8AC3E}">
        <p14:creationId xmlns:p14="http://schemas.microsoft.com/office/powerpoint/2010/main" val="32838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1277938" y="2354263"/>
            <a:ext cx="660717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D56D7851-6545-4DFB-BC00-806D6E8C9D63}" type="slidenum">
              <a:rPr lang="en-GB" altLang="en-US"/>
              <a:pPr>
                <a:defRPr/>
              </a:pPr>
              <a:t>‹#›</a:t>
            </a:fld>
            <a:endParaRPr lang="en-GB" altLang="en-US"/>
          </a:p>
        </p:txBody>
      </p:sp>
    </p:spTree>
    <p:extLst>
      <p:ext uri="{BB962C8B-B14F-4D97-AF65-F5344CB8AC3E}">
        <p14:creationId xmlns:p14="http://schemas.microsoft.com/office/powerpoint/2010/main" val="2888600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cxnSp>
        <p:nvCxnSpPr>
          <p:cNvPr id="4" name="Straight Connector 3"/>
          <p:cNvCxnSpPr/>
          <p:nvPr/>
        </p:nvCxnSpPr>
        <p:spPr>
          <a:xfrm>
            <a:off x="6245225" y="906463"/>
            <a:ext cx="0" cy="4968875"/>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570DA3E9-F5B7-4786-B12D-8E864AE7EEDD}" type="slidenum">
              <a:rPr lang="en-GB" altLang="en-US"/>
              <a:pPr>
                <a:defRPr/>
              </a:pPr>
              <a:t>‹#›</a:t>
            </a:fld>
            <a:endParaRPr lang="en-GB" altLang="en-US"/>
          </a:p>
        </p:txBody>
      </p:sp>
    </p:spTree>
    <p:extLst>
      <p:ext uri="{BB962C8B-B14F-4D97-AF65-F5344CB8AC3E}">
        <p14:creationId xmlns:p14="http://schemas.microsoft.com/office/powerpoint/2010/main" val="3687143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8E659557-4C41-4362-B15E-8B0A0379177D}" type="slidenum">
              <a:rPr lang="en-GB" altLang="en-US"/>
              <a:pPr>
                <a:defRPr/>
              </a:pPr>
              <a:t>‹#›</a:t>
            </a:fld>
            <a:endParaRPr lang="en-GB" altLang="en-US"/>
          </a:p>
        </p:txBody>
      </p:sp>
    </p:spTree>
    <p:extLst>
      <p:ext uri="{BB962C8B-B14F-4D97-AF65-F5344CB8AC3E}">
        <p14:creationId xmlns:p14="http://schemas.microsoft.com/office/powerpoint/2010/main" val="186747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1277938" y="35988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D602C1DE-26F0-4AA5-AA47-39C886111AA9}" type="slidenum">
              <a:rPr lang="en-GB" altLang="en-US"/>
              <a:pPr>
                <a:defRPr/>
              </a:pPr>
              <a:t>‹#›</a:t>
            </a:fld>
            <a:endParaRPr lang="en-GB" altLang="en-US"/>
          </a:p>
        </p:txBody>
      </p:sp>
    </p:spTree>
    <p:extLst>
      <p:ext uri="{BB962C8B-B14F-4D97-AF65-F5344CB8AC3E}">
        <p14:creationId xmlns:p14="http://schemas.microsoft.com/office/powerpoint/2010/main" val="131396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277938" y="2355850"/>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GB" altLang="en-US"/>
          </a:p>
        </p:txBody>
      </p:sp>
      <p:sp>
        <p:nvSpPr>
          <p:cNvPr id="7" name="Footer Placeholder 5"/>
          <p:cNvSpPr>
            <a:spLocks noGrp="1"/>
          </p:cNvSpPr>
          <p:nvPr>
            <p:ph type="ftr" sz="quarter" idx="11"/>
          </p:nvPr>
        </p:nvSpPr>
        <p:spPr/>
        <p:txBody>
          <a:bodyPr/>
          <a:lstStyle>
            <a:lvl1pPr>
              <a:defRPr/>
            </a:lvl1pPr>
          </a:lstStyle>
          <a:p>
            <a:pPr>
              <a:defRPr/>
            </a:pPr>
            <a:endParaRPr lang="en-GB" altLang="en-US"/>
          </a:p>
        </p:txBody>
      </p:sp>
      <p:sp>
        <p:nvSpPr>
          <p:cNvPr id="8" name="Slide Number Placeholder 6"/>
          <p:cNvSpPr>
            <a:spLocks noGrp="1"/>
          </p:cNvSpPr>
          <p:nvPr>
            <p:ph type="sldNum" sz="quarter" idx="12"/>
          </p:nvPr>
        </p:nvSpPr>
        <p:spPr/>
        <p:txBody>
          <a:bodyPr/>
          <a:lstStyle>
            <a:lvl1pPr>
              <a:defRPr/>
            </a:lvl1pPr>
          </a:lstStyle>
          <a:p>
            <a:pPr>
              <a:defRPr/>
            </a:pPr>
            <a:fld id="{FB68F112-4778-4C08-A31F-CFD1301BC193}" type="slidenum">
              <a:rPr lang="en-GB" altLang="en-US"/>
              <a:pPr>
                <a:defRPr/>
              </a:pPr>
              <a:t>‹#›</a:t>
            </a:fld>
            <a:endParaRPr lang="en-GB" altLang="en-US"/>
          </a:p>
        </p:txBody>
      </p:sp>
    </p:spTree>
    <p:extLst>
      <p:ext uri="{BB962C8B-B14F-4D97-AF65-F5344CB8AC3E}">
        <p14:creationId xmlns:p14="http://schemas.microsoft.com/office/powerpoint/2010/main" val="16385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GB" altLang="en-US"/>
          </a:p>
        </p:txBody>
      </p:sp>
      <p:sp>
        <p:nvSpPr>
          <p:cNvPr id="9" name="Footer Placeholder 7"/>
          <p:cNvSpPr>
            <a:spLocks noGrp="1"/>
          </p:cNvSpPr>
          <p:nvPr>
            <p:ph type="ftr" sz="quarter" idx="11"/>
          </p:nvPr>
        </p:nvSpPr>
        <p:spPr/>
        <p:txBody>
          <a:bodyPr/>
          <a:lstStyle>
            <a:lvl1pPr>
              <a:defRPr/>
            </a:lvl1pPr>
          </a:lstStyle>
          <a:p>
            <a:pPr>
              <a:defRPr/>
            </a:pPr>
            <a:endParaRPr lang="en-GB" altLang="en-US"/>
          </a:p>
        </p:txBody>
      </p:sp>
      <p:sp>
        <p:nvSpPr>
          <p:cNvPr id="10" name="Slide Number Placeholder 8"/>
          <p:cNvSpPr>
            <a:spLocks noGrp="1"/>
          </p:cNvSpPr>
          <p:nvPr>
            <p:ph type="sldNum" sz="quarter" idx="12"/>
          </p:nvPr>
        </p:nvSpPr>
        <p:spPr/>
        <p:txBody>
          <a:bodyPr/>
          <a:lstStyle>
            <a:lvl1pPr>
              <a:defRPr/>
            </a:lvl1pPr>
          </a:lstStyle>
          <a:p>
            <a:pPr>
              <a:defRPr/>
            </a:pPr>
            <a:fld id="{E9150416-C7A1-49DF-8A5D-7BC89C0F9BE9}" type="slidenum">
              <a:rPr lang="en-GB" altLang="en-US"/>
              <a:pPr>
                <a:defRPr/>
              </a:pPr>
              <a:t>‹#›</a:t>
            </a:fld>
            <a:endParaRPr lang="en-GB" altLang="en-US"/>
          </a:p>
        </p:txBody>
      </p:sp>
    </p:spTree>
    <p:extLst>
      <p:ext uri="{BB962C8B-B14F-4D97-AF65-F5344CB8AC3E}">
        <p14:creationId xmlns:p14="http://schemas.microsoft.com/office/powerpoint/2010/main" val="3056399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277938" y="2354263"/>
            <a:ext cx="6596062"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GB" altLang="en-US"/>
          </a:p>
        </p:txBody>
      </p:sp>
      <p:sp>
        <p:nvSpPr>
          <p:cNvPr id="5" name="Footer Placeholder 3"/>
          <p:cNvSpPr>
            <a:spLocks noGrp="1"/>
          </p:cNvSpPr>
          <p:nvPr>
            <p:ph type="ftr" sz="quarter" idx="11"/>
          </p:nvPr>
        </p:nvSpPr>
        <p:spPr/>
        <p:txBody>
          <a:bodyPr/>
          <a:lstStyle>
            <a:lvl1pPr>
              <a:defRPr/>
            </a:lvl1pPr>
          </a:lstStyle>
          <a:p>
            <a:pPr>
              <a:defRPr/>
            </a:pPr>
            <a:endParaRPr lang="en-GB" altLang="en-US"/>
          </a:p>
        </p:txBody>
      </p:sp>
      <p:sp>
        <p:nvSpPr>
          <p:cNvPr id="6" name="Slide Number Placeholder 4"/>
          <p:cNvSpPr>
            <a:spLocks noGrp="1"/>
          </p:cNvSpPr>
          <p:nvPr>
            <p:ph type="sldNum" sz="quarter" idx="12"/>
          </p:nvPr>
        </p:nvSpPr>
        <p:spPr/>
        <p:txBody>
          <a:bodyPr/>
          <a:lstStyle>
            <a:lvl1pPr>
              <a:defRPr/>
            </a:lvl1pPr>
          </a:lstStyle>
          <a:p>
            <a:pPr>
              <a:defRPr/>
            </a:pPr>
            <a:fld id="{DE9EA48B-F29A-4F41-A904-B9E2E6C3B2D6}" type="slidenum">
              <a:rPr lang="en-GB" altLang="en-US"/>
              <a:pPr>
                <a:defRPr/>
              </a:pPr>
              <a:t>‹#›</a:t>
            </a:fld>
            <a:endParaRPr lang="en-GB" altLang="en-US"/>
          </a:p>
        </p:txBody>
      </p:sp>
    </p:spTree>
    <p:extLst>
      <p:ext uri="{BB962C8B-B14F-4D97-AF65-F5344CB8AC3E}">
        <p14:creationId xmlns:p14="http://schemas.microsoft.com/office/powerpoint/2010/main" val="1988087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p>
        </p:txBody>
      </p:sp>
      <p:sp>
        <p:nvSpPr>
          <p:cNvPr id="3" name="Footer Placeholder 4"/>
          <p:cNvSpPr>
            <a:spLocks noGrp="1"/>
          </p:cNvSpPr>
          <p:nvPr>
            <p:ph type="ftr" sz="quarter" idx="11"/>
          </p:nvPr>
        </p:nvSpPr>
        <p:spPr/>
        <p:txBody>
          <a:bodyPr/>
          <a:lstStyle>
            <a:lvl1pPr>
              <a:defRPr/>
            </a:lvl1pPr>
          </a:lstStyle>
          <a:p>
            <a:pPr>
              <a:defRPr/>
            </a:pPr>
            <a:endParaRPr lang="en-GB" altLang="en-US"/>
          </a:p>
        </p:txBody>
      </p:sp>
      <p:sp>
        <p:nvSpPr>
          <p:cNvPr id="4" name="Slide Number Placeholder 5"/>
          <p:cNvSpPr>
            <a:spLocks noGrp="1"/>
          </p:cNvSpPr>
          <p:nvPr>
            <p:ph type="sldNum" sz="quarter" idx="12"/>
          </p:nvPr>
        </p:nvSpPr>
        <p:spPr/>
        <p:txBody>
          <a:bodyPr/>
          <a:lstStyle>
            <a:lvl1pPr>
              <a:defRPr/>
            </a:lvl1pPr>
          </a:lstStyle>
          <a:p>
            <a:pPr>
              <a:defRPr/>
            </a:pPr>
            <a:fld id="{F77BC282-2D73-4467-A007-99B3DF359E4E}" type="slidenum">
              <a:rPr lang="en-GB" altLang="en-US"/>
              <a:pPr>
                <a:defRPr/>
              </a:pPr>
              <a:t>‹#›</a:t>
            </a:fld>
            <a:endParaRPr lang="en-GB" altLang="en-US"/>
          </a:p>
        </p:txBody>
      </p:sp>
    </p:spTree>
    <p:extLst>
      <p:ext uri="{BB962C8B-B14F-4D97-AF65-F5344CB8AC3E}">
        <p14:creationId xmlns:p14="http://schemas.microsoft.com/office/powerpoint/2010/main" val="164455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a:off x="1277938" y="2913063"/>
            <a:ext cx="233362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Date Placeholder 4"/>
          <p:cNvSpPr>
            <a:spLocks noGrp="1"/>
          </p:cNvSpPr>
          <p:nvPr>
            <p:ph type="dt" sz="half" idx="10"/>
          </p:nvPr>
        </p:nvSpPr>
        <p:spPr/>
        <p:txBody>
          <a:bodyPr/>
          <a:lstStyle>
            <a:lvl1pPr>
              <a:defRPr/>
            </a:lvl1pPr>
          </a:lstStyle>
          <a:p>
            <a:pPr>
              <a:defRPr/>
            </a:pPr>
            <a:endParaRPr lang="en-GB" altLang="en-US"/>
          </a:p>
        </p:txBody>
      </p:sp>
      <p:sp>
        <p:nvSpPr>
          <p:cNvPr id="7" name="Footer Placeholder 5"/>
          <p:cNvSpPr>
            <a:spLocks noGrp="1"/>
          </p:cNvSpPr>
          <p:nvPr>
            <p:ph type="ftr" sz="quarter" idx="11"/>
          </p:nvPr>
        </p:nvSpPr>
        <p:spPr/>
        <p:txBody>
          <a:bodyPr/>
          <a:lstStyle>
            <a:lvl1pPr>
              <a:defRPr/>
            </a:lvl1pPr>
          </a:lstStyle>
          <a:p>
            <a:pPr>
              <a:defRPr/>
            </a:pPr>
            <a:endParaRPr lang="en-GB" altLang="en-US"/>
          </a:p>
        </p:txBody>
      </p:sp>
      <p:sp>
        <p:nvSpPr>
          <p:cNvPr id="8" name="Slide Number Placeholder 6"/>
          <p:cNvSpPr>
            <a:spLocks noGrp="1"/>
          </p:cNvSpPr>
          <p:nvPr>
            <p:ph type="sldNum" sz="quarter" idx="12"/>
          </p:nvPr>
        </p:nvSpPr>
        <p:spPr/>
        <p:txBody>
          <a:bodyPr/>
          <a:lstStyle>
            <a:lvl1pPr>
              <a:defRPr/>
            </a:lvl1pPr>
          </a:lstStyle>
          <a:p>
            <a:pPr>
              <a:defRPr/>
            </a:pPr>
            <a:fld id="{82FD8669-3361-4146-9ADD-DE88B2F263F9}" type="slidenum">
              <a:rPr lang="en-GB" altLang="en-US"/>
              <a:pPr>
                <a:defRPr/>
              </a:pPr>
              <a:t>‹#›</a:t>
            </a:fld>
            <a:endParaRPr lang="en-GB" altLang="en-US"/>
          </a:p>
        </p:txBody>
      </p:sp>
    </p:spTree>
    <p:extLst>
      <p:ext uri="{BB962C8B-B14F-4D97-AF65-F5344CB8AC3E}">
        <p14:creationId xmlns:p14="http://schemas.microsoft.com/office/powerpoint/2010/main" val="2943194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76865" y="3255432"/>
            <a:ext cx="363220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p>
        </p:txBody>
      </p:sp>
      <p:sp>
        <p:nvSpPr>
          <p:cNvPr id="6" name="Footer Placeholder 4"/>
          <p:cNvSpPr>
            <a:spLocks noGrp="1"/>
          </p:cNvSpPr>
          <p:nvPr>
            <p:ph type="ftr" sz="quarter" idx="11"/>
          </p:nvPr>
        </p:nvSpPr>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02E4378E-5CD0-4BF9-B955-FD4E111F5A37}" type="slidenum">
              <a:rPr lang="en-GB" altLang="en-US"/>
              <a:pPr>
                <a:defRPr/>
              </a:pPr>
              <a:t>‹#›</a:t>
            </a:fld>
            <a:endParaRPr lang="en-GB" altLang="en-US"/>
          </a:p>
        </p:txBody>
      </p:sp>
    </p:spTree>
    <p:extLst>
      <p:ext uri="{BB962C8B-B14F-4D97-AF65-F5344CB8AC3E}">
        <p14:creationId xmlns:p14="http://schemas.microsoft.com/office/powerpoint/2010/main" val="1937944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0"/>
            <a:ext cx="9151938" cy="6858000"/>
            <a:chOff x="0" y="0"/>
            <a:chExt cx="9152467" cy="6858000"/>
          </a:xfrm>
        </p:grpSpPr>
        <p:pic>
          <p:nvPicPr>
            <p:cNvPr id="1032" name="Picture 7" descr="SD-PanelContent.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36" name="Picture 9"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0"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0" descr="HDRibbonContent-UniformTrim.png"/>
            <p:cNvPicPr>
              <a:picLocks noChangeAspect="1"/>
            </p:cNvPicPr>
            <p:nvPr/>
          </p:nvPicPr>
          <p:blipFill>
            <a:blip r:embed="rId21">
              <a:extLst>
                <a:ext uri="{28A0092B-C50C-407E-A947-70E740481C1C}">
                  <a14:useLocalDpi xmlns:a14="http://schemas.microsoft.com/office/drawing/2010/main" val="0"/>
                </a:ext>
              </a:extLst>
            </a:blip>
            <a:srcRect l="2" r="14240"/>
            <a:stretch>
              <a:fillRect/>
            </a:stretch>
          </p:blipFill>
          <p:spPr bwMode="auto">
            <a:xfrm>
              <a:off x="8466667" y="3128434"/>
              <a:ext cx="6858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1176338" y="915988"/>
            <a:ext cx="6799262"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76338" y="2490788"/>
            <a:ext cx="67992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56350" y="5961063"/>
            <a:ext cx="1149350"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n-GB" altLang="en-US"/>
          </a:p>
        </p:txBody>
      </p:sp>
      <p:sp>
        <p:nvSpPr>
          <p:cNvPr id="5" name="Footer Placeholder 4"/>
          <p:cNvSpPr>
            <a:spLocks noGrp="1"/>
          </p:cNvSpPr>
          <p:nvPr>
            <p:ph type="ftr" sz="quarter" idx="3"/>
          </p:nvPr>
        </p:nvSpPr>
        <p:spPr>
          <a:xfrm>
            <a:off x="1176338" y="5961063"/>
            <a:ext cx="5105400" cy="279400"/>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GB" altLang="en-US"/>
          </a:p>
        </p:txBody>
      </p:sp>
      <p:sp>
        <p:nvSpPr>
          <p:cNvPr id="6" name="Slide Number Placeholder 5"/>
          <p:cNvSpPr>
            <a:spLocks noGrp="1"/>
          </p:cNvSpPr>
          <p:nvPr>
            <p:ph type="sldNum" sz="quarter" idx="4"/>
          </p:nvPr>
        </p:nvSpPr>
        <p:spPr>
          <a:xfrm>
            <a:off x="7580313" y="5961063"/>
            <a:ext cx="395287" cy="279400"/>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DEC4FF82-83EE-4896-B7B3-F06AC5C89D9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81" r:id="rId7"/>
    <p:sldLayoutId id="2147484291" r:id="rId8"/>
    <p:sldLayoutId id="2147484282" r:id="rId9"/>
    <p:sldLayoutId id="2147484283" r:id="rId10"/>
    <p:sldLayoutId id="2147484292" r:id="rId11"/>
    <p:sldLayoutId id="2147484293" r:id="rId12"/>
    <p:sldLayoutId id="2147484284" r:id="rId13"/>
    <p:sldLayoutId id="2147484294" r:id="rId14"/>
    <p:sldLayoutId id="2147484295" r:id="rId15"/>
    <p:sldLayoutId id="2147484296" r:id="rId16"/>
    <p:sldLayoutId id="2147484297" r:id="rId17"/>
  </p:sldLayoutIdLst>
  <p:txStyles>
    <p:titleStyle>
      <a:lvl1pPr algn="ctr" defTabSz="457200" rtl="0" eaLnBrk="0" fontAlgn="base" hangingPunct="0">
        <a:spcBef>
          <a:spcPct val="0"/>
        </a:spcBef>
        <a:spcAft>
          <a:spcPct val="0"/>
        </a:spcAft>
        <a:defRPr sz="4000" kern="1200">
          <a:ln w="3175" cmpd="sng">
            <a:noFill/>
          </a:ln>
          <a:solidFill>
            <a:srgbClr val="262626"/>
          </a:solidFill>
          <a:latin typeface="+mj-lt"/>
          <a:ea typeface="+mj-ea"/>
          <a:cs typeface="+mj-cs"/>
        </a:defRPr>
      </a:lvl1pPr>
      <a:lvl2pPr algn="ctr" defTabSz="457200" rtl="0" eaLnBrk="0" fontAlgn="base" hangingPunct="0">
        <a:spcBef>
          <a:spcPct val="0"/>
        </a:spcBef>
        <a:spcAft>
          <a:spcPct val="0"/>
        </a:spcAft>
        <a:defRPr sz="4000">
          <a:solidFill>
            <a:srgbClr val="262626"/>
          </a:solidFill>
          <a:latin typeface="Garamond" panose="02020404030301010803" pitchFamily="18" charset="0"/>
        </a:defRPr>
      </a:lvl2pPr>
      <a:lvl3pPr algn="ctr" defTabSz="457200" rtl="0" eaLnBrk="0" fontAlgn="base" hangingPunct="0">
        <a:spcBef>
          <a:spcPct val="0"/>
        </a:spcBef>
        <a:spcAft>
          <a:spcPct val="0"/>
        </a:spcAft>
        <a:defRPr sz="4000">
          <a:solidFill>
            <a:srgbClr val="262626"/>
          </a:solidFill>
          <a:latin typeface="Garamond" panose="02020404030301010803" pitchFamily="18" charset="0"/>
        </a:defRPr>
      </a:lvl3pPr>
      <a:lvl4pPr algn="ctr" defTabSz="457200" rtl="0" eaLnBrk="0" fontAlgn="base" hangingPunct="0">
        <a:spcBef>
          <a:spcPct val="0"/>
        </a:spcBef>
        <a:spcAft>
          <a:spcPct val="0"/>
        </a:spcAft>
        <a:defRPr sz="4000">
          <a:solidFill>
            <a:srgbClr val="262626"/>
          </a:solidFill>
          <a:latin typeface="Garamond" panose="02020404030301010803" pitchFamily="18" charset="0"/>
        </a:defRPr>
      </a:lvl4pPr>
      <a:lvl5pPr algn="ctr" defTabSz="457200" rtl="0" eaLnBrk="0" fontAlgn="base" hangingPunct="0">
        <a:spcBef>
          <a:spcPct val="0"/>
        </a:spcBef>
        <a:spcAft>
          <a:spcPct val="0"/>
        </a:spcAft>
        <a:defRPr sz="4000">
          <a:solidFill>
            <a:srgbClr val="262626"/>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400" kern="1200">
          <a:solidFill>
            <a:srgbClr val="262626"/>
          </a:solidFill>
          <a:latin typeface="+mn-lt"/>
          <a:ea typeface="+mn-ea"/>
          <a:cs typeface="+mn-cs"/>
        </a:defRPr>
      </a:lvl1pPr>
      <a:lvl2pPr marL="7429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sz="2000" kern="1200">
          <a:solidFill>
            <a:srgbClr val="262626"/>
          </a:solidFill>
          <a:latin typeface="+mn-lt"/>
          <a:ea typeface="+mn-ea"/>
          <a:cs typeface="+mn-cs"/>
        </a:defRPr>
      </a:lvl2pPr>
      <a:lvl3pPr marL="1200150" indent="-285750" algn="l" defTabSz="457200" rtl="0" eaLnBrk="0" fontAlgn="base" hangingPunct="0">
        <a:spcBef>
          <a:spcPct val="20000"/>
        </a:spcBef>
        <a:spcAft>
          <a:spcPts val="600"/>
        </a:spcAft>
        <a:buClr>
          <a:schemeClr val="accent1"/>
        </a:buClr>
        <a:buSzPct val="115000"/>
        <a:buFont typeface="Arial" panose="020B0604020202020204" pitchFamily="34" charset="0"/>
        <a:buChar char="•"/>
        <a:defRPr kern="1200">
          <a:solidFill>
            <a:srgbClr val="262626"/>
          </a:solidFill>
          <a:latin typeface="+mn-lt"/>
          <a:ea typeface="+mn-ea"/>
          <a:cs typeface="+mn-cs"/>
        </a:defRPr>
      </a:lvl3pPr>
      <a:lvl4pPr marL="15430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600" kern="1200">
          <a:solidFill>
            <a:srgbClr val="262626"/>
          </a:solidFill>
          <a:latin typeface="+mn-lt"/>
          <a:ea typeface="+mn-ea"/>
          <a:cs typeface="+mn-cs"/>
        </a:defRPr>
      </a:lvl4pPr>
      <a:lvl5pPr marL="2000250" indent="-171450" algn="l" defTabSz="457200" rtl="0" eaLnBrk="0" fontAlgn="base" hangingPunct="0">
        <a:spcBef>
          <a:spcPct val="20000"/>
        </a:spcBef>
        <a:spcAft>
          <a:spcPts val="600"/>
        </a:spcAft>
        <a:buClr>
          <a:schemeClr val="accent1"/>
        </a:buClr>
        <a:buSzPct val="115000"/>
        <a:buFont typeface="Arial" panose="020B0604020202020204" pitchFamily="34" charset="0"/>
        <a:buChar char="•"/>
        <a:defRPr sz="1400" kern="1200">
          <a:solidFill>
            <a:srgbClr val="262626"/>
          </a:solidFill>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N.PerringRedford@stns.org.u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808038" y="1268413"/>
            <a:ext cx="7527925" cy="1855787"/>
          </a:xfrm>
        </p:spPr>
        <p:txBody>
          <a:bodyPr/>
          <a:lstStyle/>
          <a:p>
            <a:pPr eaLnBrk="1" hangingPunct="1"/>
            <a:r>
              <a:rPr lang="en-GB" altLang="en-US" smtClean="0">
                <a:ln>
                  <a:noFill/>
                </a:ln>
              </a:rPr>
              <a:t>Precision Teaching</a:t>
            </a:r>
          </a:p>
        </p:txBody>
      </p:sp>
      <p:sp>
        <p:nvSpPr>
          <p:cNvPr id="16387" name="Rectangle 3"/>
          <p:cNvSpPr>
            <a:spLocks noGrp="1" noChangeArrowheads="1"/>
          </p:cNvSpPr>
          <p:nvPr>
            <p:ph type="subTitle" idx="1"/>
          </p:nvPr>
        </p:nvSpPr>
        <p:spPr>
          <a:xfrm>
            <a:off x="808038" y="5661025"/>
            <a:ext cx="7527925" cy="1081088"/>
          </a:xfrm>
        </p:spPr>
        <p:txBody>
          <a:bodyPr/>
          <a:lstStyle/>
          <a:p>
            <a:pPr eaLnBrk="1" hangingPunct="1">
              <a:buFont typeface="Wingdings 2" panose="05020102010507070707" pitchFamily="18" charset="2"/>
              <a:buNone/>
            </a:pPr>
            <a:r>
              <a:rPr lang="en-GB" altLang="en-US" sz="2400" smtClean="0"/>
              <a:t>Liz Ross </a:t>
            </a:r>
          </a:p>
          <a:p>
            <a:pPr eaLnBrk="1" hangingPunct="1">
              <a:buFont typeface="Wingdings 2" panose="05020102010507070707" pitchFamily="18" charset="2"/>
              <a:buNone/>
            </a:pPr>
            <a:r>
              <a:rPr lang="en-GB" altLang="en-US" sz="2400" smtClean="0"/>
              <a:t>Specialist Teacher, with a focus on Cognition and Learning</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31163" y="332656"/>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8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GB" altLang="en-US" smtClean="0">
                <a:ln>
                  <a:noFill/>
                </a:ln>
              </a:rPr>
              <a:t>Example of a Probe for HFWs</a:t>
            </a:r>
          </a:p>
        </p:txBody>
      </p:sp>
      <p:pic>
        <p:nvPicPr>
          <p:cNvPr id="34819"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35150" y="2490788"/>
            <a:ext cx="5616575" cy="367506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ln>
                  <a:noFill/>
                </a:ln>
              </a:rPr>
              <a:t>Recording</a:t>
            </a:r>
          </a:p>
        </p:txBody>
      </p:sp>
      <p:sp>
        <p:nvSpPr>
          <p:cNvPr id="36867" name="Rectangle 3"/>
          <p:cNvSpPr>
            <a:spLocks noGrp="1" noChangeArrowheads="1"/>
          </p:cNvSpPr>
          <p:nvPr>
            <p:ph idx="1"/>
          </p:nvPr>
        </p:nvSpPr>
        <p:spPr/>
        <p:txBody>
          <a:bodyPr/>
          <a:lstStyle/>
          <a:p>
            <a:pPr eaLnBrk="1" hangingPunct="1">
              <a:lnSpc>
                <a:spcPct val="90000"/>
              </a:lnSpc>
            </a:pPr>
            <a:r>
              <a:rPr lang="en-GB" altLang="en-US" sz="3200" smtClean="0"/>
              <a:t>Give the CYP one minute to respond to as many stimuli as possible. Record how many correct responses and how many errors</a:t>
            </a:r>
          </a:p>
          <a:p>
            <a:pPr eaLnBrk="1" hangingPunct="1">
              <a:lnSpc>
                <a:spcPct val="90000"/>
              </a:lnSpc>
            </a:pPr>
            <a:r>
              <a:rPr lang="en-GB" altLang="en-US" sz="3200" smtClean="0"/>
              <a:t>Plot the responses on the record sheet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endParaRPr lang="en-GB" altLang="en-US" smtClean="0">
              <a:ln>
                <a:noFill/>
              </a:ln>
            </a:endParaRPr>
          </a:p>
        </p:txBody>
      </p:sp>
      <p:graphicFrame>
        <p:nvGraphicFramePr>
          <p:cNvPr id="38915" name="Content Placeholder 3"/>
          <p:cNvGraphicFramePr>
            <a:graphicFrameLocks noGrp="1" noChangeAspect="1"/>
          </p:cNvGraphicFramePr>
          <p:nvPr>
            <p:ph idx="1"/>
          </p:nvPr>
        </p:nvGraphicFramePr>
        <p:xfrm>
          <a:off x="0" y="0"/>
          <a:ext cx="9251950" cy="6878638"/>
        </p:xfrm>
        <a:graphic>
          <a:graphicData uri="http://schemas.openxmlformats.org/presentationml/2006/ole">
            <mc:AlternateContent xmlns:mc="http://schemas.openxmlformats.org/markup-compatibility/2006">
              <mc:Choice xmlns:v="urn:schemas-microsoft-com:vml" Requires="v">
                <p:oleObj spid="_x0000_s38928" name="Acrobat Document" r:id="rId4" imgW="5667037" imgH="8019809" progId="AcroExch.Document.DC">
                  <p:embed/>
                </p:oleObj>
              </mc:Choice>
              <mc:Fallback>
                <p:oleObj name="Acrobat Document" r:id="rId4" imgW="5667037" imgH="8019809" progId="AcroExch.Document.DC">
                  <p:embed/>
                  <p:pic>
                    <p:nvPicPr>
                      <p:cNvPr id="0" name="Content Placeholder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5195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8916" name="Recorded Sound">
            <a:hlinkClick r:id="" action="ppaction://media"/>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43888" y="53736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GB" dirty="0" smtClean="0">
                <a:solidFill>
                  <a:schemeClr val="tx1">
                    <a:lumMod val="85000"/>
                    <a:lumOff val="15000"/>
                  </a:schemeClr>
                </a:solidFill>
              </a:rPr>
              <a:t>Print off a master copy of the Record Sheet</a:t>
            </a:r>
            <a:endParaRPr lang="en-GB" dirty="0">
              <a:solidFill>
                <a:schemeClr val="tx1">
                  <a:lumMod val="85000"/>
                  <a:lumOff val="15000"/>
                </a:schemeClr>
              </a:solidFill>
            </a:endParaRPr>
          </a:p>
        </p:txBody>
      </p:sp>
      <p:sp>
        <p:nvSpPr>
          <p:cNvPr id="40963" name="Content Placeholder 2"/>
          <p:cNvSpPr>
            <a:spLocks noGrp="1"/>
          </p:cNvSpPr>
          <p:nvPr>
            <p:ph idx="1"/>
          </p:nvPr>
        </p:nvSpPr>
        <p:spPr/>
        <p:txBody>
          <a:bodyPr/>
          <a:lstStyle/>
          <a:p>
            <a:pPr eaLnBrk="1" hangingPunct="1"/>
            <a:r>
              <a:rPr lang="en-GB" altLang="en-US" smtClean="0"/>
              <a:t>Open this link by double clicking on it and then print a copy off – that’s just for you to use as a master sheet</a:t>
            </a:r>
          </a:p>
        </p:txBody>
      </p:sp>
      <p:pic>
        <p:nvPicPr>
          <p:cNvPr id="4096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3573463"/>
            <a:ext cx="25749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765175"/>
            <a:ext cx="7543800" cy="863600"/>
          </a:xfrm>
        </p:spPr>
        <p:txBody>
          <a:bodyPr rtlCol="0">
            <a:normAutofit fontScale="90000"/>
          </a:bodyPr>
          <a:lstStyle/>
          <a:p>
            <a:pPr eaLnBrk="1" fontAlgn="auto" hangingPunct="1">
              <a:spcAft>
                <a:spcPts val="0"/>
              </a:spcAft>
              <a:defRPr/>
            </a:pPr>
            <a:r>
              <a:rPr lang="en-GB" dirty="0" smtClean="0">
                <a:solidFill>
                  <a:schemeClr val="tx1">
                    <a:lumMod val="85000"/>
                    <a:lumOff val="15000"/>
                  </a:schemeClr>
                </a:solidFill>
              </a:rPr>
              <a:t>An Example of a Completed Record Sheet</a:t>
            </a:r>
            <a:endParaRPr lang="en-GB" dirty="0">
              <a:solidFill>
                <a:schemeClr val="tx1">
                  <a:lumMod val="85000"/>
                  <a:lumOff val="15000"/>
                </a:schemeClr>
              </a:solidFill>
            </a:endParaRPr>
          </a:p>
        </p:txBody>
      </p:sp>
      <p:pic>
        <p:nvPicPr>
          <p:cNvPr id="41987"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22325" y="1773238"/>
            <a:ext cx="7543800" cy="4608512"/>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rtlCol="0">
            <a:normAutofit/>
          </a:bodyPr>
          <a:lstStyle/>
          <a:p>
            <a:pPr algn="l" eaLnBrk="1" fontAlgn="auto" hangingPunct="1">
              <a:spcAft>
                <a:spcPts val="0"/>
              </a:spcAft>
              <a:defRPr/>
            </a:pPr>
            <a:r>
              <a:rPr lang="en-GB" altLang="en-US" dirty="0" smtClean="0">
                <a:solidFill>
                  <a:schemeClr val="tx1">
                    <a:lumMod val="85000"/>
                    <a:lumOff val="15000"/>
                  </a:schemeClr>
                </a:solidFill>
              </a:rPr>
              <a:t>Other </a:t>
            </a:r>
            <a:r>
              <a:rPr lang="en-GB" altLang="en-US" dirty="0">
                <a:solidFill>
                  <a:schemeClr val="tx1">
                    <a:lumMod val="85000"/>
                    <a:lumOff val="15000"/>
                  </a:schemeClr>
                </a:solidFill>
              </a:rPr>
              <a:t>C</a:t>
            </a:r>
            <a:r>
              <a:rPr lang="en-GB" altLang="en-US" dirty="0" smtClean="0">
                <a:solidFill>
                  <a:schemeClr val="tx1">
                    <a:lumMod val="85000"/>
                    <a:lumOff val="15000"/>
                  </a:schemeClr>
                </a:solidFill>
              </a:rPr>
              <a:t>onsiderations </a:t>
            </a:r>
          </a:p>
        </p:txBody>
      </p:sp>
      <p:sp>
        <p:nvSpPr>
          <p:cNvPr id="44035" name="Rectangle 3"/>
          <p:cNvSpPr>
            <a:spLocks noGrp="1" noChangeArrowheads="1"/>
          </p:cNvSpPr>
          <p:nvPr>
            <p:ph idx="1"/>
          </p:nvPr>
        </p:nvSpPr>
        <p:spPr/>
        <p:txBody>
          <a:bodyPr/>
          <a:lstStyle/>
          <a:p>
            <a:pPr eaLnBrk="1" hangingPunct="1"/>
            <a:r>
              <a:rPr lang="en-GB" altLang="en-US" smtClean="0"/>
              <a:t>Revisit skills that had become fluent recently through precision teaching, so that the skills are </a:t>
            </a:r>
            <a:r>
              <a:rPr lang="en-GB" altLang="en-US" i="1" smtClean="0"/>
              <a:t>maintained</a:t>
            </a:r>
          </a:p>
          <a:p>
            <a:pPr eaLnBrk="1" hangingPunct="1"/>
            <a:r>
              <a:rPr lang="en-GB" altLang="en-US" smtClean="0"/>
              <a:t>Make sure that these skills are also included in other aspects of the school day, to support </a:t>
            </a:r>
            <a:r>
              <a:rPr lang="en-GB" altLang="en-US" i="1" smtClean="0"/>
              <a:t>transference</a:t>
            </a:r>
            <a:r>
              <a:rPr lang="en-GB" altLang="en-US" smtClean="0"/>
              <a:t>. For example, create sentences to be read and word problems to be solved</a:t>
            </a:r>
          </a:p>
          <a:p>
            <a:pPr eaLnBrk="1" hangingPunct="1"/>
            <a:r>
              <a:rPr lang="en-GB" altLang="en-US" smtClean="0"/>
              <a:t>How long do you keep going with the precision teaching intervention?</a:t>
            </a:r>
          </a:p>
          <a:p>
            <a:pPr eaLnBrk="1" hangingPunct="1"/>
            <a:endParaRPr lang="en-GB" altLang="en-US" smtClean="0"/>
          </a:p>
        </p:txBody>
      </p:sp>
      <p:pic>
        <p:nvPicPr>
          <p:cNvPr id="440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8100" y="692150"/>
            <a:ext cx="1573213"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176338" y="915988"/>
            <a:ext cx="3900487" cy="1303337"/>
          </a:xfrm>
        </p:spPr>
        <p:txBody>
          <a:bodyPr/>
          <a:lstStyle/>
          <a:p>
            <a:pPr eaLnBrk="1" hangingPunct="1"/>
            <a:r>
              <a:rPr lang="en-GB" altLang="en-US" smtClean="0">
                <a:ln>
                  <a:noFill/>
                </a:ln>
              </a:rPr>
              <a:t>In Summary </a:t>
            </a:r>
          </a:p>
        </p:txBody>
      </p:sp>
      <p:sp>
        <p:nvSpPr>
          <p:cNvPr id="50179" name="Content Placeholder 2"/>
          <p:cNvSpPr>
            <a:spLocks noGrp="1"/>
          </p:cNvSpPr>
          <p:nvPr>
            <p:ph idx="1"/>
          </p:nvPr>
        </p:nvSpPr>
        <p:spPr/>
        <p:txBody>
          <a:bodyPr/>
          <a:lstStyle/>
          <a:p>
            <a:pPr marL="0" indent="0" eaLnBrk="1" hangingPunct="1">
              <a:buFont typeface="Wingdings 2" panose="05020102010507070707" pitchFamily="18" charset="2"/>
              <a:buNone/>
              <a:defRPr/>
            </a:pPr>
            <a:endParaRPr lang="en-GB" altLang="en-US" dirty="0" smtClean="0"/>
          </a:p>
          <a:p>
            <a:pPr eaLnBrk="1" hangingPunct="1">
              <a:defRPr/>
            </a:pPr>
            <a:r>
              <a:rPr lang="en-GB" altLang="en-US" dirty="0" smtClean="0"/>
              <a:t>Precision Teaching is a very effective intervention to  support fluency of a key skill</a:t>
            </a:r>
          </a:p>
          <a:p>
            <a:pPr eaLnBrk="1" hangingPunct="1">
              <a:defRPr/>
            </a:pPr>
            <a:r>
              <a:rPr lang="en-GB" altLang="en-US" dirty="0" smtClean="0"/>
              <a:t>It doesn’t teach understanding of the key skill</a:t>
            </a:r>
          </a:p>
          <a:p>
            <a:pPr eaLnBrk="1" hangingPunct="1">
              <a:defRPr/>
            </a:pPr>
            <a:r>
              <a:rPr lang="en-GB" altLang="en-US" dirty="0" smtClean="0"/>
              <a:t>It requires careful planning</a:t>
            </a:r>
          </a:p>
        </p:txBody>
      </p:sp>
      <p:pic>
        <p:nvPicPr>
          <p:cNvPr id="460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69215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smtClean="0">
                <a:ln>
                  <a:noFill/>
                </a:ln>
              </a:rPr>
              <a:t>Thank You</a:t>
            </a:r>
          </a:p>
        </p:txBody>
      </p:sp>
      <p:sp>
        <p:nvSpPr>
          <p:cNvPr id="3" name="Content Placeholder 2"/>
          <p:cNvSpPr>
            <a:spLocks noGrp="1"/>
          </p:cNvSpPr>
          <p:nvPr>
            <p:ph idx="1"/>
          </p:nvPr>
        </p:nvSpPr>
        <p:spPr/>
        <p:txBody>
          <a:bodyPr/>
          <a:lstStyle/>
          <a:p>
            <a:pPr>
              <a:defRPr/>
            </a:pPr>
            <a:r>
              <a:rPr lang="en-GB" sz="3600" dirty="0" smtClean="0"/>
              <a:t>Please e-mail </a:t>
            </a:r>
            <a:r>
              <a:rPr lang="en-GB" sz="3600" dirty="0" err="1" smtClean="0"/>
              <a:t>Nickie</a:t>
            </a:r>
            <a:r>
              <a:rPr lang="en-GB" sz="3600" dirty="0" smtClean="0"/>
              <a:t> at </a:t>
            </a:r>
          </a:p>
          <a:p>
            <a:pPr marL="0" indent="0">
              <a:buFont typeface="Arial" panose="020B0604020202020204" pitchFamily="34" charset="0"/>
              <a:buNone/>
              <a:defRPr/>
            </a:pPr>
            <a:r>
              <a:rPr lang="en-GB" sz="3600" dirty="0" smtClean="0">
                <a:hlinkClick r:id="rId3"/>
              </a:rPr>
              <a:t>N.PerringRedford@stns.org.uk</a:t>
            </a:r>
            <a:r>
              <a:rPr lang="en-GB" sz="3600" dirty="0" smtClean="0"/>
              <a:t>   to be sent a certificate and evaluation form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GB" altLang="en-US" smtClean="0">
                <a:ln>
                  <a:noFill/>
                </a:ln>
              </a:rPr>
              <a:t>Objectives </a:t>
            </a:r>
          </a:p>
        </p:txBody>
      </p:sp>
      <p:sp>
        <p:nvSpPr>
          <p:cNvPr id="18435" name="Content Placeholder 2"/>
          <p:cNvSpPr>
            <a:spLocks noGrp="1"/>
          </p:cNvSpPr>
          <p:nvPr>
            <p:ph idx="1"/>
          </p:nvPr>
        </p:nvSpPr>
        <p:spPr/>
        <p:txBody>
          <a:bodyPr/>
          <a:lstStyle/>
          <a:p>
            <a:pPr eaLnBrk="1" hangingPunct="1"/>
            <a:r>
              <a:rPr lang="en-GB" altLang="en-US" smtClean="0"/>
              <a:t> To increase your understanding of Precision Teaching</a:t>
            </a:r>
          </a:p>
          <a:p>
            <a:pPr eaLnBrk="1" hangingPunct="1"/>
            <a:r>
              <a:rPr lang="en-GB" altLang="en-US" smtClean="0"/>
              <a:t>To increase your confidence in using Precision Teaching</a:t>
            </a:r>
          </a:p>
        </p:txBody>
      </p:sp>
      <p:pic>
        <p:nvPicPr>
          <p:cNvPr id="1843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1028700"/>
            <a:ext cx="208597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43775" y="4725144"/>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54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76338" y="915988"/>
            <a:ext cx="2819400" cy="1303337"/>
          </a:xfrm>
        </p:spPr>
        <p:txBody>
          <a:bodyPr/>
          <a:lstStyle/>
          <a:p>
            <a:pPr eaLnBrk="1" hangingPunct="1"/>
            <a:r>
              <a:rPr lang="en-GB" altLang="en-US" smtClean="0">
                <a:ln>
                  <a:noFill/>
                </a:ln>
              </a:rPr>
              <a:t>Philosophy</a:t>
            </a:r>
          </a:p>
        </p:txBody>
      </p:sp>
      <p:sp>
        <p:nvSpPr>
          <p:cNvPr id="5123" name="Rectangle 3"/>
          <p:cNvSpPr>
            <a:spLocks noGrp="1" noChangeArrowheads="1"/>
          </p:cNvSpPr>
          <p:nvPr>
            <p:ph idx="1"/>
          </p:nvPr>
        </p:nvSpPr>
        <p:spPr/>
        <p:txBody>
          <a:bodyPr rtlCol="0">
            <a:normAutofit/>
          </a:bodyPr>
          <a:lstStyle/>
          <a:p>
            <a:pPr eaLnBrk="1" fontAlgn="auto" hangingPunct="1">
              <a:lnSpc>
                <a:spcPct val="90000"/>
              </a:lnSpc>
              <a:buFont typeface="Wingdings 2" charset="2"/>
              <a:buChar char=""/>
              <a:defRPr/>
            </a:pPr>
            <a:endParaRPr lang="en-GB" altLang="en-US" dirty="0" smtClean="0">
              <a:solidFill>
                <a:schemeClr val="tx1">
                  <a:lumMod val="85000"/>
                  <a:lumOff val="15000"/>
                </a:schemeClr>
              </a:solidFill>
            </a:endParaRPr>
          </a:p>
          <a:p>
            <a:pPr marL="0" indent="0" eaLnBrk="1" fontAlgn="auto" hangingPunct="1">
              <a:lnSpc>
                <a:spcPct val="90000"/>
              </a:lnSpc>
              <a:buFont typeface="Arial" panose="020B0604020202020204" pitchFamily="34" charset="0"/>
              <a:buNone/>
              <a:defRPr/>
            </a:pPr>
            <a:endParaRPr lang="en-GB" altLang="en-US" dirty="0">
              <a:solidFill>
                <a:schemeClr val="tx1">
                  <a:lumMod val="85000"/>
                  <a:lumOff val="15000"/>
                </a:schemeClr>
              </a:solidFill>
            </a:endParaRPr>
          </a:p>
          <a:p>
            <a:pPr marL="0" indent="0" eaLnBrk="1" fontAlgn="auto" hangingPunct="1">
              <a:lnSpc>
                <a:spcPct val="90000"/>
              </a:lnSpc>
              <a:buFont typeface="Arial"/>
              <a:buNone/>
              <a:defRPr/>
            </a:pPr>
            <a:endParaRPr lang="en-GB" altLang="en-US" dirty="0" smtClean="0">
              <a:solidFill>
                <a:schemeClr val="tx1">
                  <a:lumMod val="85000"/>
                  <a:lumOff val="15000"/>
                </a:schemeClr>
              </a:solidFill>
            </a:endParaRPr>
          </a:p>
          <a:p>
            <a:pPr marL="0" indent="0" eaLnBrk="1" fontAlgn="auto" hangingPunct="1">
              <a:lnSpc>
                <a:spcPct val="90000"/>
              </a:lnSpc>
              <a:buFont typeface="Arial"/>
              <a:buNone/>
              <a:defRPr/>
            </a:pPr>
            <a:r>
              <a:rPr lang="en-GB" altLang="en-US" dirty="0" smtClean="0">
                <a:solidFill>
                  <a:schemeClr val="tx1">
                    <a:lumMod val="85000"/>
                    <a:lumOff val="15000"/>
                  </a:schemeClr>
                </a:solidFill>
              </a:rPr>
              <a:t>Vygotsky- zone of proximal development - </a:t>
            </a:r>
          </a:p>
          <a:p>
            <a:pPr eaLnBrk="1" fontAlgn="auto" hangingPunct="1">
              <a:lnSpc>
                <a:spcPct val="90000"/>
              </a:lnSpc>
              <a:buFontTx/>
              <a:buNone/>
              <a:defRPr/>
            </a:pPr>
            <a:r>
              <a:rPr lang="en-GB" altLang="en-US" dirty="0" smtClean="0">
                <a:solidFill>
                  <a:schemeClr val="tx1">
                    <a:lumMod val="85000"/>
                    <a:lumOff val="15000"/>
                  </a:schemeClr>
                </a:solidFill>
              </a:rPr>
              <a:t>by providing a learning situation that is largely familiar</a:t>
            </a:r>
          </a:p>
          <a:p>
            <a:pPr eaLnBrk="1" fontAlgn="auto" hangingPunct="1">
              <a:lnSpc>
                <a:spcPct val="90000"/>
              </a:lnSpc>
              <a:buFontTx/>
              <a:buNone/>
              <a:defRPr/>
            </a:pPr>
            <a:r>
              <a:rPr lang="en-GB" altLang="en-US" dirty="0" smtClean="0">
                <a:solidFill>
                  <a:schemeClr val="tx1">
                    <a:lumMod val="85000"/>
                    <a:lumOff val="15000"/>
                  </a:schemeClr>
                </a:solidFill>
              </a:rPr>
              <a:t>and </a:t>
            </a:r>
            <a:r>
              <a:rPr lang="en-GB" altLang="en-US" i="1" dirty="0" smtClean="0">
                <a:solidFill>
                  <a:schemeClr val="tx1">
                    <a:lumMod val="85000"/>
                    <a:lumOff val="15000"/>
                  </a:schemeClr>
                </a:solidFill>
              </a:rPr>
              <a:t>mainly within the child’s competence</a:t>
            </a:r>
            <a:r>
              <a:rPr lang="en-GB" altLang="en-US" dirty="0" smtClean="0">
                <a:solidFill>
                  <a:schemeClr val="tx1">
                    <a:lumMod val="85000"/>
                    <a:lumOff val="15000"/>
                  </a:schemeClr>
                </a:solidFill>
              </a:rPr>
              <a:t>, you support the</a:t>
            </a:r>
          </a:p>
          <a:p>
            <a:pPr eaLnBrk="1" fontAlgn="auto" hangingPunct="1">
              <a:lnSpc>
                <a:spcPct val="90000"/>
              </a:lnSpc>
              <a:buFontTx/>
              <a:buNone/>
              <a:defRPr/>
            </a:pPr>
            <a:r>
              <a:rPr lang="en-GB" altLang="en-US" dirty="0" smtClean="0">
                <a:solidFill>
                  <a:schemeClr val="tx1">
                    <a:lumMod val="85000"/>
                    <a:lumOff val="15000"/>
                  </a:schemeClr>
                </a:solidFill>
              </a:rPr>
              <a:t>child to learn the ‘</a:t>
            </a:r>
            <a:r>
              <a:rPr lang="en-GB" altLang="en-US" i="1" dirty="0" smtClean="0">
                <a:solidFill>
                  <a:schemeClr val="tx1">
                    <a:lumMod val="85000"/>
                    <a:lumOff val="15000"/>
                  </a:schemeClr>
                </a:solidFill>
              </a:rPr>
              <a:t>next little bit</a:t>
            </a:r>
            <a:r>
              <a:rPr lang="en-GB" altLang="en-US" dirty="0" smtClean="0">
                <a:solidFill>
                  <a:schemeClr val="tx1">
                    <a:lumMod val="85000"/>
                    <a:lumOff val="15000"/>
                  </a:schemeClr>
                </a:solidFill>
              </a:rPr>
              <a:t>’</a:t>
            </a:r>
          </a:p>
        </p:txBody>
      </p:sp>
      <p:pic>
        <p:nvPicPr>
          <p:cNvPr id="2048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2588" y="620713"/>
            <a:ext cx="4127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19150" y="931863"/>
            <a:ext cx="4329113" cy="1304925"/>
          </a:xfrm>
        </p:spPr>
        <p:txBody>
          <a:bodyPr/>
          <a:lstStyle/>
          <a:p>
            <a:pPr eaLnBrk="1" hangingPunct="1"/>
            <a:r>
              <a:rPr lang="en-GB" altLang="en-US" smtClean="0">
                <a:ln>
                  <a:noFill/>
                </a:ln>
              </a:rPr>
              <a:t>What is it? </a:t>
            </a:r>
          </a:p>
        </p:txBody>
      </p:sp>
      <p:sp>
        <p:nvSpPr>
          <p:cNvPr id="22531" name="Rectangle 3"/>
          <p:cNvSpPr>
            <a:spLocks noGrp="1" noChangeArrowheads="1"/>
          </p:cNvSpPr>
          <p:nvPr>
            <p:ph idx="1"/>
          </p:nvPr>
        </p:nvSpPr>
        <p:spPr>
          <a:xfrm>
            <a:off x="1331913" y="2565400"/>
            <a:ext cx="6799262" cy="3444875"/>
          </a:xfrm>
        </p:spPr>
        <p:txBody>
          <a:bodyPr/>
          <a:lstStyle/>
          <a:p>
            <a:pPr eaLnBrk="1" hangingPunct="1">
              <a:lnSpc>
                <a:spcPct val="90000"/>
              </a:lnSpc>
              <a:buFont typeface="Wingdings 2" panose="05020102010507070707" pitchFamily="18" charset="2"/>
              <a:buChar char=""/>
            </a:pPr>
            <a:endParaRPr lang="en-GB" altLang="en-US" smtClean="0"/>
          </a:p>
          <a:p>
            <a:pPr eaLnBrk="1" hangingPunct="1">
              <a:lnSpc>
                <a:spcPct val="90000"/>
              </a:lnSpc>
            </a:pPr>
            <a:r>
              <a:rPr lang="en-GB" altLang="en-US" smtClean="0"/>
              <a:t>Precision Teaching was developed in the 70’s to target </a:t>
            </a:r>
            <a:r>
              <a:rPr lang="en-GB" altLang="en-US" i="1" smtClean="0"/>
              <a:t>fluency</a:t>
            </a:r>
            <a:r>
              <a:rPr lang="en-GB" altLang="en-US" smtClean="0"/>
              <a:t> of key skills </a:t>
            </a:r>
          </a:p>
          <a:p>
            <a:pPr eaLnBrk="1" hangingPunct="1">
              <a:lnSpc>
                <a:spcPct val="90000"/>
              </a:lnSpc>
              <a:buFont typeface="Wingdings 2" panose="05020102010507070707" pitchFamily="18" charset="2"/>
              <a:buChar char=""/>
            </a:pPr>
            <a:endParaRPr lang="en-GB" altLang="en-US" smtClean="0"/>
          </a:p>
          <a:p>
            <a:pPr eaLnBrk="1" hangingPunct="1">
              <a:lnSpc>
                <a:spcPct val="90000"/>
              </a:lnSpc>
            </a:pPr>
            <a:r>
              <a:rPr lang="en-GB" altLang="en-US" smtClean="0"/>
              <a:t>It can be useful for CYP who have reached a plateau in learning and for whom other methods of teaching haven’t supported sufficient progress</a:t>
            </a:r>
          </a:p>
        </p:txBody>
      </p:sp>
      <p:pic>
        <p:nvPicPr>
          <p:cNvPr id="2253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765175"/>
            <a:ext cx="1298575"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09625" y="765175"/>
            <a:ext cx="5491163" cy="1295400"/>
          </a:xfrm>
        </p:spPr>
        <p:txBody>
          <a:bodyPr/>
          <a:lstStyle/>
          <a:p>
            <a:pPr eaLnBrk="1" hangingPunct="1"/>
            <a:r>
              <a:rPr lang="en-GB" altLang="en-US" smtClean="0">
                <a:ln>
                  <a:noFill/>
                </a:ln>
              </a:rPr>
              <a:t>What can you use it for?  </a:t>
            </a:r>
          </a:p>
        </p:txBody>
      </p:sp>
      <p:sp>
        <p:nvSpPr>
          <p:cNvPr id="6147" name="Rectangle 3"/>
          <p:cNvSpPr>
            <a:spLocks noGrp="1" noChangeArrowheads="1"/>
          </p:cNvSpPr>
          <p:nvPr>
            <p:ph idx="1"/>
          </p:nvPr>
        </p:nvSpPr>
        <p:spPr/>
        <p:txBody>
          <a:bodyPr rtlCol="0">
            <a:normAutofit/>
          </a:bodyPr>
          <a:lstStyle/>
          <a:p>
            <a:pPr eaLnBrk="1" fontAlgn="auto" hangingPunct="1">
              <a:defRPr/>
            </a:pPr>
            <a:r>
              <a:rPr lang="en-GB" altLang="en-US" sz="3200" dirty="0" smtClean="0">
                <a:solidFill>
                  <a:schemeClr val="tx1">
                    <a:lumMod val="85000"/>
                    <a:lumOff val="15000"/>
                  </a:schemeClr>
                </a:solidFill>
              </a:rPr>
              <a:t>Any simple stimulus-response learning </a:t>
            </a:r>
            <a:r>
              <a:rPr lang="en-GB" altLang="en-US" sz="3200" dirty="0" err="1" smtClean="0">
                <a:solidFill>
                  <a:schemeClr val="tx1">
                    <a:lumMod val="85000"/>
                    <a:lumOff val="15000"/>
                  </a:schemeClr>
                </a:solidFill>
              </a:rPr>
              <a:t>eg</a:t>
            </a:r>
            <a:r>
              <a:rPr lang="en-GB" altLang="en-US" sz="3200" dirty="0" smtClean="0">
                <a:solidFill>
                  <a:schemeClr val="tx1">
                    <a:lumMod val="85000"/>
                    <a:lumOff val="15000"/>
                  </a:schemeClr>
                </a:solidFill>
              </a:rPr>
              <a:t>. HFWs, key words (reading and spelling), number facts (times tables, number bonds) </a:t>
            </a:r>
          </a:p>
          <a:p>
            <a:pPr marL="0" indent="0" eaLnBrk="1" fontAlgn="auto" hangingPunct="1">
              <a:buNone/>
              <a:defRPr/>
            </a:pPr>
            <a:endParaRPr lang="en-GB" altLang="en-US" sz="3200" dirty="0" smtClean="0">
              <a:solidFill>
                <a:schemeClr val="tx1">
                  <a:lumMod val="85000"/>
                  <a:lumOff val="15000"/>
                </a:schemeClr>
              </a:solidFill>
            </a:endParaRPr>
          </a:p>
        </p:txBody>
      </p:sp>
      <p:pic>
        <p:nvPicPr>
          <p:cNvPr id="2458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620713"/>
            <a:ext cx="1719263"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176338" y="915988"/>
            <a:ext cx="3971925" cy="1303337"/>
          </a:xfrm>
        </p:spPr>
        <p:txBody>
          <a:bodyPr/>
          <a:lstStyle/>
          <a:p>
            <a:pPr eaLnBrk="1" hangingPunct="1"/>
            <a:r>
              <a:rPr lang="en-GB" altLang="en-US" smtClean="0">
                <a:ln>
                  <a:noFill/>
                </a:ln>
              </a:rPr>
              <a:t>What it doesn’t do </a:t>
            </a:r>
          </a:p>
        </p:txBody>
      </p:sp>
      <p:sp>
        <p:nvSpPr>
          <p:cNvPr id="26627" name="Rectangle 3"/>
          <p:cNvSpPr>
            <a:spLocks noGrp="1" noChangeArrowheads="1"/>
          </p:cNvSpPr>
          <p:nvPr>
            <p:ph idx="1"/>
          </p:nvPr>
        </p:nvSpPr>
        <p:spPr/>
        <p:txBody>
          <a:bodyPr/>
          <a:lstStyle/>
          <a:p>
            <a:pPr eaLnBrk="1" hangingPunct="1"/>
            <a:r>
              <a:rPr lang="en-GB" altLang="en-US" smtClean="0"/>
              <a:t>It is not teaching</a:t>
            </a:r>
          </a:p>
          <a:p>
            <a:pPr eaLnBrk="1" hangingPunct="1"/>
            <a:r>
              <a:rPr lang="en-GB" altLang="en-US" smtClean="0"/>
              <a:t>It is not a class or group intervention- it can only be done on a one-to-one basis</a:t>
            </a:r>
          </a:p>
          <a:p>
            <a:pPr eaLnBrk="1" hangingPunct="1"/>
            <a:r>
              <a:rPr lang="en-GB" altLang="en-US" smtClean="0"/>
              <a:t>It doesn’t support generalisation </a:t>
            </a:r>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958850"/>
            <a:ext cx="1552575"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76338" y="915988"/>
            <a:ext cx="4043362" cy="1303337"/>
          </a:xfrm>
        </p:spPr>
        <p:txBody>
          <a:bodyPr/>
          <a:lstStyle/>
          <a:p>
            <a:pPr eaLnBrk="1" hangingPunct="1"/>
            <a:r>
              <a:rPr lang="en-GB" altLang="en-US" smtClean="0">
                <a:ln>
                  <a:noFill/>
                </a:ln>
              </a:rPr>
              <a:t>Preparation </a:t>
            </a:r>
          </a:p>
        </p:txBody>
      </p:sp>
      <p:sp>
        <p:nvSpPr>
          <p:cNvPr id="28675" name="Rectangle 3"/>
          <p:cNvSpPr>
            <a:spLocks noGrp="1" noChangeArrowheads="1"/>
          </p:cNvSpPr>
          <p:nvPr>
            <p:ph idx="1"/>
          </p:nvPr>
        </p:nvSpPr>
        <p:spPr>
          <a:xfrm>
            <a:off x="1176338" y="2708275"/>
            <a:ext cx="6799262" cy="3227388"/>
          </a:xfrm>
        </p:spPr>
        <p:txBody>
          <a:bodyPr/>
          <a:lstStyle/>
          <a:p>
            <a:pPr eaLnBrk="1" hangingPunct="1"/>
            <a:r>
              <a:rPr lang="en-GB" altLang="en-US" sz="3200" dirty="0" smtClean="0"/>
              <a:t>Think about external factors, attendance, Xmas etc.</a:t>
            </a:r>
          </a:p>
          <a:p>
            <a:pPr eaLnBrk="1" hangingPunct="1"/>
            <a:r>
              <a:rPr lang="en-GB" altLang="en-US" sz="3200" dirty="0" smtClean="0"/>
              <a:t>Allow time for a teaching session/s and a precision teaching/probe session</a:t>
            </a:r>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915988"/>
            <a:ext cx="23653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76338" y="915988"/>
            <a:ext cx="3971925" cy="1303337"/>
          </a:xfrm>
        </p:spPr>
        <p:txBody>
          <a:bodyPr/>
          <a:lstStyle/>
          <a:p>
            <a:pPr eaLnBrk="1" hangingPunct="1"/>
            <a:r>
              <a:rPr lang="en-GB" altLang="en-US" smtClean="0">
                <a:ln>
                  <a:noFill/>
                </a:ln>
              </a:rPr>
              <a:t>Preparation </a:t>
            </a:r>
          </a:p>
        </p:txBody>
      </p:sp>
      <p:sp>
        <p:nvSpPr>
          <p:cNvPr id="30723" name="Rectangle 3"/>
          <p:cNvSpPr>
            <a:spLocks noGrp="1" noChangeArrowheads="1"/>
          </p:cNvSpPr>
          <p:nvPr>
            <p:ph idx="1"/>
          </p:nvPr>
        </p:nvSpPr>
        <p:spPr>
          <a:xfrm>
            <a:off x="1176338" y="2708275"/>
            <a:ext cx="6799262" cy="3227388"/>
          </a:xfrm>
        </p:spPr>
        <p:txBody>
          <a:bodyPr/>
          <a:lstStyle/>
          <a:p>
            <a:pPr eaLnBrk="1" hangingPunct="1"/>
            <a:endParaRPr lang="en-GB" altLang="en-US" smtClean="0"/>
          </a:p>
          <a:p>
            <a:pPr eaLnBrk="1" hangingPunct="1"/>
            <a:r>
              <a:rPr lang="en-GB" altLang="en-US" smtClean="0"/>
              <a:t>Decide on the area of learning:- times tables, sight words, number bonds, spellings, code knowledge etc.</a:t>
            </a:r>
          </a:p>
          <a:p>
            <a:pPr eaLnBrk="1" hangingPunct="1"/>
            <a:r>
              <a:rPr lang="en-GB" altLang="en-US" smtClean="0"/>
              <a:t>Find out what the child already knows in this area</a:t>
            </a:r>
          </a:p>
          <a:p>
            <a:pPr eaLnBrk="1" hangingPunct="1"/>
            <a:r>
              <a:rPr lang="en-GB" altLang="en-US" smtClean="0"/>
              <a:t> Decide on the next learning step eg. 2 more sight words.</a:t>
            </a:r>
          </a:p>
        </p:txBody>
      </p:sp>
      <p:pic>
        <p:nvPicPr>
          <p:cNvPr id="307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915988"/>
            <a:ext cx="223996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ln>
                  <a:noFill/>
                </a:ln>
              </a:rPr>
              <a:t>The Probe</a:t>
            </a:r>
          </a:p>
        </p:txBody>
      </p:sp>
      <p:sp>
        <p:nvSpPr>
          <p:cNvPr id="9219" name="Rectangle 3"/>
          <p:cNvSpPr>
            <a:spLocks noGrp="1" noChangeArrowheads="1"/>
          </p:cNvSpPr>
          <p:nvPr>
            <p:ph idx="1"/>
          </p:nvPr>
        </p:nvSpPr>
        <p:spPr/>
        <p:txBody>
          <a:bodyPr rtlCol="0">
            <a:normAutofit/>
          </a:bodyPr>
          <a:lstStyle/>
          <a:p>
            <a:pPr eaLnBrk="1" fontAlgn="auto" hangingPunct="1">
              <a:lnSpc>
                <a:spcPct val="90000"/>
              </a:lnSpc>
              <a:defRPr/>
            </a:pPr>
            <a:r>
              <a:rPr lang="en-GB" altLang="en-US" sz="2600" dirty="0" smtClean="0">
                <a:solidFill>
                  <a:schemeClr val="tx1">
                    <a:lumMod val="85000"/>
                    <a:lumOff val="15000"/>
                  </a:schemeClr>
                </a:solidFill>
              </a:rPr>
              <a:t>Create a bank of stimuli, most known, some unknown.</a:t>
            </a:r>
          </a:p>
          <a:p>
            <a:pPr eaLnBrk="1" fontAlgn="auto" hangingPunct="1">
              <a:lnSpc>
                <a:spcPct val="90000"/>
              </a:lnSpc>
              <a:defRPr/>
            </a:pPr>
            <a:r>
              <a:rPr lang="en-GB" altLang="en-US" sz="2600" dirty="0" smtClean="0">
                <a:solidFill>
                  <a:schemeClr val="tx1">
                    <a:lumMod val="85000"/>
                    <a:lumOff val="15000"/>
                  </a:schemeClr>
                </a:solidFill>
              </a:rPr>
              <a:t>Transfer these words onto a randomised probe. (Put </a:t>
            </a:r>
            <a:r>
              <a:rPr lang="en-GB" altLang="en-US" sz="2600" dirty="0">
                <a:solidFill>
                  <a:schemeClr val="tx1">
                    <a:lumMod val="85000"/>
                    <a:lumOff val="15000"/>
                  </a:schemeClr>
                </a:solidFill>
              </a:rPr>
              <a:t>the phrase </a:t>
            </a:r>
            <a:r>
              <a:rPr lang="en-GB" altLang="en-US" sz="2600" dirty="0" smtClean="0">
                <a:solidFill>
                  <a:schemeClr val="tx1">
                    <a:lumMod val="85000"/>
                    <a:lumOff val="15000"/>
                  </a:schemeClr>
                </a:solidFill>
              </a:rPr>
              <a:t>`John Taylor </a:t>
            </a:r>
            <a:r>
              <a:rPr lang="en-GB" altLang="en-US" sz="2600" dirty="0">
                <a:solidFill>
                  <a:schemeClr val="tx1">
                    <a:lumMod val="85000"/>
                    <a:lumOff val="15000"/>
                  </a:schemeClr>
                </a:solidFill>
              </a:rPr>
              <a:t>freebies probe </a:t>
            </a:r>
            <a:r>
              <a:rPr lang="en-GB" altLang="en-US" sz="2600" dirty="0" smtClean="0">
                <a:solidFill>
                  <a:schemeClr val="tx1">
                    <a:lumMod val="85000"/>
                    <a:lumOff val="15000"/>
                  </a:schemeClr>
                </a:solidFill>
              </a:rPr>
              <a:t>sheet’ into a search engine to access free probe generating software)</a:t>
            </a:r>
            <a:endParaRPr lang="en-GB" altLang="en-US" sz="26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D6C1731704A24AB4ADE29426CFCF11" ma:contentTypeVersion="17" ma:contentTypeDescription="Create a new document." ma:contentTypeScope="" ma:versionID="3c0652be43019956f18836fdcbc3384e">
  <xsd:schema xmlns:xsd="http://www.w3.org/2001/XMLSchema" xmlns:xs="http://www.w3.org/2001/XMLSchema" xmlns:p="http://schemas.microsoft.com/office/2006/metadata/properties" xmlns:ns3="51dea41f-8524-4ea0-ab0d-6175e1867948" xmlns:ns4="2ecd92ce-d3fe-4443-8d4e-90f185451988" xmlns:ns5="8b6f654c-92d2-4924-9005-8eb443377b37" targetNamespace="http://schemas.microsoft.com/office/2006/metadata/properties" ma:root="true" ma:fieldsID="1688b6e65a3b45b0da0085b3a048bea9" ns3:_="" ns4:_="" ns5:_="">
    <xsd:import namespace="51dea41f-8524-4ea0-ab0d-6175e1867948"/>
    <xsd:import namespace="2ecd92ce-d3fe-4443-8d4e-90f185451988"/>
    <xsd:import namespace="8b6f654c-92d2-4924-9005-8eb443377b3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EventHashCode" minOccurs="0"/>
                <xsd:element ref="ns3:MediaServiceGenerationTim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5: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ea41f-8524-4ea0-ab0d-6175e186794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cd92ce-d3fe-4443-8d4e-90f18545198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b6f654c-92d2-4924-9005-8eb443377b37" elementFormDefault="qualified">
    <xsd:import namespace="http://schemas.microsoft.com/office/2006/documentManagement/types"/>
    <xsd:import namespace="http://schemas.microsoft.com/office/infopath/2007/PartnerControls"/>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63E0B5-738D-4243-825F-5B3FB3F843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dea41f-8524-4ea0-ab0d-6175e1867948"/>
    <ds:schemaRef ds:uri="2ecd92ce-d3fe-4443-8d4e-90f185451988"/>
    <ds:schemaRef ds:uri="8b6f654c-92d2-4924-9005-8eb443377b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C7765B0-63F3-411F-A008-BCEA0AFFF59C}">
  <ds:schemaRefs>
    <ds:schemaRef ds:uri="http://schemas.microsoft.com/sharepoint/v3/contenttype/forms"/>
  </ds:schemaRefs>
</ds:datastoreItem>
</file>

<file path=customXml/itemProps3.xml><?xml version="1.0" encoding="utf-8"?>
<ds:datastoreItem xmlns:ds="http://schemas.openxmlformats.org/officeDocument/2006/customXml" ds:itemID="{61171F51-CEA5-4A19-93DF-0CA62C0A1D92}">
  <ds:schemaRefs>
    <ds:schemaRef ds:uri="http://purl.org/dc/dcmitype/"/>
    <ds:schemaRef ds:uri="8b6f654c-92d2-4924-9005-8eb443377b37"/>
    <ds:schemaRef ds:uri="51dea41f-8524-4ea0-ab0d-6175e1867948"/>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terms/"/>
    <ds:schemaRef ds:uri="2ecd92ce-d3fe-4443-8d4e-90f185451988"/>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Organic</Template>
  <TotalTime>1270</TotalTime>
  <Words>1596</Words>
  <Application>Microsoft Office PowerPoint</Application>
  <PresentationFormat>On-screen Show (4:3)</PresentationFormat>
  <Paragraphs>104</Paragraphs>
  <Slides>17</Slides>
  <Notes>17</Notes>
  <HiddenSlides>0</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Garamond</vt:lpstr>
      <vt:lpstr>Wingdings 2</vt:lpstr>
      <vt:lpstr>Organic</vt:lpstr>
      <vt:lpstr>Acrobat Document</vt:lpstr>
      <vt:lpstr>Precision Teaching</vt:lpstr>
      <vt:lpstr>Objectives </vt:lpstr>
      <vt:lpstr>Philosophy</vt:lpstr>
      <vt:lpstr>What is it? </vt:lpstr>
      <vt:lpstr>What can you use it for?  </vt:lpstr>
      <vt:lpstr>What it doesn’t do </vt:lpstr>
      <vt:lpstr>Preparation </vt:lpstr>
      <vt:lpstr>Preparation </vt:lpstr>
      <vt:lpstr>The Probe</vt:lpstr>
      <vt:lpstr>Example of a Probe for HFWs</vt:lpstr>
      <vt:lpstr>Recording</vt:lpstr>
      <vt:lpstr>PowerPoint Presentation</vt:lpstr>
      <vt:lpstr>Print off a master copy of the Record Sheet</vt:lpstr>
      <vt:lpstr>An Example of a Completed Record Sheet</vt:lpstr>
      <vt:lpstr>Other Considerations </vt:lpstr>
      <vt:lpstr>In Summary </vt:lpstr>
      <vt:lpstr>Thank You</vt:lpstr>
    </vt:vector>
  </TitlesOfParts>
  <Company>Kent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Teaching</dc:title>
  <dc:creator>KCC</dc:creator>
  <cp:lastModifiedBy>Liz ROSS</cp:lastModifiedBy>
  <cp:revision>100</cp:revision>
  <cp:lastPrinted>2021-09-04T08:19:51Z</cp:lastPrinted>
  <dcterms:created xsi:type="dcterms:W3CDTF">2012-11-06T10:41:12Z</dcterms:created>
  <dcterms:modified xsi:type="dcterms:W3CDTF">2021-09-04T09:04:29Z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0x010100C1D6C1731704A24AB4ADE29426CFCF11</vt:lpwstr>
  </property>
</Properties>
</file>