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38"/>
  </p:notesMasterIdLst>
  <p:sldIdLst>
    <p:sldId id="256" r:id="rId2"/>
    <p:sldId id="258" r:id="rId3"/>
    <p:sldId id="259" r:id="rId4"/>
    <p:sldId id="260" r:id="rId5"/>
    <p:sldId id="261" r:id="rId6"/>
    <p:sldId id="262" r:id="rId7"/>
    <p:sldId id="257" r:id="rId8"/>
    <p:sldId id="277" r:id="rId9"/>
    <p:sldId id="285" r:id="rId10"/>
    <p:sldId id="286" r:id="rId11"/>
    <p:sldId id="287" r:id="rId12"/>
    <p:sldId id="288" r:id="rId13"/>
    <p:sldId id="275" r:id="rId14"/>
    <p:sldId id="263" r:id="rId15"/>
    <p:sldId id="272" r:id="rId16"/>
    <p:sldId id="273" r:id="rId17"/>
    <p:sldId id="276" r:id="rId18"/>
    <p:sldId id="280" r:id="rId19"/>
    <p:sldId id="278" r:id="rId20"/>
    <p:sldId id="279" r:id="rId21"/>
    <p:sldId id="267" r:id="rId22"/>
    <p:sldId id="293" r:id="rId23"/>
    <p:sldId id="294" r:id="rId24"/>
    <p:sldId id="281" r:id="rId25"/>
    <p:sldId id="282" r:id="rId26"/>
    <p:sldId id="283" r:id="rId27"/>
    <p:sldId id="274" r:id="rId28"/>
    <p:sldId id="270" r:id="rId29"/>
    <p:sldId id="265" r:id="rId30"/>
    <p:sldId id="290" r:id="rId31"/>
    <p:sldId id="291" r:id="rId32"/>
    <p:sldId id="266" r:id="rId33"/>
    <p:sldId id="264" r:id="rId34"/>
    <p:sldId id="289" r:id="rId35"/>
    <p:sldId id="292" r:id="rId36"/>
    <p:sldId id="29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94660"/>
  </p:normalViewPr>
  <p:slideViewPr>
    <p:cSldViewPr snapToGrid="0">
      <p:cViewPr varScale="1">
        <p:scale>
          <a:sx n="76" d="100"/>
          <a:sy n="76" d="100"/>
        </p:scale>
        <p:origin x="1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2C2F7-4388-4059-A89F-428CACD6038D}" type="datetimeFigureOut">
              <a:rPr lang="en-GB" smtClean="0"/>
              <a:t>01/02/2021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32448-38A4-405E-A5F1-44647FC45A93}" type="slidenum">
              <a:rPr lang="en-GB" smtClean="0"/>
              <a:t>‹#›</a:t>
            </a:fld>
            <a:endParaRPr lang="en-GB"/>
          </a:p>
        </p:txBody>
      </p:sp>
    </p:spTree>
    <p:extLst>
      <p:ext uri="{BB962C8B-B14F-4D97-AF65-F5344CB8AC3E}">
        <p14:creationId xmlns:p14="http://schemas.microsoft.com/office/powerpoint/2010/main" val="1795855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Long-term memory is based on visuals, not words, so enrichment activities should always include visuals</a:t>
            </a:r>
          </a:p>
          <a:p>
            <a:r>
              <a:rPr lang="en-GB" sz="1200" b="0" i="0" kern="1200" dirty="0" smtClean="0">
                <a:solidFill>
                  <a:schemeClr val="tx1"/>
                </a:solidFill>
                <a:effectLst/>
                <a:latin typeface="+mn-lt"/>
                <a:ea typeface="+mn-ea"/>
                <a:cs typeface="+mn-cs"/>
              </a:rPr>
              <a:t>* Research indicates that vocabulary/words are usually only learned after they appear several times and it may take as many as 17 exposures for a CYP to learn a new word. It's also been found that the exposures are more effective if over an extended period of time. (So, pre-teaching allows more exposures and also, if that word detective card is displayed/kept and shown frequently over a two week period this helps to consolidate it in long-term memory.)</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6A132448-38A4-405E-A5F1-44647FC45A93}" type="slidenum">
              <a:rPr lang="en-GB" smtClean="0"/>
              <a:t>8</a:t>
            </a:fld>
            <a:endParaRPr lang="en-GB"/>
          </a:p>
        </p:txBody>
      </p:sp>
    </p:spTree>
    <p:extLst>
      <p:ext uri="{BB962C8B-B14F-4D97-AF65-F5344CB8AC3E}">
        <p14:creationId xmlns:p14="http://schemas.microsoft.com/office/powerpoint/2010/main" val="283491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Long-term memory is based on visuals, not words, so enrichment activities should always include visuals</a:t>
            </a:r>
          </a:p>
          <a:p>
            <a:r>
              <a:rPr lang="en-GB" sz="1200" b="0" i="0" kern="1200" dirty="0" smtClean="0">
                <a:solidFill>
                  <a:schemeClr val="tx1"/>
                </a:solidFill>
                <a:effectLst/>
                <a:latin typeface="+mn-lt"/>
                <a:ea typeface="+mn-ea"/>
                <a:cs typeface="+mn-cs"/>
              </a:rPr>
              <a:t>* Research indicates that vocabulary/words are usually only learned after they appear several times and it may take as many as 17 exposures for a CYP to learn a new word. It's also been found that the exposures are more effective if over an extended period of time. (So, pre-teaching allows more exposures and also, if that word detective card is displayed/kept and shown frequently over a two week period this helps to consolidate it in long-term memory.)</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6A132448-38A4-405E-A5F1-44647FC45A93}" type="slidenum">
              <a:rPr lang="en-GB" smtClean="0"/>
              <a:t>12</a:t>
            </a:fld>
            <a:endParaRPr lang="en-GB"/>
          </a:p>
        </p:txBody>
      </p:sp>
    </p:spTree>
    <p:extLst>
      <p:ext uri="{BB962C8B-B14F-4D97-AF65-F5344CB8AC3E}">
        <p14:creationId xmlns:p14="http://schemas.microsoft.com/office/powerpoint/2010/main" val="5035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Long-term memory is based on visuals, not words, so enrichment activities should always include visuals</a:t>
            </a:r>
          </a:p>
          <a:p>
            <a:r>
              <a:rPr lang="en-GB" sz="1200" b="0" i="0" kern="1200" dirty="0" smtClean="0">
                <a:solidFill>
                  <a:schemeClr val="tx1"/>
                </a:solidFill>
                <a:effectLst/>
                <a:latin typeface="+mn-lt"/>
                <a:ea typeface="+mn-ea"/>
                <a:cs typeface="+mn-cs"/>
              </a:rPr>
              <a:t>* Research indicates that vocabulary/words are usually only learned after they appear several times and it may take as many as 17 exposures for a CYP to learn a new word. It's also been found that the exposures are more effective if over an extended period of time. (So, pre-teaching allows more exposures and also, if that word detective card is displayed/kept and shown frequently over a two week period this helps to consolidate it in long-term memory.)</a:t>
            </a:r>
          </a:p>
          <a:p>
            <a:endParaRPr lang="en-GB" dirty="0"/>
          </a:p>
        </p:txBody>
      </p:sp>
      <p:sp>
        <p:nvSpPr>
          <p:cNvPr id="4" name="Slide Number Placeholder 3"/>
          <p:cNvSpPr>
            <a:spLocks noGrp="1"/>
          </p:cNvSpPr>
          <p:nvPr>
            <p:ph type="sldNum" sz="quarter" idx="10"/>
          </p:nvPr>
        </p:nvSpPr>
        <p:spPr/>
        <p:txBody>
          <a:bodyPr/>
          <a:lstStyle/>
          <a:p>
            <a:fld id="{6A132448-38A4-405E-A5F1-44647FC45A93}" type="slidenum">
              <a:rPr lang="en-GB" smtClean="0"/>
              <a:t>14</a:t>
            </a:fld>
            <a:endParaRPr lang="en-GB"/>
          </a:p>
        </p:txBody>
      </p:sp>
    </p:spTree>
    <p:extLst>
      <p:ext uri="{BB962C8B-B14F-4D97-AF65-F5344CB8AC3E}">
        <p14:creationId xmlns:p14="http://schemas.microsoft.com/office/powerpoint/2010/main" val="1529558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Jaw drop technique is considered</a:t>
            </a:r>
            <a:r>
              <a:rPr lang="en-GB" baseline="0" dirty="0" smtClean="0"/>
              <a:t> more accurate than counting/clapping syllables.</a:t>
            </a:r>
            <a:endParaRPr lang="en-GB" dirty="0" smtClean="0"/>
          </a:p>
          <a:p>
            <a:endParaRPr lang="en-GB" dirty="0"/>
          </a:p>
        </p:txBody>
      </p:sp>
      <p:sp>
        <p:nvSpPr>
          <p:cNvPr id="4" name="Slide Number Placeholder 3"/>
          <p:cNvSpPr>
            <a:spLocks noGrp="1"/>
          </p:cNvSpPr>
          <p:nvPr>
            <p:ph type="sldNum" sz="quarter" idx="10"/>
          </p:nvPr>
        </p:nvSpPr>
        <p:spPr/>
        <p:txBody>
          <a:bodyPr/>
          <a:lstStyle/>
          <a:p>
            <a:fld id="{6A132448-38A4-405E-A5F1-44647FC45A93}" type="slidenum">
              <a:rPr lang="en-GB" smtClean="0"/>
              <a:t>19</a:t>
            </a:fld>
            <a:endParaRPr lang="en-GB"/>
          </a:p>
        </p:txBody>
      </p:sp>
    </p:spTree>
    <p:extLst>
      <p:ext uri="{BB962C8B-B14F-4D97-AF65-F5344CB8AC3E}">
        <p14:creationId xmlns:p14="http://schemas.microsoft.com/office/powerpoint/2010/main" val="3856565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Long-term memory is based on visuals, not words, so enrichment activities should always include visuals</a:t>
            </a:r>
          </a:p>
          <a:p>
            <a:r>
              <a:rPr lang="en-GB" sz="1200" b="0" i="0" kern="1200" dirty="0" smtClean="0">
                <a:solidFill>
                  <a:schemeClr val="tx1"/>
                </a:solidFill>
                <a:effectLst/>
                <a:latin typeface="+mn-lt"/>
                <a:ea typeface="+mn-ea"/>
                <a:cs typeface="+mn-cs"/>
              </a:rPr>
              <a:t>* Research indicates that vocabulary/words are usually only learned after they appear several times and it may take as many as 17 exposures for a CYP to learn a new word. It's also been found that the exposures are more effective if over an extended period of time. (So, pre-teaching allows more exposures and also, if that word detective card is displayed/kept and shown frequently over a two week period this helps to consolidate it in long-term memory.)</a:t>
            </a:r>
          </a:p>
          <a:p>
            <a:endParaRPr lang="en-GB" dirty="0"/>
          </a:p>
        </p:txBody>
      </p:sp>
      <p:sp>
        <p:nvSpPr>
          <p:cNvPr id="4" name="Slide Number Placeholder 3"/>
          <p:cNvSpPr>
            <a:spLocks noGrp="1"/>
          </p:cNvSpPr>
          <p:nvPr>
            <p:ph type="sldNum" sz="quarter" idx="10"/>
          </p:nvPr>
        </p:nvSpPr>
        <p:spPr/>
        <p:txBody>
          <a:bodyPr/>
          <a:lstStyle/>
          <a:p>
            <a:fld id="{6A132448-38A4-405E-A5F1-44647FC45A93}" type="slidenum">
              <a:rPr lang="en-GB" smtClean="0"/>
              <a:t>20</a:t>
            </a:fld>
            <a:endParaRPr lang="en-GB"/>
          </a:p>
        </p:txBody>
      </p:sp>
    </p:spTree>
    <p:extLst>
      <p:ext uri="{BB962C8B-B14F-4D97-AF65-F5344CB8AC3E}">
        <p14:creationId xmlns:p14="http://schemas.microsoft.com/office/powerpoint/2010/main" val="163602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Green = word knowledge (what it means) and red</a:t>
            </a:r>
            <a:r>
              <a:rPr lang="en-GB" baseline="0" dirty="0" smtClean="0"/>
              <a:t> = phonological knowledge (what is said)  purple = what do we do/see?</a:t>
            </a:r>
            <a:endParaRPr lang="en-GB" dirty="0" smtClean="0"/>
          </a:p>
          <a:p>
            <a:endParaRPr lang="en-GB" dirty="0"/>
          </a:p>
        </p:txBody>
      </p:sp>
      <p:sp>
        <p:nvSpPr>
          <p:cNvPr id="4" name="Slide Number Placeholder 3"/>
          <p:cNvSpPr>
            <a:spLocks noGrp="1"/>
          </p:cNvSpPr>
          <p:nvPr>
            <p:ph type="sldNum" sz="quarter" idx="10"/>
          </p:nvPr>
        </p:nvSpPr>
        <p:spPr/>
        <p:txBody>
          <a:bodyPr/>
          <a:lstStyle/>
          <a:p>
            <a:fld id="{6A132448-38A4-405E-A5F1-44647FC45A93}" type="slidenum">
              <a:rPr lang="en-GB" smtClean="0"/>
              <a:t>21</a:t>
            </a:fld>
            <a:endParaRPr lang="en-GB"/>
          </a:p>
        </p:txBody>
      </p:sp>
    </p:spTree>
    <p:extLst>
      <p:ext uri="{BB962C8B-B14F-4D97-AF65-F5344CB8AC3E}">
        <p14:creationId xmlns:p14="http://schemas.microsoft.com/office/powerpoint/2010/main" val="1265824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Green = word knowledge (what it means) and red</a:t>
            </a:r>
            <a:r>
              <a:rPr lang="en-GB" baseline="0" dirty="0" smtClean="0"/>
              <a:t> = phonological knowledge (what is said)</a:t>
            </a:r>
            <a:endParaRPr lang="en-GB" dirty="0"/>
          </a:p>
        </p:txBody>
      </p:sp>
      <p:sp>
        <p:nvSpPr>
          <p:cNvPr id="4" name="Slide Number Placeholder 3"/>
          <p:cNvSpPr>
            <a:spLocks noGrp="1"/>
          </p:cNvSpPr>
          <p:nvPr>
            <p:ph type="sldNum" sz="quarter" idx="10"/>
          </p:nvPr>
        </p:nvSpPr>
        <p:spPr/>
        <p:txBody>
          <a:bodyPr/>
          <a:lstStyle/>
          <a:p>
            <a:fld id="{6A132448-38A4-405E-A5F1-44647FC45A93}" type="slidenum">
              <a:rPr lang="en-GB" smtClean="0"/>
              <a:t>23</a:t>
            </a:fld>
            <a:endParaRPr lang="en-GB"/>
          </a:p>
        </p:txBody>
      </p:sp>
    </p:spTree>
    <p:extLst>
      <p:ext uri="{BB962C8B-B14F-4D97-AF65-F5344CB8AC3E}">
        <p14:creationId xmlns:p14="http://schemas.microsoft.com/office/powerpoint/2010/main" val="388801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654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713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8A87A34-81AB-432B-8DAE-1953F412C126}" type="datetimeFigureOut">
              <a:rPr lang="en-US" smtClean="0"/>
              <a:t>2/1/2021</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584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189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8A87A34-81AB-432B-8DAE-1953F412C126}" type="datetimeFigureOut">
              <a:rPr lang="en-US" smtClean="0"/>
              <a:t>2/1/2021</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9766418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10028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8686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9436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2433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0203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333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8A87A34-81AB-432B-8DAE-1953F412C126}" type="datetimeFigureOut">
              <a:rPr lang="en-US" smtClean="0"/>
              <a:pPr/>
              <a:t>2/1/2021</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1571183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tm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0.wmf"/><Relationship Id="rId4" Type="http://schemas.openxmlformats.org/officeDocument/2006/relationships/image" Target="../media/image29.tmp"/></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33.tmp"/></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34.tmp"/></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hyperlink" Target="http://www.thecommunicationtrust.org.uk/"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217" y="1675105"/>
            <a:ext cx="11471565" cy="1739347"/>
          </a:xfrm>
        </p:spPr>
        <p:txBody>
          <a:bodyPr/>
          <a:lstStyle/>
          <a:p>
            <a:pPr algn="ctr"/>
            <a:r>
              <a:rPr lang="en-GB" dirty="0" smtClean="0"/>
              <a:t>Pre-Teaching</a:t>
            </a:r>
            <a:endParaRPr lang="en-GB" dirty="0"/>
          </a:p>
        </p:txBody>
      </p:sp>
      <p:sp>
        <p:nvSpPr>
          <p:cNvPr id="3" name="Subtitle 2"/>
          <p:cNvSpPr>
            <a:spLocks noGrp="1"/>
          </p:cNvSpPr>
          <p:nvPr>
            <p:ph type="subTitle" idx="1"/>
          </p:nvPr>
        </p:nvSpPr>
        <p:spPr>
          <a:xfrm>
            <a:off x="1523999" y="2943305"/>
            <a:ext cx="9144000" cy="1309255"/>
          </a:xfrm>
        </p:spPr>
        <p:txBody>
          <a:bodyPr/>
          <a:lstStyle/>
          <a:p>
            <a:pPr algn="ctr"/>
            <a:r>
              <a:rPr lang="en-GB" b="1" dirty="0" smtClean="0">
                <a:solidFill>
                  <a:srgbClr val="0070C0"/>
                </a:solidFill>
              </a:rPr>
              <a:t>Effective ways to use pre-teaching to support learning</a:t>
            </a:r>
          </a:p>
          <a:p>
            <a:pPr algn="ctr"/>
            <a:r>
              <a:rPr lang="en-GB" dirty="0" smtClean="0">
                <a:solidFill>
                  <a:srgbClr val="0070C0"/>
                </a:solidFill>
              </a:rPr>
              <a:t>Canterbury Specialist Teaching and Learning Service</a:t>
            </a:r>
            <a:endParaRPr lang="en-GB" dirty="0">
              <a:solidFill>
                <a:srgbClr val="0070C0"/>
              </a:solidFill>
            </a:endParaRPr>
          </a:p>
        </p:txBody>
      </p:sp>
      <p:pic>
        <p:nvPicPr>
          <p:cNvPr id="4" name="Picture 3"/>
          <p:cNvPicPr>
            <a:picLocks noChangeAspect="1"/>
          </p:cNvPicPr>
          <p:nvPr/>
        </p:nvPicPr>
        <p:blipFill>
          <a:blip r:embed="rId4"/>
          <a:stretch>
            <a:fillRect/>
          </a:stretch>
        </p:blipFill>
        <p:spPr>
          <a:xfrm>
            <a:off x="4308764" y="4069497"/>
            <a:ext cx="3616036" cy="271202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826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2187" y="1971963"/>
            <a:ext cx="9520158" cy="4644309"/>
          </a:xfrm>
        </p:spPr>
        <p:txBody>
          <a:bodyPr>
            <a:normAutofit/>
          </a:bodyPr>
          <a:lstStyle/>
          <a:p>
            <a:r>
              <a:rPr lang="en-GB" dirty="0" smtClean="0"/>
              <a:t>Word concepts are developed through meaningful use in real life situations.</a:t>
            </a:r>
          </a:p>
          <a:p>
            <a:r>
              <a:rPr lang="en-GB" dirty="0" smtClean="0"/>
              <a:t>As a child learns a new word they will begin to generate a meaning for it based on personal experiences and knowledge of other words.  We continue to redefine our word knowledge across situations and through our experiences.  </a:t>
            </a:r>
          </a:p>
          <a:p>
            <a:r>
              <a:rPr lang="en-GB" dirty="0" smtClean="0"/>
              <a:t>Concrete vocabulary (i.e. nouns and verbs) are easier to develop as they are things we can see/touch/do</a:t>
            </a:r>
          </a:p>
          <a:p>
            <a:r>
              <a:rPr lang="en-GB" dirty="0" smtClean="0"/>
              <a:t>Abstract concepts such as concepts related to space, time, quantity, size are more difficult to develop as all of these concepts can be applied to a number of objects/contexts.</a:t>
            </a:r>
          </a:p>
          <a:p>
            <a:r>
              <a:rPr lang="en-GB" dirty="0" smtClean="0"/>
              <a:t>Not all children are able to automatically make links between words and word meanings.  They do not organise their semantic memory in a structured way and therefore find it difficult to retrieve the words they need.</a:t>
            </a:r>
            <a:endParaRPr lang="en-GB" dirty="0"/>
          </a:p>
        </p:txBody>
      </p:sp>
      <p:sp>
        <p:nvSpPr>
          <p:cNvPr id="4" name="Title 1"/>
          <p:cNvSpPr>
            <a:spLocks noGrp="1"/>
          </p:cNvSpPr>
          <p:nvPr>
            <p:ph type="title"/>
          </p:nvPr>
        </p:nvSpPr>
        <p:spPr>
          <a:xfrm>
            <a:off x="759574" y="568992"/>
            <a:ext cx="9520158" cy="1049235"/>
          </a:xfrm>
        </p:spPr>
        <p:txBody>
          <a:bodyPr/>
          <a:lstStyle/>
          <a:p>
            <a:r>
              <a:rPr lang="en-GB" dirty="0" smtClean="0"/>
              <a:t>Semantic skills</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34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Things to look out for:</a:t>
            </a:r>
            <a:endParaRPr lang="en-GB" dirty="0"/>
          </a:p>
        </p:txBody>
      </p:sp>
      <p:sp>
        <p:nvSpPr>
          <p:cNvPr id="3" name="Content Placeholder 2"/>
          <p:cNvSpPr>
            <a:spLocks noGrp="1"/>
          </p:cNvSpPr>
          <p:nvPr>
            <p:ph idx="1"/>
          </p:nvPr>
        </p:nvSpPr>
        <p:spPr>
          <a:xfrm>
            <a:off x="1202919" y="2322526"/>
            <a:ext cx="9784080" cy="3895394"/>
          </a:xfrm>
        </p:spPr>
        <p:txBody>
          <a:bodyPr/>
          <a:lstStyle/>
          <a:p>
            <a:r>
              <a:rPr lang="en-GB" dirty="0" smtClean="0"/>
              <a:t>Word retrieval difficulties </a:t>
            </a:r>
            <a:r>
              <a:rPr lang="en-GB" dirty="0"/>
              <a:t>-</a:t>
            </a:r>
            <a:r>
              <a:rPr lang="en-GB" dirty="0" smtClean="0"/>
              <a:t> uses a word that is similar in meaning to the target word or a word that sounds similar to the target word</a:t>
            </a:r>
          </a:p>
          <a:p>
            <a:r>
              <a:rPr lang="en-GB" dirty="0" smtClean="0"/>
              <a:t>Empty words – use of non-specific words such as ‘thing’, ‘that’, ‘it’ , ‘there’</a:t>
            </a:r>
          </a:p>
          <a:p>
            <a:r>
              <a:rPr lang="en-GB" dirty="0" smtClean="0"/>
              <a:t>Highly inventive words – when unable to retrieve a word makes a word up</a:t>
            </a:r>
          </a:p>
          <a:p>
            <a:r>
              <a:rPr lang="en-GB" dirty="0" smtClean="0"/>
              <a:t>Perseveration – gets stuck on one word and uses it repeatedly</a:t>
            </a:r>
          </a:p>
          <a:p>
            <a:r>
              <a:rPr lang="en-GB" dirty="0" smtClean="0"/>
              <a:t>Circumlocution – cannot retrieve the word so talks around it and describes it</a:t>
            </a:r>
          </a:p>
          <a:p>
            <a:r>
              <a:rPr lang="en-GB" dirty="0" smtClean="0"/>
              <a:t>GAP verbs – General All Purpose verbs, such as ‘make’ ‘do’ ‘put’</a:t>
            </a:r>
            <a:endParaRPr lang="en-GB" dirty="0"/>
          </a:p>
        </p:txBody>
      </p:sp>
      <p:pic>
        <p:nvPicPr>
          <p:cNvPr id="4" name="Picture 3"/>
          <p:cNvPicPr>
            <a:picLocks noChangeAspect="1"/>
          </p:cNvPicPr>
          <p:nvPr/>
        </p:nvPicPr>
        <p:blipFill>
          <a:blip r:embed="rId4"/>
          <a:stretch>
            <a:fillRect/>
          </a:stretch>
        </p:blipFill>
        <p:spPr>
          <a:xfrm>
            <a:off x="7727084" y="0"/>
            <a:ext cx="3905250" cy="2038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88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General strategies to support vocabulary learning</a:t>
            </a:r>
            <a:endParaRPr lang="en-GB" dirty="0"/>
          </a:p>
        </p:txBody>
      </p:sp>
      <p:sp>
        <p:nvSpPr>
          <p:cNvPr id="3" name="Content Placeholder 2"/>
          <p:cNvSpPr>
            <a:spLocks noGrp="1"/>
          </p:cNvSpPr>
          <p:nvPr>
            <p:ph idx="1"/>
          </p:nvPr>
        </p:nvSpPr>
        <p:spPr/>
        <p:txBody>
          <a:bodyPr>
            <a:normAutofit lnSpcReduction="10000"/>
          </a:bodyPr>
          <a:lstStyle/>
          <a:p>
            <a:r>
              <a:rPr lang="en-GB" dirty="0" smtClean="0"/>
              <a:t>Make learning new vocabulary meaningful – create learning opportunities that hold meaning for pupils.  It is easier to learn new vocabulary in the context of related, concrete and practical activities</a:t>
            </a:r>
            <a:endParaRPr lang="en-GB" dirty="0"/>
          </a:p>
          <a:p>
            <a:r>
              <a:rPr lang="en-GB" b="1" u="sng" dirty="0" smtClean="0"/>
              <a:t>Language through colour </a:t>
            </a:r>
            <a:r>
              <a:rPr lang="en-GB" dirty="0" smtClean="0"/>
              <a:t>– visual supports, semantic links and categories are explicit, clearer understanding of what words mean and how they relate to each other</a:t>
            </a:r>
          </a:p>
          <a:p>
            <a:r>
              <a:rPr lang="en-GB" dirty="0" smtClean="0"/>
              <a:t>Develop knowledge, not just labels – semantic activities should be based on learning the meaning of words, naming alone will not be of any benefit</a:t>
            </a:r>
          </a:p>
          <a:p>
            <a:r>
              <a:rPr lang="en-GB" dirty="0" smtClean="0"/>
              <a:t>Give time to speak/think – 10 second rule, word retrieval difficulties increase when under pressure</a:t>
            </a:r>
          </a:p>
          <a:p>
            <a:r>
              <a:rPr lang="en-GB" dirty="0" smtClean="0"/>
              <a:t>Encourage circumlocution – encourage pupils to tell you about the word.  Pupils will be using a strategy to help facilitate word retrieval.  </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620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57271" y="3502920"/>
            <a:ext cx="9784080" cy="1508760"/>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GB" sz="8000" b="1" dirty="0" smtClean="0">
                <a:solidFill>
                  <a:schemeClr val="tx1"/>
                </a:solidFill>
              </a:rPr>
              <a:t>Specific strategies for Pre-teaching new vocabulary</a:t>
            </a:r>
            <a:endParaRPr lang="en-GB" sz="8000" b="1" dirty="0">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616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1515719"/>
            <a:ext cx="9520158" cy="1049235"/>
          </a:xfrm>
        </p:spPr>
        <p:txBody>
          <a:bodyPr>
            <a:normAutofit fontScale="90000"/>
          </a:bodyPr>
          <a:lstStyle/>
          <a:p>
            <a:r>
              <a:rPr lang="en-GB" dirty="0" smtClean="0"/>
              <a:t>IDEAS TO SUPPORT TEACHING VOCABULARY</a:t>
            </a:r>
            <a:endParaRPr lang="en-GB" dirty="0"/>
          </a:p>
        </p:txBody>
      </p:sp>
      <p:sp>
        <p:nvSpPr>
          <p:cNvPr id="5" name="AutoShape 4" descr="How to Pre-Teach Key Vocabulary to English Learners - Owlcation - Education"/>
          <p:cNvSpPr>
            <a:spLocks noGrp="1" noChangeAspect="1" noChangeArrowheads="1"/>
          </p:cNvSpPr>
          <p:nvPr>
            <p:ph idx="1"/>
          </p:nvPr>
        </p:nvSpPr>
        <p:spPr bwMode="auto">
          <a:xfrm>
            <a:off x="1534696" y="2726932"/>
            <a:ext cx="9520158" cy="34506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dirty="0"/>
              <a:t>The best way to pre-teach vocabulary words is to allow </a:t>
            </a:r>
            <a:r>
              <a:rPr lang="en-GB" dirty="0" smtClean="0"/>
              <a:t>children or young people </a:t>
            </a:r>
            <a:r>
              <a:rPr lang="en-GB" dirty="0"/>
              <a:t>to have repeated exposures to the new vocab words</a:t>
            </a:r>
            <a:r>
              <a:rPr lang="en-GB" dirty="0" smtClean="0"/>
              <a:t>.</a:t>
            </a:r>
          </a:p>
          <a:p>
            <a:r>
              <a:rPr lang="en-GB" dirty="0" smtClean="0"/>
              <a:t>There are several ways to do this: </a:t>
            </a:r>
            <a:r>
              <a:rPr lang="en-GB" dirty="0"/>
              <a:t>pronouncing the new word, giving the meaning, discussing the words parts, writing the word on the board, and using the word in a sentence or question</a:t>
            </a:r>
            <a:r>
              <a:rPr lang="en-GB" dirty="0" smtClean="0"/>
              <a:t>.  The latter enabling pupils to learn that some words have multiple meanings and therefore the context of the sentence/text can be different. </a:t>
            </a:r>
            <a:endParaRPr lang="en-GB" dirty="0"/>
          </a:p>
        </p:txBody>
      </p:sp>
      <p:pic>
        <p:nvPicPr>
          <p:cNvPr id="3" name="Picture 2"/>
          <p:cNvPicPr>
            <a:picLocks noChangeAspect="1"/>
          </p:cNvPicPr>
          <p:nvPr/>
        </p:nvPicPr>
        <p:blipFill>
          <a:blip r:embed="rId5"/>
          <a:stretch>
            <a:fillRect/>
          </a:stretch>
        </p:blipFill>
        <p:spPr>
          <a:xfrm>
            <a:off x="292099" y="277056"/>
            <a:ext cx="2130137" cy="176328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761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WHICH WORDS DO I USE?</a:t>
            </a:r>
            <a:endParaRPr lang="en-GB" dirty="0"/>
          </a:p>
        </p:txBody>
      </p:sp>
      <p:sp>
        <p:nvSpPr>
          <p:cNvPr id="3" name="Content Placeholder 2"/>
          <p:cNvSpPr>
            <a:spLocks noGrp="1"/>
          </p:cNvSpPr>
          <p:nvPr>
            <p:ph idx="1"/>
          </p:nvPr>
        </p:nvSpPr>
        <p:spPr/>
        <p:txBody>
          <a:bodyPr/>
          <a:lstStyle/>
          <a:p>
            <a:r>
              <a:rPr lang="en-GB" dirty="0" smtClean="0"/>
              <a:t>Choose a range of words from the topic, or curriculum subject. </a:t>
            </a:r>
          </a:p>
          <a:p>
            <a:r>
              <a:rPr lang="en-GB" dirty="0" smtClean="0"/>
              <a:t>These should be a range of nouns, verbs and adjectives.</a:t>
            </a:r>
          </a:p>
          <a:p>
            <a:r>
              <a:rPr lang="en-GB" dirty="0" smtClean="0"/>
              <a:t>Words can be looked at in three tiers – (Beck, </a:t>
            </a:r>
            <a:r>
              <a:rPr lang="en-GB" dirty="0" err="1" smtClean="0"/>
              <a:t>McKeown</a:t>
            </a:r>
            <a:r>
              <a:rPr lang="en-GB" dirty="0" smtClean="0"/>
              <a:t> and </a:t>
            </a:r>
            <a:r>
              <a:rPr lang="en-GB" dirty="0" err="1" smtClean="0"/>
              <a:t>Kucan</a:t>
            </a:r>
            <a:r>
              <a:rPr lang="en-GB" dirty="0" smtClean="0"/>
              <a:t>, 2013 – from ELKLAN Language Builders)</a:t>
            </a:r>
          </a:p>
          <a:p>
            <a:r>
              <a:rPr lang="en-GB" dirty="0" smtClean="0"/>
              <a:t>CORE</a:t>
            </a:r>
          </a:p>
          <a:p>
            <a:r>
              <a:rPr lang="en-GB" dirty="0" smtClean="0"/>
              <a:t>DESCRIBING</a:t>
            </a:r>
          </a:p>
          <a:p>
            <a:r>
              <a:rPr lang="en-GB" dirty="0" smtClean="0"/>
              <a:t>SPECIALISED</a:t>
            </a:r>
            <a:endParaRPr lang="en-GB" dirty="0"/>
          </a:p>
        </p:txBody>
      </p:sp>
      <p:pic>
        <p:nvPicPr>
          <p:cNvPr id="4" name="Picture 3"/>
          <p:cNvPicPr>
            <a:picLocks noChangeAspect="1"/>
          </p:cNvPicPr>
          <p:nvPr/>
        </p:nvPicPr>
        <p:blipFill>
          <a:blip r:embed="rId4"/>
          <a:stretch>
            <a:fillRect/>
          </a:stretch>
        </p:blipFill>
        <p:spPr>
          <a:xfrm>
            <a:off x="6474114" y="3741038"/>
            <a:ext cx="3695700" cy="21240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772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68" y="296519"/>
            <a:ext cx="9520158" cy="1049235"/>
          </a:xfrm>
        </p:spPr>
        <p:txBody>
          <a:bodyPr/>
          <a:lstStyle/>
          <a:p>
            <a:r>
              <a:rPr lang="en-GB" dirty="0" smtClean="0"/>
              <a:t>TYPES OF WORDS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8155628"/>
              </p:ext>
            </p:extLst>
          </p:nvPr>
        </p:nvGraphicFramePr>
        <p:xfrm>
          <a:off x="1021539" y="1876844"/>
          <a:ext cx="10630133" cy="4353452"/>
        </p:xfrm>
        <a:graphic>
          <a:graphicData uri="http://schemas.openxmlformats.org/drawingml/2006/table">
            <a:tbl>
              <a:tblPr firstRow="1" bandRow="1">
                <a:tableStyleId>{5C22544A-7EE6-4342-B048-85BDC9FD1C3A}</a:tableStyleId>
              </a:tblPr>
              <a:tblGrid>
                <a:gridCol w="3249817">
                  <a:extLst>
                    <a:ext uri="{9D8B030D-6E8A-4147-A177-3AD203B41FA5}">
                      <a16:colId xmlns:a16="http://schemas.microsoft.com/office/drawing/2014/main" val="639793548"/>
                    </a:ext>
                  </a:extLst>
                </a:gridCol>
                <a:gridCol w="4670387">
                  <a:extLst>
                    <a:ext uri="{9D8B030D-6E8A-4147-A177-3AD203B41FA5}">
                      <a16:colId xmlns:a16="http://schemas.microsoft.com/office/drawing/2014/main" val="2620557535"/>
                    </a:ext>
                  </a:extLst>
                </a:gridCol>
                <a:gridCol w="2709929">
                  <a:extLst>
                    <a:ext uri="{9D8B030D-6E8A-4147-A177-3AD203B41FA5}">
                      <a16:colId xmlns:a16="http://schemas.microsoft.com/office/drawing/2014/main" val="4283609936"/>
                    </a:ext>
                  </a:extLst>
                </a:gridCol>
              </a:tblGrid>
              <a:tr h="991047">
                <a:tc>
                  <a:txBody>
                    <a:bodyPr/>
                    <a:lstStyle/>
                    <a:p>
                      <a:pPr algn="ctr"/>
                      <a:endParaRPr lang="en-GB" sz="2400" dirty="0" smtClean="0"/>
                    </a:p>
                    <a:p>
                      <a:pPr algn="ctr"/>
                      <a:r>
                        <a:rPr lang="en-GB" sz="2400" dirty="0" smtClean="0"/>
                        <a:t>CORE</a:t>
                      </a:r>
                      <a:endParaRPr lang="en-GB" sz="2400" dirty="0"/>
                    </a:p>
                  </a:txBody>
                  <a:tcPr>
                    <a:solidFill>
                      <a:schemeClr val="bg2">
                        <a:lumMod val="75000"/>
                      </a:schemeClr>
                    </a:solidFill>
                  </a:tcPr>
                </a:tc>
                <a:tc>
                  <a:txBody>
                    <a:bodyPr/>
                    <a:lstStyle/>
                    <a:p>
                      <a:pPr algn="ctr"/>
                      <a:endParaRPr lang="en-GB" sz="2400" dirty="0" smtClean="0"/>
                    </a:p>
                    <a:p>
                      <a:pPr algn="ctr"/>
                      <a:r>
                        <a:rPr lang="en-GB" sz="2400" dirty="0" smtClean="0"/>
                        <a:t>DESCRIBING</a:t>
                      </a:r>
                      <a:endParaRPr lang="en-GB" sz="2400" dirty="0"/>
                    </a:p>
                  </a:txBody>
                  <a:tcPr>
                    <a:solidFill>
                      <a:schemeClr val="bg2">
                        <a:lumMod val="75000"/>
                      </a:schemeClr>
                    </a:solidFill>
                  </a:tcPr>
                </a:tc>
                <a:tc>
                  <a:txBody>
                    <a:bodyPr/>
                    <a:lstStyle/>
                    <a:p>
                      <a:pPr algn="ctr"/>
                      <a:endParaRPr lang="en-GB" sz="2400" dirty="0" smtClean="0"/>
                    </a:p>
                    <a:p>
                      <a:pPr algn="ctr"/>
                      <a:r>
                        <a:rPr lang="en-GB" sz="2400" dirty="0" smtClean="0"/>
                        <a:t>SPECIALISED</a:t>
                      </a:r>
                      <a:endParaRPr lang="en-GB" sz="2400" dirty="0"/>
                    </a:p>
                  </a:txBody>
                  <a:tcPr>
                    <a:solidFill>
                      <a:schemeClr val="bg2">
                        <a:lumMod val="75000"/>
                      </a:schemeClr>
                    </a:solidFill>
                  </a:tcPr>
                </a:tc>
                <a:extLst>
                  <a:ext uri="{0D108BD9-81ED-4DB2-BD59-A6C34878D82A}">
                    <a16:rowId xmlns:a16="http://schemas.microsoft.com/office/drawing/2014/main" val="3196177078"/>
                  </a:ext>
                </a:extLst>
              </a:tr>
              <a:tr h="1812926">
                <a:tc>
                  <a:txBody>
                    <a:bodyPr/>
                    <a:lstStyle/>
                    <a:p>
                      <a:pPr algn="ctr"/>
                      <a:r>
                        <a:rPr lang="en-GB" dirty="0" smtClean="0"/>
                        <a:t>High frequency.</a:t>
                      </a:r>
                    </a:p>
                    <a:p>
                      <a:pPr algn="ctr"/>
                      <a:r>
                        <a:rPr lang="en-GB" dirty="0" smtClean="0"/>
                        <a:t>Objects. </a:t>
                      </a:r>
                    </a:p>
                    <a:p>
                      <a:pPr algn="ctr"/>
                      <a:r>
                        <a:rPr lang="en-GB" dirty="0" smtClean="0"/>
                        <a:t>Rarely taught at secondary level. </a:t>
                      </a:r>
                      <a:endParaRPr lang="en-GB" dirty="0"/>
                    </a:p>
                  </a:txBody>
                  <a:tcPr>
                    <a:solidFill>
                      <a:schemeClr val="bg2">
                        <a:lumMod val="90000"/>
                      </a:schemeClr>
                    </a:solidFill>
                  </a:tcPr>
                </a:tc>
                <a:tc>
                  <a:txBody>
                    <a:bodyPr/>
                    <a:lstStyle/>
                    <a:p>
                      <a:pPr algn="ctr"/>
                      <a:r>
                        <a:rPr lang="en-GB" dirty="0" smtClean="0"/>
                        <a:t>Abstract</a:t>
                      </a:r>
                      <a:r>
                        <a:rPr lang="en-GB" baseline="0" dirty="0" smtClean="0"/>
                        <a:t> words. </a:t>
                      </a:r>
                    </a:p>
                    <a:p>
                      <a:pPr algn="ctr"/>
                      <a:r>
                        <a:rPr lang="en-GB" baseline="0" dirty="0" smtClean="0"/>
                        <a:t>Cross curricular.</a:t>
                      </a:r>
                    </a:p>
                    <a:p>
                      <a:pPr algn="ctr"/>
                      <a:r>
                        <a:rPr lang="en-GB" baseline="0" dirty="0" smtClean="0"/>
                        <a:t>Often descriptive – adjectives, adverbs, vocabulary of time.</a:t>
                      </a:r>
                    </a:p>
                    <a:p>
                      <a:pPr algn="ctr"/>
                      <a:r>
                        <a:rPr lang="en-GB" baseline="0" dirty="0" smtClean="0"/>
                        <a:t>Can usually be explained using easier and more familiar words. </a:t>
                      </a:r>
                      <a:endParaRPr lang="en-GB" dirty="0"/>
                    </a:p>
                  </a:txBody>
                  <a:tcPr>
                    <a:solidFill>
                      <a:schemeClr val="bg2">
                        <a:lumMod val="90000"/>
                      </a:schemeClr>
                    </a:solidFill>
                  </a:tcPr>
                </a:tc>
                <a:tc>
                  <a:txBody>
                    <a:bodyPr/>
                    <a:lstStyle/>
                    <a:p>
                      <a:pPr algn="ctr"/>
                      <a:r>
                        <a:rPr lang="en-GB" dirty="0" smtClean="0"/>
                        <a:t>Low frequency.</a:t>
                      </a:r>
                    </a:p>
                    <a:p>
                      <a:pPr algn="ctr"/>
                      <a:r>
                        <a:rPr lang="en-GB" dirty="0" smtClean="0"/>
                        <a:t>Topic specific vocabulary.</a:t>
                      </a:r>
                      <a:endParaRPr lang="en-GB" dirty="0"/>
                    </a:p>
                  </a:txBody>
                  <a:tcPr>
                    <a:solidFill>
                      <a:schemeClr val="bg2">
                        <a:lumMod val="90000"/>
                      </a:schemeClr>
                    </a:solidFill>
                  </a:tcPr>
                </a:tc>
                <a:extLst>
                  <a:ext uri="{0D108BD9-81ED-4DB2-BD59-A6C34878D82A}">
                    <a16:rowId xmlns:a16="http://schemas.microsoft.com/office/drawing/2014/main" val="1432188029"/>
                  </a:ext>
                </a:extLst>
              </a:tr>
              <a:tr h="1549479">
                <a:tc>
                  <a:txBody>
                    <a:bodyPr/>
                    <a:lstStyle/>
                    <a:p>
                      <a:r>
                        <a:rPr lang="en-GB" dirty="0" smtClean="0"/>
                        <a:t>flower</a:t>
                      </a:r>
                    </a:p>
                    <a:p>
                      <a:r>
                        <a:rPr lang="en-GB" dirty="0" smtClean="0"/>
                        <a:t>Water</a:t>
                      </a:r>
                    </a:p>
                    <a:p>
                      <a:r>
                        <a:rPr lang="en-GB" dirty="0" smtClean="0"/>
                        <a:t>Sun</a:t>
                      </a:r>
                    </a:p>
                    <a:p>
                      <a:r>
                        <a:rPr lang="en-GB" dirty="0" smtClean="0"/>
                        <a:t>Grow</a:t>
                      </a:r>
                    </a:p>
                    <a:p>
                      <a:r>
                        <a:rPr lang="en-GB" dirty="0" smtClean="0"/>
                        <a:t>soil</a:t>
                      </a:r>
                    </a:p>
                  </a:txBody>
                  <a:tcPr>
                    <a:solidFill>
                      <a:schemeClr val="bg2"/>
                    </a:solidFill>
                  </a:tcPr>
                </a:tc>
                <a:tc>
                  <a:txBody>
                    <a:bodyPr/>
                    <a:lstStyle/>
                    <a:p>
                      <a:r>
                        <a:rPr lang="en-GB" dirty="0" smtClean="0"/>
                        <a:t>Sufficient</a:t>
                      </a:r>
                    </a:p>
                    <a:p>
                      <a:r>
                        <a:rPr lang="en-GB" dirty="0" smtClean="0"/>
                        <a:t>Usually</a:t>
                      </a:r>
                    </a:p>
                    <a:p>
                      <a:r>
                        <a:rPr lang="en-GB" dirty="0" smtClean="0"/>
                        <a:t>Centre</a:t>
                      </a:r>
                    </a:p>
                    <a:p>
                      <a:r>
                        <a:rPr lang="en-GB" dirty="0" smtClean="0"/>
                        <a:t>Vertical</a:t>
                      </a:r>
                    </a:p>
                    <a:p>
                      <a:r>
                        <a:rPr lang="en-GB" dirty="0" smtClean="0"/>
                        <a:t>spread</a:t>
                      </a:r>
                      <a:endParaRPr lang="en-GB" dirty="0"/>
                    </a:p>
                  </a:txBody>
                  <a:tcPr>
                    <a:solidFill>
                      <a:schemeClr val="bg2"/>
                    </a:solidFill>
                  </a:tcPr>
                </a:tc>
                <a:tc>
                  <a:txBody>
                    <a:bodyPr/>
                    <a:lstStyle/>
                    <a:p>
                      <a:r>
                        <a:rPr lang="en-GB" dirty="0" smtClean="0"/>
                        <a:t>Photosynthesis</a:t>
                      </a:r>
                    </a:p>
                    <a:p>
                      <a:r>
                        <a:rPr lang="en-GB" dirty="0" smtClean="0"/>
                        <a:t>Chlorophyll</a:t>
                      </a:r>
                    </a:p>
                    <a:p>
                      <a:r>
                        <a:rPr lang="en-GB" dirty="0" smtClean="0"/>
                        <a:t>Pollination</a:t>
                      </a:r>
                    </a:p>
                    <a:p>
                      <a:r>
                        <a:rPr lang="en-GB" dirty="0" smtClean="0"/>
                        <a:t>dispersion</a:t>
                      </a:r>
                      <a:endParaRPr lang="en-GB" dirty="0"/>
                    </a:p>
                  </a:txBody>
                  <a:tcPr>
                    <a:solidFill>
                      <a:schemeClr val="bg2"/>
                    </a:solidFill>
                  </a:tcPr>
                </a:tc>
                <a:extLst>
                  <a:ext uri="{0D108BD9-81ED-4DB2-BD59-A6C34878D82A}">
                    <a16:rowId xmlns:a16="http://schemas.microsoft.com/office/drawing/2014/main" val="278832571"/>
                  </a:ext>
                </a:extLst>
              </a:tr>
            </a:tbl>
          </a:graphicData>
        </a:graphic>
      </p:graphicFrame>
      <p:sp>
        <p:nvSpPr>
          <p:cNvPr id="3" name="Rectangle 2"/>
          <p:cNvSpPr/>
          <p:nvPr/>
        </p:nvSpPr>
        <p:spPr>
          <a:xfrm>
            <a:off x="8395854" y="6230296"/>
            <a:ext cx="3985820" cy="400110"/>
          </a:xfrm>
          <a:prstGeom prst="rect">
            <a:avLst/>
          </a:prstGeom>
        </p:spPr>
        <p:txBody>
          <a:bodyPr wrap="square">
            <a:spAutoFit/>
          </a:bodyPr>
          <a:lstStyle/>
          <a:p>
            <a:r>
              <a:rPr lang="en-GB" sz="2000" dirty="0"/>
              <a:t>Beck, </a:t>
            </a:r>
            <a:r>
              <a:rPr lang="en-GB" sz="2000" dirty="0" err="1"/>
              <a:t>McKeown</a:t>
            </a:r>
            <a:r>
              <a:rPr lang="en-GB" sz="2000" dirty="0"/>
              <a:t> and </a:t>
            </a:r>
            <a:r>
              <a:rPr lang="en-GB" sz="2000" dirty="0" err="1" smtClean="0"/>
              <a:t>Kucan</a:t>
            </a:r>
            <a:r>
              <a:rPr lang="en-GB" sz="2000" dirty="0"/>
              <a:t> </a:t>
            </a:r>
            <a:r>
              <a:rPr lang="en-GB" sz="2000" dirty="0" smtClean="0"/>
              <a:t>(2013) </a:t>
            </a:r>
            <a:endParaRPr lang="en-GB"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435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237" y="282005"/>
            <a:ext cx="9520158" cy="1049235"/>
          </a:xfrm>
        </p:spPr>
        <p:txBody>
          <a:bodyPr/>
          <a:lstStyle/>
          <a:p>
            <a:r>
              <a:rPr lang="en-GB" dirty="0" smtClean="0"/>
              <a:t>Star approach</a:t>
            </a:r>
            <a:endParaRPr lang="en-GB" dirty="0"/>
          </a:p>
        </p:txBody>
      </p:sp>
      <p:sp>
        <p:nvSpPr>
          <p:cNvPr id="3" name="Content Placeholder 2"/>
          <p:cNvSpPr>
            <a:spLocks noGrp="1"/>
          </p:cNvSpPr>
          <p:nvPr>
            <p:ph idx="1"/>
          </p:nvPr>
        </p:nvSpPr>
        <p:spPr>
          <a:xfrm>
            <a:off x="1105541" y="1954694"/>
            <a:ext cx="10310794" cy="4672455"/>
          </a:xfrm>
        </p:spPr>
        <p:txBody>
          <a:bodyPr>
            <a:normAutofit lnSpcReduction="10000"/>
          </a:bodyPr>
          <a:lstStyle/>
          <a:p>
            <a:pPr marL="0" indent="0">
              <a:buNone/>
            </a:pPr>
            <a:r>
              <a:rPr lang="en-GB" dirty="0" smtClean="0"/>
              <a:t>A systematic way of developing pupils’ vocabulary skills.</a:t>
            </a:r>
          </a:p>
          <a:p>
            <a:pPr marL="0" indent="0">
              <a:buNone/>
            </a:pPr>
            <a:r>
              <a:rPr lang="en-GB" dirty="0" smtClean="0"/>
              <a:t>Words are divided into three groups:</a:t>
            </a:r>
          </a:p>
          <a:p>
            <a:r>
              <a:rPr lang="en-GB" dirty="0" smtClean="0"/>
              <a:t>Anchor words – everyday child words</a:t>
            </a:r>
          </a:p>
          <a:p>
            <a:r>
              <a:rPr lang="en-GB" dirty="0" smtClean="0"/>
              <a:t>Goldilocks words – not too easy and not too hard but just right/ everyday adult words</a:t>
            </a:r>
          </a:p>
          <a:p>
            <a:r>
              <a:rPr lang="en-GB" dirty="0" smtClean="0"/>
              <a:t>Step on words – topic specific/not everyday adult words</a:t>
            </a:r>
          </a:p>
          <a:p>
            <a:pPr marL="0" indent="0">
              <a:buNone/>
            </a:pPr>
            <a:endParaRPr lang="en-GB" dirty="0"/>
          </a:p>
          <a:p>
            <a:pPr marL="0" indent="0">
              <a:buNone/>
            </a:pPr>
            <a:r>
              <a:rPr lang="en-GB" dirty="0" smtClean="0"/>
              <a:t>S	select		pick the most relevant words to teach</a:t>
            </a:r>
          </a:p>
          <a:p>
            <a:pPr marL="0" indent="0">
              <a:buNone/>
            </a:pPr>
            <a:r>
              <a:rPr lang="en-GB" dirty="0" smtClean="0"/>
              <a:t>T	teach		introduce ‘Goldilocks’ words to the whole class</a:t>
            </a:r>
          </a:p>
          <a:p>
            <a:pPr marL="0" indent="0">
              <a:buNone/>
            </a:pPr>
            <a:r>
              <a:rPr lang="en-GB" dirty="0" smtClean="0"/>
              <a:t>A	activity		help pupils remember and understand the word</a:t>
            </a:r>
          </a:p>
          <a:p>
            <a:pPr marL="0" indent="0">
              <a:buNone/>
            </a:pPr>
            <a:r>
              <a:rPr lang="en-GB" dirty="0" smtClean="0"/>
              <a:t>R	review		transfer the word to the pupil’s long term memory</a:t>
            </a:r>
          </a:p>
          <a:p>
            <a:pPr marL="0" indent="0">
              <a:buNone/>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439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41" y="309219"/>
            <a:ext cx="9520158" cy="1049235"/>
          </a:xfrm>
        </p:spPr>
        <p:txBody>
          <a:bodyPr/>
          <a:lstStyle/>
          <a:p>
            <a:r>
              <a:rPr lang="en-GB" dirty="0" smtClean="0"/>
              <a:t>Example planning</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4310616"/>
              </p:ext>
            </p:extLst>
          </p:nvPr>
        </p:nvGraphicFramePr>
        <p:xfrm>
          <a:off x="1605559" y="1358454"/>
          <a:ext cx="9963159" cy="5105846"/>
        </p:xfrm>
        <a:graphic>
          <a:graphicData uri="http://schemas.openxmlformats.org/drawingml/2006/table">
            <a:tbl>
              <a:tblPr firstRow="1" bandRow="1">
                <a:tableStyleId>{5C22544A-7EE6-4342-B048-85BDC9FD1C3A}</a:tableStyleId>
              </a:tblPr>
              <a:tblGrid>
                <a:gridCol w="3321053">
                  <a:extLst>
                    <a:ext uri="{9D8B030D-6E8A-4147-A177-3AD203B41FA5}">
                      <a16:colId xmlns:a16="http://schemas.microsoft.com/office/drawing/2014/main" val="20000"/>
                    </a:ext>
                  </a:extLst>
                </a:gridCol>
                <a:gridCol w="3321053">
                  <a:extLst>
                    <a:ext uri="{9D8B030D-6E8A-4147-A177-3AD203B41FA5}">
                      <a16:colId xmlns:a16="http://schemas.microsoft.com/office/drawing/2014/main" val="20001"/>
                    </a:ext>
                  </a:extLst>
                </a:gridCol>
                <a:gridCol w="3321053">
                  <a:extLst>
                    <a:ext uri="{9D8B030D-6E8A-4147-A177-3AD203B41FA5}">
                      <a16:colId xmlns:a16="http://schemas.microsoft.com/office/drawing/2014/main" val="20002"/>
                    </a:ext>
                  </a:extLst>
                </a:gridCol>
              </a:tblGrid>
              <a:tr h="395256">
                <a:tc>
                  <a:txBody>
                    <a:bodyPr/>
                    <a:lstStyle/>
                    <a:p>
                      <a:pPr algn="ctr"/>
                      <a:r>
                        <a:rPr lang="en-GB" dirty="0" smtClean="0"/>
                        <a:t>Anchor</a:t>
                      </a:r>
                      <a:r>
                        <a:rPr lang="en-GB" baseline="0" dirty="0" smtClean="0"/>
                        <a:t> words</a:t>
                      </a:r>
                      <a:endParaRPr lang="en-GB" dirty="0"/>
                    </a:p>
                  </a:txBody>
                  <a:tcPr/>
                </a:tc>
                <a:tc>
                  <a:txBody>
                    <a:bodyPr/>
                    <a:lstStyle/>
                    <a:p>
                      <a:pPr algn="ctr"/>
                      <a:r>
                        <a:rPr lang="en-GB" dirty="0" smtClean="0"/>
                        <a:t>Goldilocks words</a:t>
                      </a:r>
                      <a:endParaRPr lang="en-GB" dirty="0"/>
                    </a:p>
                  </a:txBody>
                  <a:tcPr/>
                </a:tc>
                <a:tc>
                  <a:txBody>
                    <a:bodyPr/>
                    <a:lstStyle/>
                    <a:p>
                      <a:pPr algn="ctr"/>
                      <a:r>
                        <a:rPr lang="en-GB" dirty="0" smtClean="0"/>
                        <a:t>Step on words</a:t>
                      </a:r>
                      <a:endParaRPr lang="en-GB" dirty="0"/>
                    </a:p>
                  </a:txBody>
                  <a:tcPr/>
                </a:tc>
                <a:extLst>
                  <a:ext uri="{0D108BD9-81ED-4DB2-BD59-A6C34878D82A}">
                    <a16:rowId xmlns:a16="http://schemas.microsoft.com/office/drawing/2014/main" val="10000"/>
                  </a:ext>
                </a:extLst>
              </a:tr>
              <a:tr h="974605">
                <a:tc>
                  <a:txBody>
                    <a:bodyPr/>
                    <a:lstStyle/>
                    <a:p>
                      <a:pPr algn="ctr"/>
                      <a:r>
                        <a:rPr lang="en-GB" dirty="0" smtClean="0"/>
                        <a:t>Everyday language for a pupil in your class</a:t>
                      </a:r>
                      <a:endParaRPr lang="en-GB" dirty="0"/>
                    </a:p>
                  </a:txBody>
                  <a:tcPr/>
                </a:tc>
                <a:tc>
                  <a:txBody>
                    <a:bodyPr/>
                    <a:lstStyle/>
                    <a:p>
                      <a:pPr algn="ctr"/>
                      <a:r>
                        <a:rPr lang="en-GB" dirty="0" smtClean="0"/>
                        <a:t>Everyday language for an average adult</a:t>
                      </a:r>
                      <a:endParaRPr lang="en-GB" dirty="0"/>
                    </a:p>
                  </a:txBody>
                  <a:tcPr/>
                </a:tc>
                <a:tc>
                  <a:txBody>
                    <a:bodyPr/>
                    <a:lstStyle/>
                    <a:p>
                      <a:pPr algn="ctr"/>
                      <a:r>
                        <a:rPr lang="en-GB" dirty="0" smtClean="0"/>
                        <a:t>Not used in everyday adult language and/or</a:t>
                      </a:r>
                      <a:r>
                        <a:rPr lang="en-GB" baseline="0" dirty="0" smtClean="0"/>
                        <a:t> particularly topic specific</a:t>
                      </a:r>
                      <a:endParaRPr lang="en-GB" dirty="0"/>
                    </a:p>
                  </a:txBody>
                  <a:tcPr/>
                </a:tc>
                <a:extLst>
                  <a:ext uri="{0D108BD9-81ED-4DB2-BD59-A6C34878D82A}">
                    <a16:rowId xmlns:a16="http://schemas.microsoft.com/office/drawing/2014/main" val="10001"/>
                  </a:ext>
                </a:extLst>
              </a:tr>
              <a:tr h="3735985">
                <a:tc>
                  <a:txBody>
                    <a:bodyPr/>
                    <a:lstStyle/>
                    <a:p>
                      <a:pPr algn="ctr"/>
                      <a:r>
                        <a:rPr lang="en-GB" sz="1400" dirty="0" smtClean="0"/>
                        <a:t>Worm</a:t>
                      </a:r>
                    </a:p>
                    <a:p>
                      <a:pPr algn="ctr"/>
                      <a:r>
                        <a:rPr lang="en-GB" sz="1400" dirty="0" smtClean="0"/>
                        <a:t>Snail</a:t>
                      </a:r>
                    </a:p>
                    <a:p>
                      <a:pPr algn="ctr"/>
                      <a:r>
                        <a:rPr lang="en-GB" sz="1400" dirty="0" smtClean="0"/>
                        <a:t>Fly</a:t>
                      </a:r>
                    </a:p>
                    <a:p>
                      <a:pPr algn="ctr"/>
                      <a:r>
                        <a:rPr lang="en-GB" sz="1400" dirty="0" smtClean="0"/>
                        <a:t>Flower</a:t>
                      </a:r>
                    </a:p>
                    <a:p>
                      <a:pPr algn="ctr"/>
                      <a:r>
                        <a:rPr lang="en-GB" sz="1400" dirty="0" smtClean="0"/>
                        <a:t>Plant</a:t>
                      </a:r>
                    </a:p>
                    <a:p>
                      <a:pPr algn="ctr"/>
                      <a:r>
                        <a:rPr lang="en-GB" sz="1400" dirty="0" smtClean="0"/>
                        <a:t>Fruit</a:t>
                      </a:r>
                    </a:p>
                    <a:p>
                      <a:pPr algn="ctr"/>
                      <a:r>
                        <a:rPr lang="en-GB" sz="1400" dirty="0" smtClean="0"/>
                        <a:t>Bird</a:t>
                      </a:r>
                    </a:p>
                    <a:p>
                      <a:pPr algn="ctr"/>
                      <a:r>
                        <a:rPr lang="en-GB" sz="1400" dirty="0" smtClean="0"/>
                        <a:t>Animal</a:t>
                      </a:r>
                    </a:p>
                    <a:p>
                      <a:pPr algn="ctr"/>
                      <a:r>
                        <a:rPr lang="en-GB" sz="1400" dirty="0" smtClean="0"/>
                        <a:t>Rabbit</a:t>
                      </a:r>
                    </a:p>
                    <a:p>
                      <a:pPr algn="ctr"/>
                      <a:r>
                        <a:rPr lang="en-GB" sz="1400" dirty="0" smtClean="0"/>
                        <a:t>Hedgehog</a:t>
                      </a:r>
                    </a:p>
                    <a:p>
                      <a:pPr algn="ctr"/>
                      <a:r>
                        <a:rPr lang="en-GB" sz="1400" dirty="0" smtClean="0"/>
                        <a:t>Under</a:t>
                      </a:r>
                    </a:p>
                    <a:p>
                      <a:pPr algn="ctr"/>
                      <a:r>
                        <a:rPr lang="en-GB" sz="1400" dirty="0" smtClean="0"/>
                        <a:t>Grow</a:t>
                      </a:r>
                    </a:p>
                    <a:p>
                      <a:pPr algn="ctr"/>
                      <a:r>
                        <a:rPr lang="en-GB" sz="1400" dirty="0" smtClean="0"/>
                        <a:t>Weather</a:t>
                      </a:r>
                    </a:p>
                    <a:p>
                      <a:pPr algn="ctr"/>
                      <a:r>
                        <a:rPr lang="en-GB" sz="1400" dirty="0" smtClean="0"/>
                        <a:t>Babies</a:t>
                      </a:r>
                    </a:p>
                    <a:p>
                      <a:pPr algn="ctr"/>
                      <a:r>
                        <a:rPr lang="en-GB" sz="1400" dirty="0" smtClean="0"/>
                        <a:t>Grass</a:t>
                      </a:r>
                    </a:p>
                    <a:p>
                      <a:pPr algn="ctr"/>
                      <a:r>
                        <a:rPr lang="en-GB" sz="1400" dirty="0" smtClean="0"/>
                        <a:t>Tree </a:t>
                      </a:r>
                    </a:p>
                  </a:txBody>
                  <a:tcPr/>
                </a:tc>
                <a:tc>
                  <a:txBody>
                    <a:bodyPr/>
                    <a:lstStyle/>
                    <a:p>
                      <a:pPr algn="ctr"/>
                      <a:r>
                        <a:rPr lang="en-GB" sz="1400" dirty="0" smtClean="0"/>
                        <a:t>Dandelion</a:t>
                      </a:r>
                    </a:p>
                    <a:p>
                      <a:pPr algn="ctr"/>
                      <a:r>
                        <a:rPr lang="en-GB" sz="1400" dirty="0" smtClean="0"/>
                        <a:t>Oak tree</a:t>
                      </a:r>
                    </a:p>
                    <a:p>
                      <a:pPr algn="ctr"/>
                      <a:r>
                        <a:rPr lang="en-GB" sz="1400" dirty="0" smtClean="0"/>
                        <a:t>Adults</a:t>
                      </a:r>
                    </a:p>
                    <a:p>
                      <a:pPr algn="ctr"/>
                      <a:r>
                        <a:rPr lang="en-GB" sz="1400" dirty="0" smtClean="0"/>
                        <a:t>young</a:t>
                      </a:r>
                    </a:p>
                    <a:p>
                      <a:pPr algn="ctr"/>
                      <a:r>
                        <a:rPr lang="en-GB" sz="1400" dirty="0" smtClean="0"/>
                        <a:t>Shoot</a:t>
                      </a:r>
                    </a:p>
                    <a:p>
                      <a:pPr algn="ctr"/>
                      <a:r>
                        <a:rPr lang="en-GB" sz="1400" dirty="0" smtClean="0"/>
                        <a:t>Within</a:t>
                      </a:r>
                    </a:p>
                    <a:p>
                      <a:pPr algn="ctr"/>
                      <a:r>
                        <a:rPr lang="en-GB" sz="1400" dirty="0" smtClean="0"/>
                        <a:t>Produce</a:t>
                      </a:r>
                    </a:p>
                    <a:p>
                      <a:pPr algn="ctr"/>
                      <a:r>
                        <a:rPr lang="en-GB" sz="1400" dirty="0" smtClean="0"/>
                        <a:t>Reproduce</a:t>
                      </a:r>
                    </a:p>
                    <a:p>
                      <a:pPr algn="ctr"/>
                      <a:r>
                        <a:rPr lang="en-GB" sz="1400" dirty="0" smtClean="0"/>
                        <a:t>Survive</a:t>
                      </a:r>
                    </a:p>
                    <a:p>
                      <a:pPr algn="ctr"/>
                      <a:r>
                        <a:rPr lang="en-GB" sz="1400" dirty="0" smtClean="0"/>
                        <a:t>Climate</a:t>
                      </a:r>
                    </a:p>
                    <a:p>
                      <a:pPr algn="ctr"/>
                      <a:r>
                        <a:rPr lang="en-GB" sz="1400" dirty="0" smtClean="0"/>
                        <a:t>Soil</a:t>
                      </a:r>
                    </a:p>
                    <a:p>
                      <a:pPr algn="ctr"/>
                      <a:r>
                        <a:rPr lang="en-GB" sz="1400" dirty="0" smtClean="0"/>
                        <a:t>Temperature</a:t>
                      </a:r>
                    </a:p>
                    <a:p>
                      <a:pPr algn="ctr"/>
                      <a:r>
                        <a:rPr lang="en-GB" sz="1400" dirty="0" smtClean="0"/>
                        <a:t>Insects</a:t>
                      </a:r>
                    </a:p>
                    <a:p>
                      <a:pPr algn="ctr"/>
                      <a:endParaRPr lang="en-GB" sz="1400" dirty="0" smtClean="0"/>
                    </a:p>
                  </a:txBody>
                  <a:tcPr/>
                </a:tc>
                <a:tc>
                  <a:txBody>
                    <a:bodyPr/>
                    <a:lstStyle/>
                    <a:p>
                      <a:pPr algn="ctr"/>
                      <a:r>
                        <a:rPr lang="en-GB" dirty="0" smtClean="0"/>
                        <a:t>Habitat</a:t>
                      </a:r>
                    </a:p>
                    <a:p>
                      <a:pPr algn="ctr"/>
                      <a:r>
                        <a:rPr lang="en-GB" dirty="0" smtClean="0"/>
                        <a:t>Food chain</a:t>
                      </a:r>
                    </a:p>
                    <a:p>
                      <a:pPr algn="ctr"/>
                      <a:r>
                        <a:rPr lang="en-GB" dirty="0" smtClean="0"/>
                        <a:t>Migration</a:t>
                      </a:r>
                    </a:p>
                    <a:p>
                      <a:pPr algn="ctr"/>
                      <a:r>
                        <a:rPr lang="en-GB" dirty="0" smtClean="0"/>
                        <a:t>Hibernation</a:t>
                      </a:r>
                    </a:p>
                    <a:p>
                      <a:pPr algn="ctr"/>
                      <a:r>
                        <a:rPr lang="en-GB" dirty="0" smtClean="0"/>
                        <a:t>Nocturnal </a:t>
                      </a:r>
                      <a:endParaRPr lang="en-GB" dirty="0"/>
                    </a:p>
                  </a:txBody>
                  <a:tcPr/>
                </a:tc>
                <a:extLst>
                  <a:ext uri="{0D108BD9-81ED-4DB2-BD59-A6C34878D82A}">
                    <a16:rowId xmlns:a16="http://schemas.microsoft.com/office/drawing/2014/main" val="10002"/>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018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027"/>
          <p:cNvPicPr>
            <a:picLocks noChangeAspect="1"/>
          </p:cNvPicPr>
          <p:nvPr/>
        </p:nvPicPr>
        <p:blipFill rotWithShape="1">
          <a:blip r:embed="rId5"/>
          <a:srcRect l="25914" t="22315" r="16576" b="9375"/>
          <a:stretch/>
        </p:blipFill>
        <p:spPr>
          <a:xfrm>
            <a:off x="1068946" y="132257"/>
            <a:ext cx="10071279" cy="672574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86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PRE-TEACHING?</a:t>
            </a:r>
            <a:endParaRPr lang="en-GB" dirty="0"/>
          </a:p>
        </p:txBody>
      </p:sp>
      <p:sp>
        <p:nvSpPr>
          <p:cNvPr id="3" name="Content Placeholder 2"/>
          <p:cNvSpPr>
            <a:spLocks noGrp="1"/>
          </p:cNvSpPr>
          <p:nvPr>
            <p:ph idx="1"/>
          </p:nvPr>
        </p:nvSpPr>
        <p:spPr/>
        <p:txBody>
          <a:bodyPr/>
          <a:lstStyle/>
          <a:p>
            <a:r>
              <a:rPr lang="en-GB" dirty="0"/>
              <a:t>Pre-teaching is the teaching of the language learners need before an activity.</a:t>
            </a:r>
            <a:endParaRPr lang="en-GB" dirty="0" smtClean="0"/>
          </a:p>
          <a:p>
            <a:r>
              <a:rPr lang="en-GB" dirty="0" smtClean="0"/>
              <a:t>Pre-teaching </a:t>
            </a:r>
            <a:r>
              <a:rPr lang="en-GB" dirty="0"/>
              <a:t>refers to the teaching of certain </a:t>
            </a:r>
            <a:r>
              <a:rPr lang="en-GB" dirty="0" smtClean="0"/>
              <a:t>skills or vocabulary </a:t>
            </a:r>
            <a:r>
              <a:rPr lang="en-GB" dirty="0"/>
              <a:t>that would be needed for a lesson. This is </a:t>
            </a:r>
            <a:r>
              <a:rPr lang="en-GB" dirty="0" smtClean="0"/>
              <a:t>often </a:t>
            </a:r>
            <a:r>
              <a:rPr lang="en-GB" dirty="0"/>
              <a:t>done in a session prior to the actual </a:t>
            </a:r>
            <a:r>
              <a:rPr lang="en-GB" dirty="0" smtClean="0"/>
              <a:t>teaching, </a:t>
            </a:r>
            <a:r>
              <a:rPr lang="en-GB" dirty="0"/>
              <a:t>and can be helpful for students who might struggle to </a:t>
            </a:r>
            <a:r>
              <a:rPr lang="en-GB" dirty="0" smtClean="0"/>
              <a:t>access or follow </a:t>
            </a:r>
            <a:r>
              <a:rPr lang="en-GB" dirty="0"/>
              <a:t>a lesson</a:t>
            </a:r>
            <a:r>
              <a:rPr lang="en-GB" dirty="0" smtClean="0"/>
              <a:t>.</a:t>
            </a:r>
            <a:endParaRPr lang="en-GB" dirty="0"/>
          </a:p>
          <a:p>
            <a:r>
              <a:rPr lang="en-GB" dirty="0"/>
              <a:t>P</a:t>
            </a:r>
            <a:r>
              <a:rPr lang="en-GB" dirty="0" smtClean="0"/>
              <a:t>re-teaching </a:t>
            </a:r>
            <a:r>
              <a:rPr lang="en-GB" dirty="0"/>
              <a:t>is what happens in advance of the main event i.e. the task</a:t>
            </a:r>
            <a:r>
              <a:rPr lang="en-GB" dirty="0" smtClean="0"/>
              <a:t>. This could be a reading, writing, listening or speaking task. </a:t>
            </a:r>
            <a:endParaRPr lang="en-GB" dirty="0"/>
          </a:p>
        </p:txBody>
      </p:sp>
      <p:pic>
        <p:nvPicPr>
          <p:cNvPr id="4" name="Picture 3"/>
          <p:cNvPicPr>
            <a:picLocks noChangeAspect="1"/>
          </p:cNvPicPr>
          <p:nvPr/>
        </p:nvPicPr>
        <p:blipFill>
          <a:blip r:embed="rId4"/>
          <a:stretch>
            <a:fillRect/>
          </a:stretch>
        </p:blipFill>
        <p:spPr>
          <a:xfrm>
            <a:off x="9130145" y="223638"/>
            <a:ext cx="2691101" cy="1569298"/>
          </a:xfrm>
          <a:prstGeom prst="rect">
            <a:avLst/>
          </a:prstGeom>
        </p:spPr>
      </p:pic>
      <p:pic>
        <p:nvPicPr>
          <p:cNvPr id="5" name="Picture 4"/>
          <p:cNvPicPr>
            <a:picLocks noChangeAspect="1"/>
          </p:cNvPicPr>
          <p:nvPr/>
        </p:nvPicPr>
        <p:blipFill>
          <a:blip r:embed="rId5"/>
          <a:stretch>
            <a:fillRect/>
          </a:stretch>
        </p:blipFill>
        <p:spPr>
          <a:xfrm>
            <a:off x="3830471" y="4378037"/>
            <a:ext cx="3899313" cy="247996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52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Top Tips</a:t>
            </a:r>
            <a:endParaRPr lang="en-GB" dirty="0"/>
          </a:p>
        </p:txBody>
      </p:sp>
      <p:sp>
        <p:nvSpPr>
          <p:cNvPr id="3" name="Content Placeholder 2"/>
          <p:cNvSpPr>
            <a:spLocks noGrp="1"/>
          </p:cNvSpPr>
          <p:nvPr>
            <p:ph idx="1"/>
          </p:nvPr>
        </p:nvSpPr>
        <p:spPr/>
        <p:txBody>
          <a:bodyPr/>
          <a:lstStyle/>
          <a:p>
            <a:r>
              <a:rPr lang="en-GB" dirty="0" smtClean="0"/>
              <a:t>It is important pupils hear the new words many times to help them remember how it sounds</a:t>
            </a:r>
          </a:p>
          <a:p>
            <a:r>
              <a:rPr lang="en-GB" dirty="0" smtClean="0"/>
              <a:t>Use the word in context to give clues about its meaning</a:t>
            </a:r>
          </a:p>
          <a:p>
            <a:r>
              <a:rPr lang="en-GB" dirty="0" smtClean="0"/>
              <a:t>Review and revisit to ensure the word stays in pupils’ long term memories</a:t>
            </a:r>
          </a:p>
          <a:p>
            <a:r>
              <a:rPr lang="en-GB" dirty="0" smtClean="0"/>
              <a:t>Send the words home for pupils to practise</a:t>
            </a:r>
          </a:p>
          <a:p>
            <a:r>
              <a:rPr lang="en-GB" dirty="0" smtClean="0"/>
              <a:t>Revisit words throughout the topic/term – put them in a pot, pull one out and ask pupils to think up a sentence using the target word.</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953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Pre-teaching vocabulary prompts</a:t>
            </a:r>
            <a:endParaRPr lang="en-GB" dirty="0"/>
          </a:p>
        </p:txBody>
      </p:sp>
      <p:sp>
        <p:nvSpPr>
          <p:cNvPr id="3" name="Content Placeholder 2"/>
          <p:cNvSpPr>
            <a:spLocks noGrp="1"/>
          </p:cNvSpPr>
          <p:nvPr>
            <p:ph idx="1"/>
          </p:nvPr>
        </p:nvSpPr>
        <p:spPr>
          <a:xfrm>
            <a:off x="163828" y="1967344"/>
            <a:ext cx="6874281" cy="4793673"/>
          </a:xfrm>
        </p:spPr>
        <p:txBody>
          <a:bodyPr>
            <a:normAutofit lnSpcReduction="10000"/>
          </a:bodyPr>
          <a:lstStyle/>
          <a:p>
            <a:pPr marL="0" indent="0">
              <a:buNone/>
            </a:pPr>
            <a:r>
              <a:rPr lang="en-GB" sz="2400" dirty="0"/>
              <a:t>Symbols </a:t>
            </a:r>
            <a:r>
              <a:rPr lang="en-GB" sz="2400" dirty="0" smtClean="0"/>
              <a:t>can be </a:t>
            </a:r>
            <a:r>
              <a:rPr lang="en-GB" sz="2400" dirty="0"/>
              <a:t>used to encourage children to think about the different features of a </a:t>
            </a:r>
            <a:r>
              <a:rPr lang="en-GB" sz="2400" dirty="0" smtClean="0"/>
              <a:t>word, </a:t>
            </a:r>
            <a:r>
              <a:rPr lang="en-GB" sz="2400" dirty="0"/>
              <a:t>tapping into their semantic, phonological and perceptual word </a:t>
            </a:r>
            <a:r>
              <a:rPr lang="en-GB" sz="2400" dirty="0" smtClean="0"/>
              <a:t>knowledge. </a:t>
            </a:r>
          </a:p>
          <a:p>
            <a:pPr marL="0" indent="0">
              <a:buNone/>
            </a:pPr>
            <a:r>
              <a:rPr lang="en-GB" sz="2400" dirty="0" smtClean="0"/>
              <a:t>This </a:t>
            </a:r>
            <a:r>
              <a:rPr lang="en-GB" sz="2400" dirty="0"/>
              <a:t>pre-teaching strategy incorporates the following areas:</a:t>
            </a:r>
          </a:p>
          <a:p>
            <a:r>
              <a:rPr lang="en-GB" sz="2400" dirty="0">
                <a:solidFill>
                  <a:srgbClr val="92D050"/>
                </a:solidFill>
              </a:rPr>
              <a:t>Word knowledge</a:t>
            </a:r>
          </a:p>
          <a:p>
            <a:r>
              <a:rPr lang="en-GB" sz="2400" dirty="0">
                <a:solidFill>
                  <a:srgbClr val="FF0000"/>
                </a:solidFill>
              </a:rPr>
              <a:t>Phonological awareness</a:t>
            </a:r>
          </a:p>
          <a:p>
            <a:r>
              <a:rPr lang="en-GB" sz="2400" dirty="0" err="1">
                <a:solidFill>
                  <a:srgbClr val="7030A0"/>
                </a:solidFill>
              </a:rPr>
              <a:t>Kinesthetic</a:t>
            </a:r>
            <a:r>
              <a:rPr lang="en-GB" sz="2400" dirty="0">
                <a:solidFill>
                  <a:srgbClr val="7030A0"/>
                </a:solidFill>
              </a:rPr>
              <a:t> / </a:t>
            </a:r>
            <a:r>
              <a:rPr lang="en-GB" sz="2400" dirty="0" smtClean="0">
                <a:solidFill>
                  <a:srgbClr val="7030A0"/>
                </a:solidFill>
              </a:rPr>
              <a:t>visualisation</a:t>
            </a:r>
          </a:p>
          <a:p>
            <a:pPr marL="0" indent="0">
              <a:buNone/>
            </a:pPr>
            <a:endParaRPr lang="en-GB" dirty="0">
              <a:solidFill>
                <a:srgbClr val="7030A0"/>
              </a:solidFill>
            </a:endParaRPr>
          </a:p>
          <a:p>
            <a:pPr marL="0" indent="0">
              <a:buNone/>
            </a:pPr>
            <a:r>
              <a:rPr lang="en-GB" sz="1600" dirty="0" smtClean="0"/>
              <a:t>Reference: St </a:t>
            </a:r>
            <a:r>
              <a:rPr lang="en-GB" sz="1600" dirty="0"/>
              <a:t>John, P (2016) Pre-Teaching Vocabulary: Using visual prompts to teach independent word learning in children, What Works Edition, www.pipstjohn.co.uk</a:t>
            </a:r>
          </a:p>
          <a:p>
            <a:endParaRPr lang="en-GB" dirty="0"/>
          </a:p>
        </p:txBody>
      </p:sp>
      <p:sp>
        <p:nvSpPr>
          <p:cNvPr id="5" name="Rectangle 4"/>
          <p:cNvSpPr/>
          <p:nvPr/>
        </p:nvSpPr>
        <p:spPr>
          <a:xfrm>
            <a:off x="7148945" y="2153318"/>
            <a:ext cx="4765964" cy="4247317"/>
          </a:xfrm>
          <a:prstGeom prst="rect">
            <a:avLst/>
          </a:prstGeom>
          <a:solidFill>
            <a:schemeClr val="tx1"/>
          </a:solidFill>
        </p:spPr>
        <p:txBody>
          <a:bodyPr wrap="square">
            <a:spAutoFit/>
          </a:bodyPr>
          <a:lstStyle/>
          <a:p>
            <a:r>
              <a:rPr lang="en-GB" dirty="0">
                <a:solidFill>
                  <a:schemeClr val="bg1"/>
                </a:solidFill>
              </a:rPr>
              <a:t>Questions to ask</a:t>
            </a:r>
            <a:r>
              <a:rPr lang="en-GB" dirty="0" smtClean="0">
                <a:solidFill>
                  <a:schemeClr val="bg1"/>
                </a:solidFill>
              </a:rPr>
              <a:t>:</a:t>
            </a:r>
          </a:p>
          <a:p>
            <a:r>
              <a:rPr lang="en-GB" dirty="0" smtClean="0"/>
              <a:t> </a:t>
            </a:r>
            <a:r>
              <a:rPr lang="en-GB" dirty="0">
                <a:solidFill>
                  <a:srgbClr val="92D050"/>
                </a:solidFill>
              </a:rPr>
              <a:t>What does the word mean? Tell me about it. Describe it. What do we do with it? What parts? Where do we find it? What category? What do you already know? What does it link with? What is the root word? Can you use a suffix or a prefix? Can you find a word with the same meaning? Can you find a word with the opposite meaning? </a:t>
            </a:r>
            <a:r>
              <a:rPr lang="en-GB" dirty="0">
                <a:solidFill>
                  <a:srgbClr val="FF0000"/>
                </a:solidFill>
              </a:rPr>
              <a:t>What does the word sound like? How many beats does it have? What does it rhyme with? What sound does it begin with? Is it a short, medium or long word? </a:t>
            </a:r>
            <a:endParaRPr lang="en-GB" dirty="0" smtClean="0">
              <a:solidFill>
                <a:srgbClr val="FF0000"/>
              </a:solidFill>
            </a:endParaRPr>
          </a:p>
          <a:p>
            <a:r>
              <a:rPr lang="en-GB" dirty="0" smtClean="0">
                <a:solidFill>
                  <a:srgbClr val="7030A0"/>
                </a:solidFill>
              </a:rPr>
              <a:t>Can </a:t>
            </a:r>
            <a:r>
              <a:rPr lang="en-GB" dirty="0">
                <a:solidFill>
                  <a:srgbClr val="7030A0"/>
                </a:solidFill>
              </a:rPr>
              <a:t>you do an action? What does it look like? Can you draw a picture? Can you picture it in your head? Can you put the word in a sentence?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39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21356" t="18277" r="21675" b="6534"/>
          <a:stretch/>
        </p:blipFill>
        <p:spPr>
          <a:xfrm>
            <a:off x="1440873" y="124044"/>
            <a:ext cx="9074727" cy="673395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89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27639" t="31534" r="30407" b="13541"/>
          <a:stretch/>
        </p:blipFill>
        <p:spPr>
          <a:xfrm>
            <a:off x="7773738" y="188570"/>
            <a:ext cx="4317812" cy="3178084"/>
          </a:xfrm>
          <a:prstGeom prst="rect">
            <a:avLst/>
          </a:prstGeom>
        </p:spPr>
      </p:pic>
      <p:pic>
        <p:nvPicPr>
          <p:cNvPr id="5" name="Picture 4"/>
          <p:cNvPicPr>
            <a:picLocks noChangeAspect="1"/>
          </p:cNvPicPr>
          <p:nvPr/>
        </p:nvPicPr>
        <p:blipFill rotWithShape="1">
          <a:blip r:embed="rId6"/>
          <a:srcRect l="30727" t="37405" r="32111" b="11269"/>
          <a:stretch/>
        </p:blipFill>
        <p:spPr>
          <a:xfrm>
            <a:off x="7773738" y="3366654"/>
            <a:ext cx="4317812" cy="3352800"/>
          </a:xfrm>
          <a:prstGeom prst="rect">
            <a:avLst/>
          </a:prstGeom>
        </p:spPr>
      </p:pic>
      <p:pic>
        <p:nvPicPr>
          <p:cNvPr id="6" name="Picture 5"/>
          <p:cNvPicPr>
            <a:picLocks noChangeAspect="1"/>
          </p:cNvPicPr>
          <p:nvPr/>
        </p:nvPicPr>
        <p:blipFill rotWithShape="1">
          <a:blip r:embed="rId7"/>
          <a:srcRect l="27958" t="29072" r="26893" b="15246"/>
          <a:stretch/>
        </p:blipFill>
        <p:spPr>
          <a:xfrm>
            <a:off x="512618" y="1854465"/>
            <a:ext cx="6719455" cy="4659246"/>
          </a:xfrm>
          <a:prstGeom prst="rect">
            <a:avLst/>
          </a:prstGeom>
        </p:spPr>
      </p:pic>
      <p:sp>
        <p:nvSpPr>
          <p:cNvPr id="7" name="Title 1"/>
          <p:cNvSpPr>
            <a:spLocks noGrp="1"/>
          </p:cNvSpPr>
          <p:nvPr>
            <p:ph type="title"/>
          </p:nvPr>
        </p:nvSpPr>
        <p:spPr>
          <a:xfrm>
            <a:off x="897387" y="446610"/>
            <a:ext cx="9520158" cy="1049235"/>
          </a:xfrm>
        </p:spPr>
        <p:txBody>
          <a:bodyPr>
            <a:normAutofit/>
          </a:bodyPr>
          <a:lstStyle/>
          <a:p>
            <a:r>
              <a:rPr lang="en-GB" dirty="0" smtClean="0"/>
              <a:t>Word Knowledge Maps</a:t>
            </a:r>
            <a:endParaRPr lang="en-GB" dirty="0"/>
          </a:p>
        </p:txBody>
      </p:sp>
      <p:sp>
        <p:nvSpPr>
          <p:cNvPr id="8" name="Rectangle 7"/>
          <p:cNvSpPr/>
          <p:nvPr/>
        </p:nvSpPr>
        <p:spPr>
          <a:xfrm>
            <a:off x="0" y="6513711"/>
            <a:ext cx="7773738" cy="430887"/>
          </a:xfrm>
          <a:prstGeom prst="rect">
            <a:avLst/>
          </a:prstGeom>
        </p:spPr>
        <p:txBody>
          <a:bodyPr wrap="square">
            <a:spAutoFit/>
          </a:bodyPr>
          <a:lstStyle/>
          <a:p>
            <a:r>
              <a:rPr lang="en-GB" sz="1050" dirty="0"/>
              <a:t>St John, P (2016) Pre-Teaching Vocabulary: Using visual prompts to teach independent word learning in children, What Works Edition, www.pipstjohn.co.uk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26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21919"/>
            <a:ext cx="9520158" cy="1049235"/>
          </a:xfrm>
        </p:spPr>
        <p:txBody>
          <a:bodyPr>
            <a:normAutofit fontScale="90000"/>
          </a:bodyPr>
          <a:lstStyle/>
          <a:p>
            <a:r>
              <a:rPr lang="en-GB" dirty="0" smtClean="0"/>
              <a:t>Semantic word books &amp; visual dictionaries</a:t>
            </a:r>
            <a:endParaRPr lang="en-GB" dirty="0"/>
          </a:p>
        </p:txBody>
      </p:sp>
      <p:sp>
        <p:nvSpPr>
          <p:cNvPr id="3" name="Content Placeholder 2"/>
          <p:cNvSpPr>
            <a:spLocks noGrp="1"/>
          </p:cNvSpPr>
          <p:nvPr>
            <p:ph idx="1"/>
          </p:nvPr>
        </p:nvSpPr>
        <p:spPr>
          <a:xfrm>
            <a:off x="538236" y="2028484"/>
            <a:ext cx="6707604" cy="4241800"/>
          </a:xfrm>
        </p:spPr>
        <p:txBody>
          <a:bodyPr>
            <a:normAutofit/>
          </a:bodyPr>
          <a:lstStyle/>
          <a:p>
            <a:pPr marL="0" indent="0">
              <a:buNone/>
            </a:pPr>
            <a:r>
              <a:rPr lang="en-GB" dirty="0" smtClean="0"/>
              <a:t>These are arranged through meaning in categories (e.g. LTC) rather than alphabetically.</a:t>
            </a:r>
          </a:p>
          <a:p>
            <a:pPr marL="0" indent="0">
              <a:buNone/>
            </a:pPr>
            <a:r>
              <a:rPr lang="en-GB" dirty="0" smtClean="0"/>
              <a:t>This helps pupils to see how words are linked together by association.  Each time it is used the pupil considers what the word means and is reminded of other words related to it.  This strategy supports the development of word storage and retrieval skills.</a:t>
            </a:r>
          </a:p>
          <a:p>
            <a:pPr marL="0" indent="0">
              <a:buNone/>
            </a:pPr>
            <a:r>
              <a:rPr lang="en-GB" dirty="0" smtClean="0"/>
              <a:t>Could create personal ones for individual key pupils, or whole class visual dictionary which can be referred back to.</a:t>
            </a:r>
            <a:endParaRPr lang="en-GB" dirty="0"/>
          </a:p>
        </p:txBody>
      </p:sp>
      <p:grpSp>
        <p:nvGrpSpPr>
          <p:cNvPr id="10" name="Group 9"/>
          <p:cNvGrpSpPr/>
          <p:nvPr/>
        </p:nvGrpSpPr>
        <p:grpSpPr>
          <a:xfrm>
            <a:off x="7454899" y="1600199"/>
            <a:ext cx="4581525" cy="4962525"/>
            <a:chOff x="3171825" y="293688"/>
            <a:chExt cx="5892800" cy="5683250"/>
          </a:xfrm>
        </p:grpSpPr>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1825" y="301625"/>
              <a:ext cx="188277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000" y="3213100"/>
              <a:ext cx="1909763"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65725" y="293688"/>
              <a:ext cx="188277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7950" y="3213100"/>
              <a:ext cx="1908175"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1213" y="301625"/>
              <a:ext cx="1876425"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61213" y="3213100"/>
              <a:ext cx="1903412"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836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095" y="216611"/>
            <a:ext cx="9520158" cy="1049235"/>
          </a:xfrm>
        </p:spPr>
        <p:txBody>
          <a:bodyPr>
            <a:normAutofit fontScale="90000"/>
          </a:bodyPr>
          <a:lstStyle/>
          <a:p>
            <a:r>
              <a:rPr lang="en-GB" dirty="0" smtClean="0"/>
              <a:t>Word definition boards and activities</a:t>
            </a:r>
            <a:endParaRPr lang="en-GB" dirty="0"/>
          </a:p>
        </p:txBody>
      </p:sp>
      <p:grpSp>
        <p:nvGrpSpPr>
          <p:cNvPr id="3" name="Group 2"/>
          <p:cNvGrpSpPr/>
          <p:nvPr/>
        </p:nvGrpSpPr>
        <p:grpSpPr>
          <a:xfrm>
            <a:off x="387927" y="3040483"/>
            <a:ext cx="4985327" cy="3032992"/>
            <a:chOff x="1496095" y="1792936"/>
            <a:chExt cx="8405612" cy="4605091"/>
          </a:xfrm>
        </p:grpSpPr>
        <p:sp>
          <p:nvSpPr>
            <p:cNvPr id="4" name="Rectangle 3"/>
            <p:cNvSpPr/>
            <p:nvPr/>
          </p:nvSpPr>
          <p:spPr>
            <a:xfrm>
              <a:off x="4726546" y="3464417"/>
              <a:ext cx="1944710" cy="12621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chemeClr val="bg1"/>
                  </a:solidFill>
                </a:rPr>
                <a:t>Word</a:t>
              </a:r>
              <a:endParaRPr lang="en-GB" sz="2800" b="1" dirty="0">
                <a:solidFill>
                  <a:schemeClr val="bg1"/>
                </a:solidFill>
              </a:endParaRPr>
            </a:p>
          </p:txBody>
        </p:sp>
        <p:sp>
          <p:nvSpPr>
            <p:cNvPr id="5" name="Rectangle 4"/>
            <p:cNvSpPr/>
            <p:nvPr/>
          </p:nvSpPr>
          <p:spPr>
            <a:xfrm>
              <a:off x="4726546" y="1792936"/>
              <a:ext cx="1944710" cy="126212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bg1"/>
                  </a:solidFill>
                </a:rPr>
                <a:t>Where do you find it?</a:t>
              </a:r>
              <a:endParaRPr lang="en-GB" sz="1600" b="1" dirty="0">
                <a:solidFill>
                  <a:schemeClr val="bg1"/>
                </a:solidFill>
              </a:endParaRPr>
            </a:p>
          </p:txBody>
        </p:sp>
        <p:sp>
          <p:nvSpPr>
            <p:cNvPr id="6" name="Rectangle 5"/>
            <p:cNvSpPr/>
            <p:nvPr/>
          </p:nvSpPr>
          <p:spPr>
            <a:xfrm>
              <a:off x="7956997" y="3464417"/>
              <a:ext cx="1944710" cy="12621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bg1"/>
                  </a:solidFill>
                </a:rPr>
                <a:t>What does it do?</a:t>
              </a:r>
              <a:endParaRPr lang="en-GB" sz="1600" b="1" dirty="0">
                <a:solidFill>
                  <a:schemeClr val="bg1"/>
                </a:solidFill>
              </a:endParaRPr>
            </a:p>
          </p:txBody>
        </p:sp>
        <p:sp>
          <p:nvSpPr>
            <p:cNvPr id="7" name="Rectangle 6"/>
            <p:cNvSpPr/>
            <p:nvPr/>
          </p:nvSpPr>
          <p:spPr>
            <a:xfrm>
              <a:off x="4726546" y="5135898"/>
              <a:ext cx="1944710" cy="1262129"/>
            </a:xfrm>
            <a:prstGeom prst="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bg1"/>
                  </a:solidFill>
                </a:rPr>
                <a:t>Who uses it?  Who does it belong to?</a:t>
              </a:r>
              <a:endParaRPr lang="en-GB" sz="1600" b="1" dirty="0">
                <a:solidFill>
                  <a:schemeClr val="bg1"/>
                </a:solidFill>
              </a:endParaRPr>
            </a:p>
          </p:txBody>
        </p:sp>
        <p:sp>
          <p:nvSpPr>
            <p:cNvPr id="8" name="Rectangle 7"/>
            <p:cNvSpPr/>
            <p:nvPr/>
          </p:nvSpPr>
          <p:spPr>
            <a:xfrm>
              <a:off x="1496095" y="3464417"/>
              <a:ext cx="1944710" cy="126212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bg1"/>
                  </a:solidFill>
                </a:rPr>
                <a:t>What does it look like?</a:t>
              </a:r>
              <a:endParaRPr lang="en-GB" sz="1600" b="1" dirty="0">
                <a:solidFill>
                  <a:schemeClr val="bg1"/>
                </a:solidFill>
              </a:endParaRPr>
            </a:p>
          </p:txBody>
        </p:sp>
        <p:sp>
          <p:nvSpPr>
            <p:cNvPr id="9" name="Bent Arrow 8"/>
            <p:cNvSpPr/>
            <p:nvPr/>
          </p:nvSpPr>
          <p:spPr>
            <a:xfrm>
              <a:off x="2137893" y="2185250"/>
              <a:ext cx="2176529" cy="852778"/>
            </a:xfrm>
            <a:prstGeom prst="ben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chemeClr val="tx1"/>
                </a:solidFill>
              </a:endParaRPr>
            </a:p>
          </p:txBody>
        </p:sp>
        <p:sp>
          <p:nvSpPr>
            <p:cNvPr id="10" name="Bent Arrow 9"/>
            <p:cNvSpPr/>
            <p:nvPr/>
          </p:nvSpPr>
          <p:spPr>
            <a:xfrm rot="5400000">
              <a:off x="7719363" y="1430316"/>
              <a:ext cx="1017431" cy="2527299"/>
            </a:xfrm>
            <a:prstGeom prst="ben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chemeClr val="tx1"/>
                </a:solidFill>
              </a:endParaRPr>
            </a:p>
          </p:txBody>
        </p:sp>
        <p:sp>
          <p:nvSpPr>
            <p:cNvPr id="11" name="Bent Arrow 10"/>
            <p:cNvSpPr/>
            <p:nvPr/>
          </p:nvSpPr>
          <p:spPr>
            <a:xfrm rot="10800000">
              <a:off x="7237927" y="5306096"/>
              <a:ext cx="2253800" cy="887254"/>
            </a:xfrm>
            <a:prstGeom prst="ben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chemeClr val="tx1"/>
                </a:solidFill>
              </a:endParaRPr>
            </a:p>
          </p:txBody>
        </p:sp>
        <p:sp>
          <p:nvSpPr>
            <p:cNvPr id="12" name="Bent Arrow 11"/>
            <p:cNvSpPr/>
            <p:nvPr/>
          </p:nvSpPr>
          <p:spPr>
            <a:xfrm rot="16200000">
              <a:off x="2764298" y="4509493"/>
              <a:ext cx="887253" cy="2140063"/>
            </a:xfrm>
            <a:prstGeom prst="ben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chemeClr val="tx1"/>
                </a:solidFill>
              </a:endParaRPr>
            </a:p>
          </p:txBody>
        </p:sp>
      </p:grpSp>
      <p:sp>
        <p:nvSpPr>
          <p:cNvPr id="13" name="TextBox 12"/>
          <p:cNvSpPr txBox="1"/>
          <p:nvPr/>
        </p:nvSpPr>
        <p:spPr>
          <a:xfrm>
            <a:off x="1260764" y="2024879"/>
            <a:ext cx="10931236" cy="369332"/>
          </a:xfrm>
          <a:prstGeom prst="rect">
            <a:avLst/>
          </a:prstGeom>
          <a:noFill/>
        </p:spPr>
        <p:txBody>
          <a:bodyPr wrap="square" rtlCol="0">
            <a:spAutoFit/>
          </a:bodyPr>
          <a:lstStyle/>
          <a:p>
            <a:r>
              <a:rPr lang="en-GB" b="1" dirty="0" smtClean="0"/>
              <a:t>Use Language Through Colour as a visual support for word categories and definition activities.</a:t>
            </a:r>
            <a:endParaRPr lang="en-GB" b="1" dirty="0"/>
          </a:p>
        </p:txBody>
      </p:sp>
      <p:pic>
        <p:nvPicPr>
          <p:cNvPr id="14" name="Picture 13"/>
          <p:cNvPicPr>
            <a:picLocks noChangeAspect="1"/>
          </p:cNvPicPr>
          <p:nvPr/>
        </p:nvPicPr>
        <p:blipFill rotWithShape="1">
          <a:blip r:embed="rId4"/>
          <a:srcRect l="17736" t="23201" r="35199" b="15435"/>
          <a:stretch/>
        </p:blipFill>
        <p:spPr>
          <a:xfrm>
            <a:off x="6456217" y="2757042"/>
            <a:ext cx="5458337" cy="4001134"/>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59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Word definition </a:t>
            </a:r>
            <a:r>
              <a:rPr lang="en-GB" dirty="0" smtClean="0"/>
              <a:t>activities</a:t>
            </a:r>
            <a:endParaRPr lang="en-GB" dirty="0"/>
          </a:p>
        </p:txBody>
      </p:sp>
      <p:sp>
        <p:nvSpPr>
          <p:cNvPr id="3" name="Content Placeholder 2"/>
          <p:cNvSpPr>
            <a:spLocks noGrp="1"/>
          </p:cNvSpPr>
          <p:nvPr>
            <p:ph idx="1"/>
          </p:nvPr>
        </p:nvSpPr>
        <p:spPr/>
        <p:txBody>
          <a:bodyPr>
            <a:normAutofit/>
          </a:bodyPr>
          <a:lstStyle/>
          <a:p>
            <a:pPr marL="0" indent="0">
              <a:buNone/>
            </a:pPr>
            <a:r>
              <a:rPr lang="en-GB" u="sng" dirty="0" smtClean="0"/>
              <a:t>Word of the week</a:t>
            </a:r>
          </a:p>
          <a:p>
            <a:pPr marL="0" indent="0">
              <a:buNone/>
            </a:pPr>
            <a:r>
              <a:rPr lang="en-GB" dirty="0" smtClean="0"/>
              <a:t>Whole class – attach a picture representing the word of the week in the middle on a large class board.  At appropriate times of the day (e.g. lining up for PE) discuss the word questions e.g. who can tell me what it looks like?  Extend to children asking the questions.</a:t>
            </a:r>
          </a:p>
          <a:p>
            <a:pPr marL="0" indent="0">
              <a:buNone/>
            </a:pPr>
            <a:endParaRPr lang="en-GB" dirty="0"/>
          </a:p>
          <a:p>
            <a:pPr marL="0" indent="0">
              <a:buNone/>
            </a:pPr>
            <a:r>
              <a:rPr lang="en-GB" u="sng" dirty="0" smtClean="0"/>
              <a:t>What is it?</a:t>
            </a:r>
          </a:p>
          <a:p>
            <a:pPr marL="0" indent="0">
              <a:buNone/>
            </a:pPr>
            <a:r>
              <a:rPr lang="en-GB" dirty="0" smtClean="0"/>
              <a:t>Group game – show a range of picture cards to the group and discuss each one briefly.  Shuffle them, pupil chooses a picture and other pupils must ask questions from the board to try and guess what it is.</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38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029" y="204778"/>
            <a:ext cx="9520158" cy="1049235"/>
          </a:xfrm>
        </p:spPr>
        <p:txBody>
          <a:bodyPr/>
          <a:lstStyle/>
          <a:p>
            <a:r>
              <a:rPr lang="en-GB" dirty="0" smtClean="0"/>
              <a:t>WORD DETECTIVES</a:t>
            </a:r>
            <a:endParaRPr lang="en-GB" dirty="0"/>
          </a:p>
        </p:txBody>
      </p:sp>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632" y="1254013"/>
            <a:ext cx="9830758" cy="5177577"/>
          </a:xfrm>
          <a:prstGeom prst="rect">
            <a:avLst/>
          </a:prstGeom>
          <a:solidFill>
            <a:schemeClr val="bg2"/>
          </a:solidFill>
        </p:spPr>
      </p:pic>
      <p:pic>
        <p:nvPicPr>
          <p:cNvPr id="1026" name="Picture 2" descr="Word Detectives Part I | Ladybug's Teacher Files"/>
          <p:cNvPicPr>
            <a:picLocks noChangeAspect="1" noChangeArrowheads="1"/>
          </p:cNvPicPr>
          <p:nvPr/>
        </p:nvPicPr>
        <p:blipFill rotWithShape="1">
          <a:blip r:embed="rId5">
            <a:extLst>
              <a:ext uri="{28A0092B-C50C-407E-A947-70E740481C1C}">
                <a14:useLocalDpi xmlns:a14="http://schemas.microsoft.com/office/drawing/2010/main" val="0"/>
              </a:ext>
            </a:extLst>
          </a:blip>
          <a:srcRect b="7125"/>
          <a:stretch/>
        </p:blipFill>
        <p:spPr bwMode="auto">
          <a:xfrm>
            <a:off x="101745" y="3851564"/>
            <a:ext cx="2418567"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769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ATTRIBUTE WEBs</a:t>
            </a:r>
            <a:endParaRPr lang="en-GB" dirty="0"/>
          </a:p>
        </p:txBody>
      </p:sp>
      <p:pic>
        <p:nvPicPr>
          <p:cNvPr id="6" name="Content Placeholder 5"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67996" y="2426746"/>
            <a:ext cx="6364625" cy="3142038"/>
          </a:xfrm>
        </p:spPr>
      </p:pic>
      <p:grpSp>
        <p:nvGrpSpPr>
          <p:cNvPr id="3" name="Group 2"/>
          <p:cNvGrpSpPr/>
          <p:nvPr/>
        </p:nvGrpSpPr>
        <p:grpSpPr>
          <a:xfrm>
            <a:off x="193963" y="2159945"/>
            <a:ext cx="5269057" cy="3675639"/>
            <a:chOff x="576263" y="827088"/>
            <a:chExt cx="7948612" cy="5368925"/>
          </a:xfrm>
        </p:grpSpPr>
        <p:pic>
          <p:nvPicPr>
            <p:cNvPr id="4" name="Picture 74" descr="giraff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8300" y="2662238"/>
              <a:ext cx="1074738" cy="1693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Oval 6"/>
            <p:cNvSpPr>
              <a:spLocks noChangeArrowheads="1"/>
            </p:cNvSpPr>
            <p:nvPr/>
          </p:nvSpPr>
          <p:spPr bwMode="auto">
            <a:xfrm>
              <a:off x="576263" y="1803400"/>
              <a:ext cx="2017712" cy="136842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GB">
                <a:latin typeface="Times New Roman" charset="0"/>
                <a:ea typeface="ＭＳ Ｐゴシック" charset="0"/>
              </a:endParaRPr>
            </a:p>
          </p:txBody>
        </p:sp>
        <p:sp>
          <p:nvSpPr>
            <p:cNvPr id="7" name="Oval 7"/>
            <p:cNvSpPr>
              <a:spLocks noChangeArrowheads="1"/>
            </p:cNvSpPr>
            <p:nvPr/>
          </p:nvSpPr>
          <p:spPr bwMode="auto">
            <a:xfrm>
              <a:off x="6508750" y="4025900"/>
              <a:ext cx="2016125" cy="1368425"/>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GB">
                <a:latin typeface="Times New Roman" charset="0"/>
                <a:ea typeface="ＭＳ Ｐゴシック" charset="0"/>
              </a:endParaRPr>
            </a:p>
          </p:txBody>
        </p:sp>
        <p:sp>
          <p:nvSpPr>
            <p:cNvPr id="8" name="Oval 8"/>
            <p:cNvSpPr>
              <a:spLocks noChangeArrowheads="1"/>
            </p:cNvSpPr>
            <p:nvPr/>
          </p:nvSpPr>
          <p:spPr bwMode="auto">
            <a:xfrm>
              <a:off x="576263" y="4097338"/>
              <a:ext cx="2016125" cy="1368425"/>
            </a:xfrm>
            <a:prstGeom prst="ellipse">
              <a:avLst/>
            </a:prstGeom>
            <a:solidFill>
              <a:srgbClr val="2BF34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GB" sz="2000">
                <a:latin typeface="Times New Roman" charset="0"/>
                <a:ea typeface="ＭＳ Ｐゴシック" charset="0"/>
              </a:endParaRPr>
            </a:p>
          </p:txBody>
        </p:sp>
        <p:sp>
          <p:nvSpPr>
            <p:cNvPr id="9" name="Oval 11"/>
            <p:cNvSpPr>
              <a:spLocks noChangeArrowheads="1"/>
            </p:cNvSpPr>
            <p:nvPr/>
          </p:nvSpPr>
          <p:spPr bwMode="auto">
            <a:xfrm>
              <a:off x="6340475" y="1803400"/>
              <a:ext cx="2016125" cy="13684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GB" sz="2000">
                <a:latin typeface="Times New Roman" charset="0"/>
                <a:ea typeface="ＭＳ Ｐゴシック" charset="0"/>
              </a:endParaRPr>
            </a:p>
          </p:txBody>
        </p:sp>
        <p:sp>
          <p:nvSpPr>
            <p:cNvPr id="10" name="Oval 12"/>
            <p:cNvSpPr>
              <a:spLocks noChangeArrowheads="1"/>
            </p:cNvSpPr>
            <p:nvPr/>
          </p:nvSpPr>
          <p:spPr bwMode="auto">
            <a:xfrm>
              <a:off x="3754438" y="827088"/>
              <a:ext cx="2017712" cy="136842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GB" sz="2000">
                <a:latin typeface="Times New Roman" charset="0"/>
                <a:ea typeface="ＭＳ Ｐゴシック" charset="0"/>
              </a:endParaRPr>
            </a:p>
          </p:txBody>
        </p:sp>
        <p:sp>
          <p:nvSpPr>
            <p:cNvPr id="11" name="Text Box 41"/>
            <p:cNvSpPr txBox="1">
              <a:spLocks noChangeArrowheads="1"/>
            </p:cNvSpPr>
            <p:nvPr/>
          </p:nvSpPr>
          <p:spPr bwMode="auto">
            <a:xfrm>
              <a:off x="6770688" y="1582738"/>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600">
                  <a:solidFill>
                    <a:schemeClr val="tx1"/>
                  </a:solidFill>
                  <a:latin typeface="Arial" charset="0"/>
                  <a:ea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defRPr/>
              </a:pPr>
              <a:endParaRPr lang="en-GB" sz="1800" smtClean="0"/>
            </a:p>
          </p:txBody>
        </p:sp>
        <p:sp>
          <p:nvSpPr>
            <p:cNvPr id="12" name="Text Box 42"/>
            <p:cNvSpPr txBox="1">
              <a:spLocks noChangeArrowheads="1"/>
            </p:cNvSpPr>
            <p:nvPr/>
          </p:nvSpPr>
          <p:spPr bwMode="auto">
            <a:xfrm>
              <a:off x="1150938" y="2287588"/>
              <a:ext cx="9715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1600">
                  <a:solidFill>
                    <a:schemeClr val="tx1"/>
                  </a:solidFill>
                  <a:latin typeface="Arial" charset="0"/>
                  <a:ea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defRPr/>
              </a:pPr>
              <a:r>
                <a:rPr lang="en-GB" sz="2000" dirty="0" smtClean="0"/>
                <a:t>Animal</a:t>
              </a:r>
              <a:endParaRPr lang="en-US" sz="2000" dirty="0" smtClean="0"/>
            </a:p>
          </p:txBody>
        </p:sp>
        <p:sp>
          <p:nvSpPr>
            <p:cNvPr id="13" name="Text Box 43"/>
            <p:cNvSpPr txBox="1">
              <a:spLocks noChangeArrowheads="1"/>
            </p:cNvSpPr>
            <p:nvPr/>
          </p:nvSpPr>
          <p:spPr bwMode="auto">
            <a:xfrm>
              <a:off x="6832600" y="4452938"/>
              <a:ext cx="13684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Arial" charset="0"/>
                  <a:ea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spcBef>
                  <a:spcPct val="50000"/>
                </a:spcBef>
                <a:defRPr/>
              </a:pPr>
              <a:r>
                <a:rPr lang="en-GB" sz="2000" dirty="0" smtClean="0">
                  <a:solidFill>
                    <a:schemeClr val="bg1"/>
                  </a:solidFill>
                </a:rPr>
                <a:t>Africa</a:t>
              </a:r>
              <a:endParaRPr lang="en-US" sz="2000" dirty="0" smtClean="0">
                <a:solidFill>
                  <a:schemeClr val="bg1"/>
                </a:solidFill>
              </a:endParaRPr>
            </a:p>
          </p:txBody>
        </p:sp>
        <p:sp>
          <p:nvSpPr>
            <p:cNvPr id="14" name="Text Box 44"/>
            <p:cNvSpPr txBox="1">
              <a:spLocks noChangeArrowheads="1"/>
            </p:cNvSpPr>
            <p:nvPr/>
          </p:nvSpPr>
          <p:spPr bwMode="auto">
            <a:xfrm>
              <a:off x="6599359" y="1944913"/>
              <a:ext cx="1582739"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Arial" charset="0"/>
                  <a:ea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spcBef>
                  <a:spcPct val="50000"/>
                </a:spcBef>
                <a:defRPr/>
              </a:pPr>
              <a:r>
                <a:rPr lang="en-GB" sz="2000" dirty="0" smtClean="0"/>
                <a:t>Eats leaves</a:t>
              </a:r>
              <a:endParaRPr lang="en-US" sz="2000" dirty="0" smtClean="0"/>
            </a:p>
          </p:txBody>
        </p:sp>
        <p:sp>
          <p:nvSpPr>
            <p:cNvPr id="15" name="Text Box 45"/>
            <p:cNvSpPr txBox="1">
              <a:spLocks noChangeArrowheads="1"/>
            </p:cNvSpPr>
            <p:nvPr/>
          </p:nvSpPr>
          <p:spPr bwMode="auto">
            <a:xfrm>
              <a:off x="840507" y="4191219"/>
              <a:ext cx="1439861" cy="121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Arial" charset="0"/>
                  <a:ea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spcBef>
                  <a:spcPct val="50000"/>
                </a:spcBef>
                <a:defRPr/>
              </a:pPr>
              <a:r>
                <a:rPr lang="en-GB" dirty="0" smtClean="0"/>
                <a:t>Has a long neck</a:t>
              </a:r>
              <a:endParaRPr lang="en-US" dirty="0" smtClean="0"/>
            </a:p>
          </p:txBody>
        </p:sp>
        <p:sp>
          <p:nvSpPr>
            <p:cNvPr id="16" name="Text Box 46"/>
            <p:cNvSpPr txBox="1">
              <a:spLocks noChangeArrowheads="1"/>
            </p:cNvSpPr>
            <p:nvPr/>
          </p:nvSpPr>
          <p:spPr bwMode="auto">
            <a:xfrm>
              <a:off x="3892550" y="1311275"/>
              <a:ext cx="17764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Arial" charset="0"/>
                  <a:ea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spcBef>
                  <a:spcPct val="50000"/>
                </a:spcBef>
                <a:defRPr/>
              </a:pPr>
              <a:r>
                <a:rPr lang="en-GB" sz="2000" dirty="0" smtClean="0"/>
                <a:t>Mammal</a:t>
              </a:r>
              <a:endParaRPr lang="en-US" sz="2000" dirty="0" smtClean="0"/>
            </a:p>
          </p:txBody>
        </p:sp>
        <p:sp>
          <p:nvSpPr>
            <p:cNvPr id="17" name="Oval 48"/>
            <p:cNvSpPr>
              <a:spLocks noChangeArrowheads="1"/>
            </p:cNvSpPr>
            <p:nvPr/>
          </p:nvSpPr>
          <p:spPr bwMode="auto">
            <a:xfrm>
              <a:off x="3746500" y="4827588"/>
              <a:ext cx="2014538" cy="1368425"/>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GB">
                <a:solidFill>
                  <a:schemeClr val="bg1"/>
                </a:solidFill>
                <a:latin typeface="Times New Roman" charset="0"/>
                <a:ea typeface="ＭＳ Ｐゴシック" charset="0"/>
              </a:endParaRPr>
            </a:p>
          </p:txBody>
        </p:sp>
        <p:sp>
          <p:nvSpPr>
            <p:cNvPr id="18" name="Text Box 49"/>
            <p:cNvSpPr txBox="1">
              <a:spLocks noChangeArrowheads="1"/>
            </p:cNvSpPr>
            <p:nvPr/>
          </p:nvSpPr>
          <p:spPr bwMode="auto">
            <a:xfrm>
              <a:off x="3998118" y="5025239"/>
              <a:ext cx="15113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Arial" charset="0"/>
                  <a:ea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spcBef>
                  <a:spcPct val="50000"/>
                </a:spcBef>
                <a:defRPr/>
              </a:pPr>
              <a:r>
                <a:rPr lang="en-GB" sz="2000" dirty="0" smtClean="0">
                  <a:solidFill>
                    <a:schemeClr val="bg1"/>
                  </a:solidFill>
                </a:rPr>
                <a:t>In a zoo</a:t>
              </a:r>
              <a:endParaRPr lang="en-US" sz="2000" dirty="0" smtClean="0">
                <a:solidFill>
                  <a:schemeClr val="bg1"/>
                </a:solidFill>
              </a:endParaRPr>
            </a:p>
          </p:txBody>
        </p:sp>
        <p:sp>
          <p:nvSpPr>
            <p:cNvPr id="19" name="Line 51"/>
            <p:cNvSpPr>
              <a:spLocks noChangeShapeType="1"/>
            </p:cNvSpPr>
            <p:nvPr/>
          </p:nvSpPr>
          <p:spPr bwMode="auto">
            <a:xfrm>
              <a:off x="4808538" y="2195513"/>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a:latin typeface="Times New Roman" charset="0"/>
                <a:ea typeface="ＭＳ Ｐゴシック" charset="0"/>
              </a:endParaRPr>
            </a:p>
          </p:txBody>
        </p:sp>
        <p:sp>
          <p:nvSpPr>
            <p:cNvPr id="20" name="Line 52"/>
            <p:cNvSpPr>
              <a:spLocks noChangeShapeType="1"/>
            </p:cNvSpPr>
            <p:nvPr/>
          </p:nvSpPr>
          <p:spPr bwMode="auto">
            <a:xfrm flipH="1">
              <a:off x="5330825" y="2662238"/>
              <a:ext cx="1009650" cy="473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a:latin typeface="Times New Roman" charset="0"/>
                <a:ea typeface="ＭＳ Ｐゴシック" charset="0"/>
              </a:endParaRPr>
            </a:p>
          </p:txBody>
        </p:sp>
        <p:sp>
          <p:nvSpPr>
            <p:cNvPr id="21" name="Line 53"/>
            <p:cNvSpPr>
              <a:spLocks noChangeShapeType="1"/>
            </p:cNvSpPr>
            <p:nvPr/>
          </p:nvSpPr>
          <p:spPr bwMode="auto">
            <a:xfrm flipH="1" flipV="1">
              <a:off x="5402263" y="3671888"/>
              <a:ext cx="1368425"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a:latin typeface="Times New Roman" charset="0"/>
                <a:ea typeface="ＭＳ Ｐゴシック" charset="0"/>
              </a:endParaRPr>
            </a:p>
          </p:txBody>
        </p:sp>
        <p:sp>
          <p:nvSpPr>
            <p:cNvPr id="22" name="Line 54"/>
            <p:cNvSpPr>
              <a:spLocks noChangeShapeType="1"/>
            </p:cNvSpPr>
            <p:nvPr/>
          </p:nvSpPr>
          <p:spPr bwMode="auto">
            <a:xfrm flipV="1">
              <a:off x="4762500" y="44704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a:latin typeface="Times New Roman" charset="0"/>
                <a:ea typeface="ＭＳ Ｐゴシック" charset="0"/>
              </a:endParaRPr>
            </a:p>
          </p:txBody>
        </p:sp>
        <p:sp>
          <p:nvSpPr>
            <p:cNvPr id="23" name="Line 55"/>
            <p:cNvSpPr>
              <a:spLocks noChangeShapeType="1"/>
            </p:cNvSpPr>
            <p:nvPr/>
          </p:nvSpPr>
          <p:spPr bwMode="auto">
            <a:xfrm flipV="1">
              <a:off x="2489200" y="3814763"/>
              <a:ext cx="1563688"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a:latin typeface="Times New Roman" charset="0"/>
                <a:ea typeface="ＭＳ Ｐゴシック" charset="0"/>
              </a:endParaRPr>
            </a:p>
          </p:txBody>
        </p:sp>
        <p:sp>
          <p:nvSpPr>
            <p:cNvPr id="24" name="Line 56"/>
            <p:cNvSpPr>
              <a:spLocks noChangeShapeType="1"/>
            </p:cNvSpPr>
            <p:nvPr/>
          </p:nvSpPr>
          <p:spPr bwMode="auto">
            <a:xfrm>
              <a:off x="2592388" y="2662238"/>
              <a:ext cx="1585912" cy="509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a:latin typeface="Times New Roman" charset="0"/>
                <a:ea typeface="ＭＳ Ｐゴシック" charset="0"/>
              </a:endParaRPr>
            </a:p>
          </p:txBody>
        </p:sp>
      </p:gr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18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140" y="270321"/>
            <a:ext cx="9784080" cy="1508760"/>
          </a:xfrm>
        </p:spPr>
        <p:txBody>
          <a:bodyPr/>
          <a:lstStyle/>
          <a:p>
            <a:r>
              <a:rPr lang="en-GB" dirty="0" smtClean="0"/>
              <a:t>MULTIPLE MEANING TREE</a:t>
            </a:r>
            <a:endParaRPr lang="en-GB" dirty="0"/>
          </a:p>
        </p:txBody>
      </p:sp>
      <p:pic>
        <p:nvPicPr>
          <p:cNvPr id="2050" name="Picture 2" descr="https://1.bp.blogspot.com/-4CGPps2wKIQ/VTcQHPaUg4I/AAAAAAAACrI/QDg5IdIAN5c/s1600/FullSizeRender%2B(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2080490"/>
            <a:ext cx="5968133" cy="44761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llustrating Multiple Meaning Worksheet • Have Fun Teachi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5"/>
          <a:stretch>
            <a:fillRect/>
          </a:stretch>
        </p:blipFill>
        <p:spPr>
          <a:xfrm>
            <a:off x="6847767" y="168275"/>
            <a:ext cx="5164467" cy="668972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12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use Pre-teaching?</a:t>
            </a:r>
            <a:endParaRPr lang="en-GB" dirty="0"/>
          </a:p>
        </p:txBody>
      </p:sp>
      <p:sp>
        <p:nvSpPr>
          <p:cNvPr id="3" name="Content Placeholder 2"/>
          <p:cNvSpPr>
            <a:spLocks noGrp="1"/>
          </p:cNvSpPr>
          <p:nvPr>
            <p:ph idx="1"/>
          </p:nvPr>
        </p:nvSpPr>
        <p:spPr/>
        <p:txBody>
          <a:bodyPr>
            <a:normAutofit/>
          </a:bodyPr>
          <a:lstStyle/>
          <a:p>
            <a:r>
              <a:rPr lang="en-GB" dirty="0" smtClean="0"/>
              <a:t>Pre-teaching </a:t>
            </a:r>
            <a:r>
              <a:rPr lang="en-GB" dirty="0"/>
              <a:t>is a way of </a:t>
            </a:r>
            <a:r>
              <a:rPr lang="en-GB" dirty="0" smtClean="0"/>
              <a:t>setting children and </a:t>
            </a:r>
            <a:r>
              <a:rPr lang="en-GB" dirty="0"/>
              <a:t>young people up for success. </a:t>
            </a:r>
            <a:r>
              <a:rPr lang="en-GB" dirty="0" smtClean="0"/>
              <a:t>Some children or young people </a:t>
            </a:r>
            <a:r>
              <a:rPr lang="en-GB" dirty="0"/>
              <a:t>can often find themselves in situations that are alien to them or that can cause extreme </a:t>
            </a:r>
            <a:r>
              <a:rPr lang="en-GB" dirty="0" smtClean="0"/>
              <a:t>pressure, anxiety or </a:t>
            </a:r>
            <a:r>
              <a:rPr lang="en-GB" dirty="0"/>
              <a:t>stress</a:t>
            </a:r>
            <a:r>
              <a:rPr lang="en-GB" dirty="0" smtClean="0"/>
              <a:t>. Not understanding certain situations or tasks can cause some children or young people to react inappropriately.</a:t>
            </a:r>
          </a:p>
          <a:p>
            <a:r>
              <a:rPr lang="en-GB" dirty="0"/>
              <a:t>All pre-learning activities are aimed at helping students to develop levels of curiosity and interest before they learn new material. Pre-learning can introduce vocabulary, ideas and so on to help students </a:t>
            </a:r>
            <a:r>
              <a:rPr lang="en-GB" dirty="0" smtClean="0"/>
              <a:t>be successful.</a:t>
            </a:r>
            <a:endParaRPr lang="en-GB" dirty="0"/>
          </a:p>
          <a:p>
            <a:r>
              <a:rPr lang="en-GB" dirty="0" smtClean="0"/>
              <a:t>Pre-teaching </a:t>
            </a:r>
            <a:r>
              <a:rPr lang="en-GB" dirty="0"/>
              <a:t>helps </a:t>
            </a:r>
            <a:r>
              <a:rPr lang="en-GB" dirty="0" smtClean="0"/>
              <a:t>identify </a:t>
            </a:r>
            <a:r>
              <a:rPr lang="en-GB" dirty="0"/>
              <a:t>the way that they should react, whether that relates to how to stay calm, things to say or </a:t>
            </a:r>
            <a:r>
              <a:rPr lang="en-GB" dirty="0" smtClean="0"/>
              <a:t>to be able to participate in a group activity or lesson and understand what is happening.</a:t>
            </a:r>
            <a:endParaRPr lang="en-GB" dirty="0"/>
          </a:p>
          <a:p>
            <a:endParaRPr lang="en-GB" dirty="0"/>
          </a:p>
        </p:txBody>
      </p:sp>
      <p:pic>
        <p:nvPicPr>
          <p:cNvPr id="5" name="Picture 4"/>
          <p:cNvPicPr>
            <a:picLocks noChangeAspect="1"/>
          </p:cNvPicPr>
          <p:nvPr/>
        </p:nvPicPr>
        <p:blipFill>
          <a:blip r:embed="rId4"/>
          <a:stretch>
            <a:fillRect/>
          </a:stretch>
        </p:blipFill>
        <p:spPr>
          <a:xfrm>
            <a:off x="7555056" y="322407"/>
            <a:ext cx="4286250" cy="14287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151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18" y="233486"/>
            <a:ext cx="9520158" cy="1049235"/>
          </a:xfrm>
        </p:spPr>
        <p:txBody>
          <a:bodyPr/>
          <a:lstStyle/>
          <a:p>
            <a:r>
              <a:rPr lang="en-GB" dirty="0" smtClean="0"/>
              <a:t>WORD MAP</a:t>
            </a:r>
            <a:endParaRPr lang="en-GB" dirty="0"/>
          </a:p>
        </p:txBody>
      </p:sp>
      <p:pic>
        <p:nvPicPr>
          <p:cNvPr id="4"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37855" y="1282721"/>
            <a:ext cx="10221525" cy="552533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299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2256" y="275302"/>
            <a:ext cx="11755950" cy="649912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278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IDEAS TO PRE-TEACH TOPIC WORK</a:t>
            </a:r>
            <a:endParaRPr lang="en-GB" dirty="0"/>
          </a:p>
        </p:txBody>
      </p:sp>
      <p:sp>
        <p:nvSpPr>
          <p:cNvPr id="3" name="Content Placeholder 2"/>
          <p:cNvSpPr>
            <a:spLocks noGrp="1"/>
          </p:cNvSpPr>
          <p:nvPr>
            <p:ph idx="1"/>
          </p:nvPr>
        </p:nvSpPr>
        <p:spPr/>
        <p:txBody>
          <a:bodyPr/>
          <a:lstStyle/>
          <a:p>
            <a:r>
              <a:rPr lang="en-GB" dirty="0" smtClean="0"/>
              <a:t>The topic should be explored with the child or young person in a multi-sensory way.</a:t>
            </a:r>
          </a:p>
          <a:p>
            <a:r>
              <a:rPr lang="en-GB" dirty="0" smtClean="0"/>
              <a:t>Use pictures, videos, role play and/or picture books.  Allowing children and young people to access the topic using all their senses.  This will also support memory and recall. </a:t>
            </a:r>
          </a:p>
          <a:p>
            <a:r>
              <a:rPr lang="en-GB" dirty="0" smtClean="0"/>
              <a:t>Creating scrap books on different topics using key vocabulary. </a:t>
            </a:r>
          </a:p>
          <a:p>
            <a:r>
              <a:rPr lang="en-GB" dirty="0" smtClean="0"/>
              <a:t>Audio albums – collect pictures of different aspects of the topic and record explanations.  These can be taken back into class and provide reminders. </a:t>
            </a:r>
          </a:p>
          <a:p>
            <a:endParaRPr lang="en-GB" dirty="0"/>
          </a:p>
        </p:txBody>
      </p:sp>
      <p:pic>
        <p:nvPicPr>
          <p:cNvPr id="4" name="Picture 3"/>
          <p:cNvPicPr>
            <a:picLocks noChangeAspect="1"/>
          </p:cNvPicPr>
          <p:nvPr/>
        </p:nvPicPr>
        <p:blipFill>
          <a:blip r:embed="rId4"/>
          <a:stretch>
            <a:fillRect/>
          </a:stretch>
        </p:blipFill>
        <p:spPr>
          <a:xfrm>
            <a:off x="9561109" y="158791"/>
            <a:ext cx="1634145" cy="163414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741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IDEAS TO PRE-TEACH SOCIAL UNDERSTANDING</a:t>
            </a:r>
            <a:endParaRPr lang="en-GB" dirty="0"/>
          </a:p>
        </p:txBody>
      </p:sp>
      <p:sp>
        <p:nvSpPr>
          <p:cNvPr id="3" name="Content Placeholder 2"/>
          <p:cNvSpPr>
            <a:spLocks noGrp="1"/>
          </p:cNvSpPr>
          <p:nvPr>
            <p:ph idx="1"/>
          </p:nvPr>
        </p:nvSpPr>
        <p:spPr>
          <a:xfrm>
            <a:off x="1534696" y="2015732"/>
            <a:ext cx="9520158" cy="4172632"/>
          </a:xfrm>
        </p:spPr>
        <p:txBody>
          <a:bodyPr>
            <a:normAutofit lnSpcReduction="10000"/>
          </a:bodyPr>
          <a:lstStyle/>
          <a:p>
            <a:r>
              <a:rPr lang="en-GB" dirty="0" smtClean="0"/>
              <a:t>Turn </a:t>
            </a:r>
            <a:r>
              <a:rPr lang="en-GB" dirty="0"/>
              <a:t>taking can be specifically taught through a board game and then these skills can be </a:t>
            </a:r>
            <a:r>
              <a:rPr lang="en-GB" dirty="0" smtClean="0"/>
              <a:t>transferred </a:t>
            </a:r>
            <a:r>
              <a:rPr lang="en-GB" dirty="0"/>
              <a:t>to turn taking with playground </a:t>
            </a:r>
            <a:r>
              <a:rPr lang="en-GB" dirty="0" smtClean="0"/>
              <a:t>equipment</a:t>
            </a:r>
            <a:r>
              <a:rPr lang="en-GB" dirty="0"/>
              <a:t> </a:t>
            </a:r>
            <a:r>
              <a:rPr lang="en-GB" dirty="0" smtClean="0"/>
              <a:t>and then  </a:t>
            </a:r>
            <a:r>
              <a:rPr lang="en-GB" dirty="0"/>
              <a:t>can be reinforced in the classroom </a:t>
            </a:r>
            <a:r>
              <a:rPr lang="en-GB" dirty="0" smtClean="0"/>
              <a:t>too.</a:t>
            </a:r>
          </a:p>
          <a:p>
            <a:r>
              <a:rPr lang="en-GB" dirty="0" smtClean="0"/>
              <a:t>Games are a good way to teach a child about ‘losing’, waiting a turn, anticipation of their turn and the emotions involved in playing a game.  The game rules should be mastered before expecting a child or young person to play with a peer. </a:t>
            </a:r>
          </a:p>
          <a:p>
            <a:r>
              <a:rPr lang="en-GB" dirty="0"/>
              <a:t>Comic strip conversations can teach the view point of others. Friends can be interviewed by </a:t>
            </a:r>
            <a:r>
              <a:rPr lang="en-GB" dirty="0" smtClean="0"/>
              <a:t>an adult </a:t>
            </a:r>
            <a:r>
              <a:rPr lang="en-GB" dirty="0"/>
              <a:t>to ascertain their feelings.</a:t>
            </a:r>
          </a:p>
          <a:p>
            <a:r>
              <a:rPr lang="en-GB" dirty="0"/>
              <a:t>Social stories are good for pre teaching before entering a social situation</a:t>
            </a:r>
            <a:r>
              <a:rPr lang="en-GB" dirty="0" smtClean="0"/>
              <a:t>.</a:t>
            </a:r>
          </a:p>
          <a:p>
            <a:r>
              <a:rPr lang="en-GB" dirty="0" smtClean="0"/>
              <a:t>It is really important</a:t>
            </a:r>
            <a:r>
              <a:rPr lang="en-GB" dirty="0"/>
              <a:t> </a:t>
            </a:r>
            <a:r>
              <a:rPr lang="en-GB" dirty="0" smtClean="0"/>
              <a:t>that </a:t>
            </a:r>
            <a:r>
              <a:rPr lang="en-GB" dirty="0"/>
              <a:t>the staff all use the same </a:t>
            </a:r>
            <a:r>
              <a:rPr lang="en-GB" dirty="0" smtClean="0"/>
              <a:t>language </a:t>
            </a:r>
            <a:r>
              <a:rPr lang="en-GB" dirty="0"/>
              <a:t>and vocabulary that a child understands.</a:t>
            </a:r>
          </a:p>
          <a:p>
            <a:endParaRPr lang="en-GB" dirty="0"/>
          </a:p>
        </p:txBody>
      </p:sp>
      <p:pic>
        <p:nvPicPr>
          <p:cNvPr id="4" name="Picture 3"/>
          <p:cNvPicPr>
            <a:picLocks noChangeAspect="1"/>
          </p:cNvPicPr>
          <p:nvPr/>
        </p:nvPicPr>
        <p:blipFill>
          <a:blip r:embed="rId4"/>
          <a:stretch>
            <a:fillRect/>
          </a:stretch>
        </p:blipFill>
        <p:spPr>
          <a:xfrm>
            <a:off x="8337755" y="78658"/>
            <a:ext cx="3333442" cy="193707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257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RESTORATIVE THEORY</a:t>
            </a:r>
            <a:endParaRPr lang="en-GB" dirty="0"/>
          </a:p>
        </p:txBody>
      </p:sp>
      <p:sp>
        <p:nvSpPr>
          <p:cNvPr id="3" name="Content Placeholder 2"/>
          <p:cNvSpPr>
            <a:spLocks noGrp="1"/>
          </p:cNvSpPr>
          <p:nvPr>
            <p:ph idx="1"/>
          </p:nvPr>
        </p:nvSpPr>
        <p:spPr/>
        <p:txBody>
          <a:bodyPr/>
          <a:lstStyle/>
          <a:p>
            <a:r>
              <a:rPr lang="en-GB" dirty="0"/>
              <a:t>Restorative theory can also be used in circle time to pre teach social dilemmas. This method can also be used to pre teach the expectation of class conduct. Some class rules contain the phrase 'Be kind'....... but what does that actually mean?​</a:t>
            </a:r>
          </a:p>
        </p:txBody>
      </p:sp>
      <p:pic>
        <p:nvPicPr>
          <p:cNvPr id="5" name="Picture 4"/>
          <p:cNvPicPr>
            <a:picLocks noChangeAspect="1"/>
          </p:cNvPicPr>
          <p:nvPr/>
        </p:nvPicPr>
        <p:blipFill>
          <a:blip r:embed="rId4"/>
          <a:stretch>
            <a:fillRect/>
          </a:stretch>
        </p:blipFill>
        <p:spPr>
          <a:xfrm>
            <a:off x="3808269" y="3741038"/>
            <a:ext cx="4381500" cy="28575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826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READING</a:t>
            </a:r>
            <a:endParaRPr lang="en-GB" dirty="0"/>
          </a:p>
        </p:txBody>
      </p:sp>
      <p:sp>
        <p:nvSpPr>
          <p:cNvPr id="3" name="Content Placeholder 2"/>
          <p:cNvSpPr>
            <a:spLocks noGrp="1"/>
          </p:cNvSpPr>
          <p:nvPr>
            <p:ph idx="1"/>
          </p:nvPr>
        </p:nvSpPr>
        <p:spPr/>
        <p:txBody>
          <a:bodyPr>
            <a:normAutofit/>
          </a:bodyPr>
          <a:lstStyle/>
          <a:p>
            <a:r>
              <a:rPr lang="en-GB" sz="2000" dirty="0">
                <a:hlinkClick r:id="rId4"/>
              </a:rPr>
              <a:t>http://</a:t>
            </a:r>
            <a:r>
              <a:rPr lang="en-GB" sz="2000" dirty="0" smtClean="0">
                <a:hlinkClick r:id="rId4"/>
              </a:rPr>
              <a:t>www.thecommunicationtrust.org.uk/</a:t>
            </a:r>
            <a:endParaRPr lang="en-GB" sz="2000" dirty="0"/>
          </a:p>
          <a:p>
            <a:r>
              <a:rPr lang="en-GB" sz="2000" dirty="0"/>
              <a:t>St John, P (2016) Pre-Teaching Vocabulary: Using visual prompts to teach independent word learning in children, What Works Edition, </a:t>
            </a:r>
            <a:r>
              <a:rPr lang="en-GB" sz="2000" dirty="0" smtClean="0"/>
              <a:t>www.pipstjohn.co.uk</a:t>
            </a:r>
          </a:p>
          <a:p>
            <a:r>
              <a:rPr lang="en-GB" sz="2000" dirty="0" smtClean="0"/>
              <a:t>Beck</a:t>
            </a:r>
            <a:r>
              <a:rPr lang="en-GB" sz="2000" dirty="0"/>
              <a:t>, I.L. </a:t>
            </a:r>
            <a:r>
              <a:rPr lang="en-GB" sz="2000" dirty="0" err="1"/>
              <a:t>McKeown</a:t>
            </a:r>
            <a:r>
              <a:rPr lang="en-GB" sz="2000" dirty="0"/>
              <a:t>, M.G. &amp; </a:t>
            </a:r>
            <a:r>
              <a:rPr lang="en-GB" sz="2000" dirty="0" err="1"/>
              <a:t>Kucan</a:t>
            </a:r>
            <a:r>
              <a:rPr lang="en-GB" sz="2000" dirty="0"/>
              <a:t>. L. (2002) Bringing words to life: Robust Vocabulary Instruction. New York: Guilford Press. </a:t>
            </a:r>
            <a:endParaRPr lang="en-GB" sz="2000" dirty="0" smtClean="0"/>
          </a:p>
          <a:p>
            <a:r>
              <a:rPr lang="en-GB" sz="2000" dirty="0" smtClean="0"/>
              <a:t>Parsons</a:t>
            </a:r>
            <a:r>
              <a:rPr lang="en-GB" sz="2000" dirty="0"/>
              <a:t>, S. &amp; </a:t>
            </a:r>
            <a:r>
              <a:rPr lang="en-GB" sz="2000" dirty="0" err="1"/>
              <a:t>Branagan</a:t>
            </a:r>
            <a:r>
              <a:rPr lang="en-GB" sz="2000" dirty="0"/>
              <a:t>, A. (2014) Word Aware: teaching vocabulary across the day, across the curriculum. </a:t>
            </a:r>
            <a:endParaRPr lang="en-GB" sz="2000" dirty="0" smtClean="0"/>
          </a:p>
          <a:p>
            <a:r>
              <a:rPr lang="en-GB" sz="2000" dirty="0" err="1" smtClean="0"/>
              <a:t>Speechmark</a:t>
            </a:r>
            <a:r>
              <a:rPr lang="en-GB" sz="2000" dirty="0"/>
              <a:t>. Parsons, S. &amp; </a:t>
            </a:r>
            <a:r>
              <a:rPr lang="en-GB" sz="2000" dirty="0" err="1"/>
              <a:t>Branagan</a:t>
            </a:r>
            <a:r>
              <a:rPr lang="en-GB" sz="2000" dirty="0"/>
              <a:t>, A. (2016) Word Aware 2: teaching vocabulary in the early years. </a:t>
            </a:r>
            <a:r>
              <a:rPr lang="en-GB" sz="2000" dirty="0" err="1"/>
              <a:t>Speechmark</a:t>
            </a:r>
            <a:r>
              <a:rPr lang="en-GB" sz="2000" dirty="0"/>
              <a:t>.</a:t>
            </a:r>
            <a:endParaRPr lang="en-GB" sz="2000" dirty="0" smtClean="0"/>
          </a:p>
          <a:p>
            <a:endParaRPr lang="en-GB" dirty="0"/>
          </a:p>
          <a:p>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794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3" name="Content Placeholder 2"/>
          <p:cNvSpPr>
            <a:spLocks noGrp="1"/>
          </p:cNvSpPr>
          <p:nvPr>
            <p:ph idx="1"/>
          </p:nvPr>
        </p:nvSpPr>
        <p:spPr>
          <a:xfrm>
            <a:off x="440919" y="2161310"/>
            <a:ext cx="9784080" cy="1604355"/>
          </a:xfrm>
        </p:spPr>
        <p:txBody>
          <a:bodyPr>
            <a:normAutofit/>
          </a:bodyPr>
          <a:lstStyle/>
          <a:p>
            <a:pPr marL="0" indent="0">
              <a:buNone/>
            </a:pPr>
            <a:r>
              <a:rPr lang="en-GB" dirty="0" smtClean="0"/>
              <a:t>Please feel free to get in touch!</a:t>
            </a:r>
          </a:p>
          <a:p>
            <a:pPr marL="0" indent="0">
              <a:buNone/>
            </a:pPr>
            <a:endParaRPr lang="en-GB" dirty="0"/>
          </a:p>
          <a:p>
            <a:pPr marL="0" indent="0">
              <a:buNone/>
            </a:pPr>
            <a:r>
              <a:rPr lang="en-GB" dirty="0" smtClean="0"/>
              <a:t>sarah.b@st-Nicholas.kent.sch.uk</a:t>
            </a:r>
            <a:endParaRPr lang="en-GB" dirty="0"/>
          </a:p>
        </p:txBody>
      </p:sp>
      <p:pic>
        <p:nvPicPr>
          <p:cNvPr id="4" name="Picture 3"/>
          <p:cNvPicPr>
            <a:picLocks noChangeAspect="1"/>
          </p:cNvPicPr>
          <p:nvPr/>
        </p:nvPicPr>
        <p:blipFill>
          <a:blip r:embed="rId4"/>
          <a:stretch>
            <a:fillRect/>
          </a:stretch>
        </p:blipFill>
        <p:spPr>
          <a:xfrm>
            <a:off x="7604047" y="284176"/>
            <a:ext cx="4442480" cy="3331860"/>
          </a:xfrm>
          <a:prstGeom prst="rect">
            <a:avLst/>
          </a:prstGeom>
        </p:spPr>
      </p:pic>
      <p:pic>
        <p:nvPicPr>
          <p:cNvPr id="5" name="Picture 4"/>
          <p:cNvPicPr>
            <a:picLocks noChangeAspect="1"/>
          </p:cNvPicPr>
          <p:nvPr/>
        </p:nvPicPr>
        <p:blipFill>
          <a:blip r:embed="rId5"/>
          <a:stretch>
            <a:fillRect/>
          </a:stretch>
        </p:blipFill>
        <p:spPr>
          <a:xfrm>
            <a:off x="6428509" y="3182172"/>
            <a:ext cx="5234592" cy="3476642"/>
          </a:xfrm>
          <a:prstGeom prst="rect">
            <a:avLst/>
          </a:prstGeom>
        </p:spPr>
      </p:pic>
      <p:pic>
        <p:nvPicPr>
          <p:cNvPr id="6" name="Picture 5"/>
          <p:cNvPicPr>
            <a:picLocks noChangeAspect="1"/>
          </p:cNvPicPr>
          <p:nvPr/>
        </p:nvPicPr>
        <p:blipFill>
          <a:blip r:embed="rId6"/>
          <a:stretch>
            <a:fillRect/>
          </a:stretch>
        </p:blipFill>
        <p:spPr>
          <a:xfrm>
            <a:off x="2205989" y="3765665"/>
            <a:ext cx="4222520" cy="298488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741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Situations</a:t>
            </a:r>
            <a:endParaRPr lang="en-GB" dirty="0"/>
          </a:p>
        </p:txBody>
      </p:sp>
      <p:sp>
        <p:nvSpPr>
          <p:cNvPr id="3" name="Content Placeholder 2"/>
          <p:cNvSpPr>
            <a:spLocks noGrp="1"/>
          </p:cNvSpPr>
          <p:nvPr>
            <p:ph idx="1"/>
          </p:nvPr>
        </p:nvSpPr>
        <p:spPr/>
        <p:txBody>
          <a:bodyPr/>
          <a:lstStyle/>
          <a:p>
            <a:r>
              <a:rPr lang="en-GB" dirty="0" smtClean="0"/>
              <a:t>Pre-teaching social situations is a good strategy to support pupils who find social interaction and communication difficult. </a:t>
            </a:r>
          </a:p>
          <a:p>
            <a:r>
              <a:rPr lang="en-GB" dirty="0" smtClean="0"/>
              <a:t>It is not possible to identify every situation they may find difficult, but they may be able to use strategies taught and apply them to other circumstances.</a:t>
            </a:r>
          </a:p>
          <a:p>
            <a:r>
              <a:rPr lang="en-GB" dirty="0" smtClean="0"/>
              <a:t>Social situations could include playtimes, sharing, joint play or other activities where a child or young person will need support to build positive relationships. </a:t>
            </a:r>
            <a:endParaRPr lang="en-GB" dirty="0"/>
          </a:p>
        </p:txBody>
      </p:sp>
      <p:pic>
        <p:nvPicPr>
          <p:cNvPr id="4" name="Picture 3"/>
          <p:cNvPicPr>
            <a:picLocks noChangeAspect="1"/>
          </p:cNvPicPr>
          <p:nvPr/>
        </p:nvPicPr>
        <p:blipFill>
          <a:blip r:embed="rId4"/>
          <a:stretch>
            <a:fillRect/>
          </a:stretch>
        </p:blipFill>
        <p:spPr>
          <a:xfrm>
            <a:off x="8294255" y="4552890"/>
            <a:ext cx="3662939" cy="215086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460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can it help?</a:t>
            </a:r>
            <a:endParaRPr lang="en-GB" dirty="0"/>
          </a:p>
        </p:txBody>
      </p:sp>
      <p:sp>
        <p:nvSpPr>
          <p:cNvPr id="3" name="Content Placeholder 2"/>
          <p:cNvSpPr>
            <a:spLocks noGrp="1"/>
          </p:cNvSpPr>
          <p:nvPr>
            <p:ph idx="1"/>
          </p:nvPr>
        </p:nvSpPr>
        <p:spPr/>
        <p:txBody>
          <a:bodyPr>
            <a:normAutofit/>
          </a:bodyPr>
          <a:lstStyle/>
          <a:p>
            <a:pPr marL="0" indent="0">
              <a:buNone/>
            </a:pPr>
            <a:endParaRPr lang="en-GB" dirty="0"/>
          </a:p>
          <a:p>
            <a:r>
              <a:rPr lang="en-GB" dirty="0" smtClean="0"/>
              <a:t>Pre-teaching </a:t>
            </a:r>
            <a:r>
              <a:rPr lang="en-GB" dirty="0"/>
              <a:t>can set up the condition where the main lesson actually becomes a period of over-learning. The same cognitive and neural mechanisms that support over-learning during a lesson therefore also support the efficacy of pre-learning. This may be especially useful for learners with low prior knowledge, students with poor working memory, or those with any SEN</a:t>
            </a:r>
            <a:r>
              <a:rPr lang="en-GB" dirty="0" smtClean="0"/>
              <a:t>.</a:t>
            </a:r>
            <a:endParaRPr lang="en-GB" dirty="0"/>
          </a:p>
          <a:p>
            <a:r>
              <a:rPr lang="en-GB" dirty="0" smtClean="0"/>
              <a:t>It can also support children or young people with English as an Additional Language.</a:t>
            </a:r>
            <a:endParaRPr lang="en-GB" dirty="0"/>
          </a:p>
        </p:txBody>
      </p:sp>
      <p:pic>
        <p:nvPicPr>
          <p:cNvPr id="4" name="Picture 3"/>
          <p:cNvPicPr>
            <a:picLocks noChangeAspect="1"/>
          </p:cNvPicPr>
          <p:nvPr/>
        </p:nvPicPr>
        <p:blipFill>
          <a:blip r:embed="rId4"/>
          <a:stretch>
            <a:fillRect/>
          </a:stretch>
        </p:blipFill>
        <p:spPr>
          <a:xfrm>
            <a:off x="9716655" y="204499"/>
            <a:ext cx="1940646" cy="194064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41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can teach it?</a:t>
            </a:r>
            <a:endParaRPr lang="en-GB" dirty="0"/>
          </a:p>
        </p:txBody>
      </p:sp>
      <p:sp>
        <p:nvSpPr>
          <p:cNvPr id="3" name="Content Placeholder 2"/>
          <p:cNvSpPr>
            <a:spLocks noGrp="1"/>
          </p:cNvSpPr>
          <p:nvPr>
            <p:ph idx="1"/>
          </p:nvPr>
        </p:nvSpPr>
        <p:spPr/>
        <p:txBody>
          <a:bodyPr/>
          <a:lstStyle/>
          <a:p>
            <a:r>
              <a:rPr lang="en-GB" dirty="0"/>
              <a:t>Pre-teaching sessions </a:t>
            </a:r>
            <a:r>
              <a:rPr lang="en-GB" dirty="0" smtClean="0"/>
              <a:t>can be </a:t>
            </a:r>
            <a:r>
              <a:rPr lang="en-GB" dirty="0"/>
              <a:t>led by a teaching assistant </a:t>
            </a:r>
            <a:r>
              <a:rPr lang="en-GB" dirty="0" smtClean="0"/>
              <a:t>but it </a:t>
            </a:r>
            <a:r>
              <a:rPr lang="en-GB" dirty="0"/>
              <a:t>is vital that there is dialogue between the teacher and TA before every session to ensure that the exact same approach is used in both pre-teaching and the lesson itself</a:t>
            </a:r>
            <a:r>
              <a:rPr lang="en-GB" dirty="0" smtClean="0"/>
              <a:t>.  This is important for the child or young person to generalise their learning and understand the part it plays within the activity. </a:t>
            </a:r>
          </a:p>
          <a:p>
            <a:r>
              <a:rPr lang="en-GB" dirty="0" smtClean="0"/>
              <a:t>Parent/carer’s can support at home and pre-teaching can be used as part of homework tasks where appropriate.</a:t>
            </a: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644" y="4499610"/>
            <a:ext cx="4333875" cy="22574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62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PRE-TEACHING VOCABULARY</a:t>
            </a:r>
            <a:endParaRPr lang="en-GB" dirty="0"/>
          </a:p>
        </p:txBody>
      </p:sp>
      <p:sp>
        <p:nvSpPr>
          <p:cNvPr id="6" name="Rectangle 5"/>
          <p:cNvSpPr/>
          <p:nvPr/>
        </p:nvSpPr>
        <p:spPr>
          <a:xfrm>
            <a:off x="1534696" y="2072640"/>
            <a:ext cx="9520158" cy="3170099"/>
          </a:xfrm>
          <a:prstGeom prst="rect">
            <a:avLst/>
          </a:prstGeom>
        </p:spPr>
        <p:txBody>
          <a:bodyPr wrap="square">
            <a:spAutoFit/>
          </a:bodyPr>
          <a:lstStyle/>
          <a:p>
            <a:r>
              <a:rPr lang="en-GB" sz="2000" dirty="0"/>
              <a:t>Research has shown that this strategy will help students by helping to improve their comprehension of the text they are reading. (Miller and Veatch, 2011, p.19</a:t>
            </a:r>
            <a:r>
              <a:rPr lang="en-GB" sz="2000" dirty="0" smtClean="0"/>
              <a:t>).</a:t>
            </a:r>
          </a:p>
          <a:p>
            <a:endParaRPr lang="en-GB" sz="2000" dirty="0"/>
          </a:p>
          <a:p>
            <a:r>
              <a:rPr lang="en-GB" sz="2000" dirty="0" smtClean="0"/>
              <a:t>Pre-teaching </a:t>
            </a:r>
            <a:r>
              <a:rPr lang="en-GB" sz="2000" dirty="0"/>
              <a:t>vocabulary reduces the number of unfamiliar words the students will encounter in the text and boosts vocabulary acquisition. (Adolescent Literacy, 2007, p. 16) </a:t>
            </a:r>
            <a:endParaRPr lang="en-GB" sz="2000" dirty="0" smtClean="0"/>
          </a:p>
          <a:p>
            <a:endParaRPr lang="en-GB" sz="2000" dirty="0">
              <a:solidFill>
                <a:srgbClr val="2A2A2A"/>
              </a:solidFill>
            </a:endParaRPr>
          </a:p>
          <a:p>
            <a:r>
              <a:rPr lang="en-GB" sz="2000" dirty="0"/>
              <a:t>Some of the benefits of using this strategy include the ability to teach multiple meanings of words and the ability to teach both specific academic words and non-specific-academic words.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149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pre-teach vocabulary?</a:t>
            </a:r>
            <a:endParaRPr lang="en-GB" dirty="0"/>
          </a:p>
        </p:txBody>
      </p:sp>
      <p:sp>
        <p:nvSpPr>
          <p:cNvPr id="3" name="Content Placeholder 2"/>
          <p:cNvSpPr>
            <a:spLocks noGrp="1"/>
          </p:cNvSpPr>
          <p:nvPr>
            <p:ph idx="1"/>
          </p:nvPr>
        </p:nvSpPr>
        <p:spPr/>
        <p:txBody>
          <a:bodyPr/>
          <a:lstStyle/>
          <a:p>
            <a:pPr marL="0" indent="0">
              <a:buNone/>
            </a:pPr>
            <a:r>
              <a:rPr lang="en-GB" dirty="0" smtClean="0"/>
              <a:t>Vocabulary is best taught in a systematic way, within context where possible and revised frequently.  This method does just that by linking the word to:</a:t>
            </a:r>
          </a:p>
          <a:p>
            <a:pPr>
              <a:buFont typeface="Arial" panose="020B0604020202020204" pitchFamily="34" charset="0"/>
              <a:buChar char="•"/>
            </a:pPr>
            <a:r>
              <a:rPr lang="en-GB" dirty="0" smtClean="0"/>
              <a:t>The visual (picture or symbol)</a:t>
            </a:r>
          </a:p>
          <a:p>
            <a:pPr>
              <a:buFont typeface="Arial" panose="020B0604020202020204" pitchFamily="34" charset="0"/>
              <a:buChar char="•"/>
            </a:pPr>
            <a:r>
              <a:rPr lang="en-GB" dirty="0" smtClean="0"/>
              <a:t>The phonological (sound)</a:t>
            </a:r>
          </a:p>
          <a:p>
            <a:pPr>
              <a:buFont typeface="Arial" panose="020B0604020202020204" pitchFamily="34" charset="0"/>
              <a:buChar char="•"/>
            </a:pPr>
            <a:r>
              <a:rPr lang="en-GB" dirty="0" smtClean="0"/>
              <a:t>The meaning</a:t>
            </a:r>
          </a:p>
          <a:p>
            <a:pPr>
              <a:buFont typeface="Arial" panose="020B0604020202020204" pitchFamily="34" charset="0"/>
              <a:buChar char="•"/>
            </a:pPr>
            <a:r>
              <a:rPr lang="en-GB" dirty="0" smtClean="0"/>
              <a:t>A sentence</a:t>
            </a:r>
          </a:p>
          <a:p>
            <a:pPr>
              <a:buFont typeface="Arial" panose="020B0604020202020204" pitchFamily="34" charset="0"/>
              <a:buChar char="•"/>
            </a:pPr>
            <a:r>
              <a:rPr lang="en-GB" dirty="0" smtClean="0"/>
              <a:t>An action   </a:t>
            </a:r>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1316" y="3380798"/>
            <a:ext cx="3409950" cy="25717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46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574" y="568992"/>
            <a:ext cx="9520158" cy="1049235"/>
          </a:xfrm>
        </p:spPr>
        <p:txBody>
          <a:bodyPr/>
          <a:lstStyle/>
          <a:p>
            <a:r>
              <a:rPr lang="en-GB" dirty="0" smtClean="0"/>
              <a:t>Semantic skills</a:t>
            </a:r>
            <a:endParaRPr lang="en-GB" dirty="0"/>
          </a:p>
        </p:txBody>
      </p:sp>
      <p:sp>
        <p:nvSpPr>
          <p:cNvPr id="3" name="Content Placeholder 2"/>
          <p:cNvSpPr>
            <a:spLocks noGrp="1"/>
          </p:cNvSpPr>
          <p:nvPr>
            <p:ph idx="1"/>
          </p:nvPr>
        </p:nvSpPr>
        <p:spPr>
          <a:xfrm>
            <a:off x="568036" y="1870363"/>
            <a:ext cx="10668345" cy="4987637"/>
          </a:xfrm>
        </p:spPr>
        <p:txBody>
          <a:bodyPr>
            <a:normAutofit fontScale="85000" lnSpcReduction="20000"/>
          </a:bodyPr>
          <a:lstStyle/>
          <a:p>
            <a:pPr marL="0" indent="0">
              <a:buNone/>
            </a:pPr>
            <a:r>
              <a:rPr lang="en-GB" dirty="0" smtClean="0"/>
              <a:t>Semantics is concerned with the meaning of language – single words and sentences.  Our single word vocabulary is stored within the semantic memory – ready for us to choose the words we need every time we use them in sentences.  The semantic memory is structured and highly organised so we are able to find the words we need quickly.</a:t>
            </a:r>
          </a:p>
          <a:p>
            <a:pPr marL="0" indent="0">
              <a:buNone/>
            </a:pPr>
            <a:r>
              <a:rPr lang="en-GB" dirty="0" smtClean="0"/>
              <a:t>Words are stored by their meaning in association with other words.  The basic word associations we develop are:</a:t>
            </a:r>
          </a:p>
          <a:p>
            <a:r>
              <a:rPr lang="en-GB" dirty="0" smtClean="0"/>
              <a:t>Function – what we do with it?  What do we use it for?</a:t>
            </a:r>
          </a:p>
          <a:p>
            <a:r>
              <a:rPr lang="en-GB" dirty="0" smtClean="0"/>
              <a:t>Location – where do we find it?</a:t>
            </a:r>
          </a:p>
          <a:p>
            <a:r>
              <a:rPr lang="en-GB" dirty="0" smtClean="0"/>
              <a:t>Parts – what parts does it have?</a:t>
            </a:r>
          </a:p>
          <a:p>
            <a:r>
              <a:rPr lang="en-GB" dirty="0" smtClean="0"/>
              <a:t>Category name – which category/family of words does it belong to?</a:t>
            </a:r>
          </a:p>
          <a:p>
            <a:r>
              <a:rPr lang="en-GB" dirty="0" smtClean="0"/>
              <a:t>Attributes – i.e. colour, shape, size, texture</a:t>
            </a:r>
          </a:p>
          <a:p>
            <a:r>
              <a:rPr lang="en-GB" dirty="0" smtClean="0"/>
              <a:t>Feelings/personal experience</a:t>
            </a:r>
          </a:p>
          <a:p>
            <a:r>
              <a:rPr lang="en-GB" dirty="0" smtClean="0"/>
              <a:t>Associated words – i.e. synonyms/antonyms</a:t>
            </a:r>
          </a:p>
          <a:p>
            <a:r>
              <a:rPr lang="en-GB" dirty="0" smtClean="0"/>
              <a:t>People – who do we associate it with?</a:t>
            </a:r>
          </a:p>
          <a:p>
            <a:r>
              <a:rPr lang="en-GB" dirty="0" smtClean="0"/>
              <a:t>Time – when?</a:t>
            </a:r>
            <a:endParaRPr lang="en-GB" dirty="0"/>
          </a:p>
        </p:txBody>
      </p:sp>
      <p:pic>
        <p:nvPicPr>
          <p:cNvPr id="4" name="Picture 3"/>
          <p:cNvPicPr>
            <a:picLocks noChangeAspect="1"/>
          </p:cNvPicPr>
          <p:nvPr/>
        </p:nvPicPr>
        <p:blipFill>
          <a:blip r:embed="rId4"/>
          <a:stretch>
            <a:fillRect/>
          </a:stretch>
        </p:blipFill>
        <p:spPr>
          <a:xfrm>
            <a:off x="8182552" y="4286250"/>
            <a:ext cx="3714750" cy="25717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06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1149</TotalTime>
  <Words>2984</Words>
  <Application>Microsoft Office PowerPoint</Application>
  <PresentationFormat>Widescreen</PresentationFormat>
  <Paragraphs>248</Paragraphs>
  <Slides>36</Slides>
  <Notes>7</Notes>
  <HiddenSlides>0</HiddenSlides>
  <MMClips>36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ＭＳ Ｐゴシック</vt:lpstr>
      <vt:lpstr>Arial</vt:lpstr>
      <vt:lpstr>Calibri</vt:lpstr>
      <vt:lpstr>Corbel</vt:lpstr>
      <vt:lpstr>Times New Roman</vt:lpstr>
      <vt:lpstr>Wingdings</vt:lpstr>
      <vt:lpstr>Banded</vt:lpstr>
      <vt:lpstr>Pre-Teaching</vt:lpstr>
      <vt:lpstr>WHAT IS PRE-TEACHING?</vt:lpstr>
      <vt:lpstr>Why use Pre-teaching?</vt:lpstr>
      <vt:lpstr>Social Situations</vt:lpstr>
      <vt:lpstr>Who can it help?</vt:lpstr>
      <vt:lpstr>Who can teach it?</vt:lpstr>
      <vt:lpstr>PRE-TEACHING VOCABULARY</vt:lpstr>
      <vt:lpstr>Why pre-teach vocabulary?</vt:lpstr>
      <vt:lpstr>Semantic skills</vt:lpstr>
      <vt:lpstr>Semantic skills</vt:lpstr>
      <vt:lpstr>Things to look out for:</vt:lpstr>
      <vt:lpstr>General strategies to support vocabulary learning</vt:lpstr>
      <vt:lpstr>PowerPoint Presentation</vt:lpstr>
      <vt:lpstr>IDEAS TO SUPPORT TEACHING VOCABULARY</vt:lpstr>
      <vt:lpstr>WHICH WORDS DO I USE?</vt:lpstr>
      <vt:lpstr>TYPES OF WORDS</vt:lpstr>
      <vt:lpstr>Star approach</vt:lpstr>
      <vt:lpstr>Example planning</vt:lpstr>
      <vt:lpstr>PowerPoint Presentation</vt:lpstr>
      <vt:lpstr>Top Tips</vt:lpstr>
      <vt:lpstr>Pre-teaching vocabulary prompts</vt:lpstr>
      <vt:lpstr>PowerPoint Presentation</vt:lpstr>
      <vt:lpstr>Word Knowledge Maps</vt:lpstr>
      <vt:lpstr>Semantic word books &amp; visual dictionaries</vt:lpstr>
      <vt:lpstr>Word definition boards and activities</vt:lpstr>
      <vt:lpstr>Word definition activities</vt:lpstr>
      <vt:lpstr>WORD DETECTIVES</vt:lpstr>
      <vt:lpstr>ATTRIBUTE WEBs</vt:lpstr>
      <vt:lpstr>MULTIPLE MEANING TREE</vt:lpstr>
      <vt:lpstr>WORD MAP</vt:lpstr>
      <vt:lpstr>PowerPoint Presentation</vt:lpstr>
      <vt:lpstr>IDEAS TO PRE-TEACH TOPIC WORK</vt:lpstr>
      <vt:lpstr>IDEAS TO PRE-TEACH SOCIAL UNDERSTANDING</vt:lpstr>
      <vt:lpstr>RESTORATIVE THEORY</vt:lpstr>
      <vt:lpstr>FURTHER READING</vt:lpstr>
      <vt:lpstr>Any questions?</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Pre-Teach</dc:title>
  <dc:creator>Gillian Newport</dc:creator>
  <cp:lastModifiedBy>Gillian Newport</cp:lastModifiedBy>
  <cp:revision>73</cp:revision>
  <dcterms:created xsi:type="dcterms:W3CDTF">2021-01-11T15:39:51Z</dcterms:created>
  <dcterms:modified xsi:type="dcterms:W3CDTF">2021-02-01T07:21:15Z</dcterms:modified>
</cp:coreProperties>
</file>