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2.xml" ContentType="application/vnd.openxmlformats-officedocument.presentationml.notesSlide+xml"/>
  <Override PartName="/ppt/ink/ink6.xml" ContentType="application/inkml+xml"/>
  <Override PartName="/ppt/ink/ink7.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8.xml" ContentType="application/inkml+xml"/>
  <Override PartName="/ppt/ink/ink9.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0.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 id="2147483734" r:id="rId5"/>
    <p:sldMasterId id="2147483721" r:id="rId6"/>
  </p:sldMasterIdLst>
  <p:notesMasterIdLst>
    <p:notesMasterId r:id="rId44"/>
  </p:notesMasterIdLst>
  <p:sldIdLst>
    <p:sldId id="256" r:id="rId7"/>
    <p:sldId id="257" r:id="rId8"/>
    <p:sldId id="258" r:id="rId9"/>
    <p:sldId id="289" r:id="rId10"/>
    <p:sldId id="292" r:id="rId11"/>
    <p:sldId id="270" r:id="rId12"/>
    <p:sldId id="291" r:id="rId13"/>
    <p:sldId id="299" r:id="rId14"/>
    <p:sldId id="300" r:id="rId15"/>
    <p:sldId id="293" r:id="rId16"/>
    <p:sldId id="295" r:id="rId17"/>
    <p:sldId id="297" r:id="rId18"/>
    <p:sldId id="298" r:id="rId19"/>
    <p:sldId id="306" r:id="rId20"/>
    <p:sldId id="308" r:id="rId21"/>
    <p:sldId id="310" r:id="rId22"/>
    <p:sldId id="311" r:id="rId23"/>
    <p:sldId id="307" r:id="rId24"/>
    <p:sldId id="309" r:id="rId25"/>
    <p:sldId id="294" r:id="rId26"/>
    <p:sldId id="296" r:id="rId27"/>
    <p:sldId id="287" r:id="rId28"/>
    <p:sldId id="290" r:id="rId29"/>
    <p:sldId id="284" r:id="rId30"/>
    <p:sldId id="280" r:id="rId31"/>
    <p:sldId id="301" r:id="rId32"/>
    <p:sldId id="267" r:id="rId33"/>
    <p:sldId id="268" r:id="rId34"/>
    <p:sldId id="276" r:id="rId35"/>
    <p:sldId id="302" r:id="rId36"/>
    <p:sldId id="288" r:id="rId37"/>
    <p:sldId id="271" r:id="rId38"/>
    <p:sldId id="262" r:id="rId39"/>
    <p:sldId id="305" r:id="rId40"/>
    <p:sldId id="312" r:id="rId41"/>
    <p:sldId id="304" r:id="rId42"/>
    <p:sldId id="274" r:id="rId43"/>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4EA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86BE8B-0762-48C9-8DB8-780010985FC9}" v="81" dt="2024-02-26T14:57:44.7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658" autoAdjust="0"/>
  </p:normalViewPr>
  <p:slideViewPr>
    <p:cSldViewPr snapToGrid="0">
      <p:cViewPr varScale="1">
        <p:scale>
          <a:sx n="59" d="100"/>
          <a:sy n="59" d="100"/>
        </p:scale>
        <p:origin x="11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6T14:46:04.324"/>
    </inkml:context>
    <inkml:brush xml:id="br0">
      <inkml:brushProperty name="width" value="0.35" units="cm"/>
      <inkml:brushProperty name="height" value="0.35" units="cm"/>
    </inkml:brush>
  </inkml:definitions>
  <inkml:trace contextRef="#ctx0" brushRef="#br0">284 785 24575,'-19'-5'0,"1"0"0,-1 2 0,0 1 0,-21-1 0,-35-5 0,68 7 0,-1-1 0,0 0 0,1-1 0,-1 0 0,1 0 0,0 0 0,-8-6 0,13 8 0,0 0 0,1 0 0,-1 0 0,0-1 0,1 1 0,-1-1 0,1 1 0,-1-1 0,1 0 0,0 1 0,-1-1 0,1 0 0,0 0 0,0 0 0,0 0 0,1 0 0,-1 0 0,0 0 0,1 0 0,-1 0 0,1 0 0,0 0 0,0 0 0,0 0 0,0-5 0,1 2 0,1 1 0,-1-1 0,1 0 0,0 1 0,1-1 0,-1 1 0,1-1 0,0 1 0,0 0 0,0 0 0,4-3 0,5-6 0,1 1 0,1 1 0,0 0 0,28-16 0,130-57 0,365-135-1254,-160 68 515,-266 101 734,-105 48 5,0-1 0,-1-1 0,1 1 0,0-1 0,-1 0 0,6-5 0,-11 8 0,1 1 0,-1 0 0,0 0 0,0-1 0,0 1 0,0-1 0,1 1 0,-1 0 0,0-1 0,0 1 0,0 0 0,0-1 0,0 1 0,0-1 0,0 1 0,0 0 0,0-1 0,0 1 0,0 0 0,0-1 0,0 1 0,0-1 0,0 1 0,0 0 0,-1-1 0,1 1 0,0 0 0,0-1 0,0 1 0,-1 0 0,1-1 0,0 1 0,0 0 0,-1 0 0,1-1 0,0 1 0,-1 0 0,1 0 0,0-1 0,-1 1 0,1 0 0,0 0 0,-1 0 0,1 0 0,0-1 0,-1 1 0,1 0 0,0 0 0,-1 0 0,1 0 0,-1 0 0,1 0 0,0 0 0,-2 0 0,-12-2 0,0 1 0,0 0 0,-1 1 0,1 0 0,-25 4 0,21-2 0,-345 36 1993,311-33-1992,0 2 0,1 3 0,0 2-1,1 3 1,-84 34 0,117-39-1,0-1 0,1 2 0,0 0 0,-22 20 0,-49 58 0,63-63 0,-111 124-1365,77-82-5461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6T14:47:20.992"/>
    </inkml:context>
    <inkml:brush xml:id="br0">
      <inkml:brushProperty name="width" value="0.35" units="cm"/>
      <inkml:brushProperty name="height" value="0.35" units="cm"/>
    </inkml:brush>
  </inkml:definitions>
  <inkml:trace contextRef="#ctx0" brushRef="#br0">154 1 24575,'-14'0'0,"-10"0"0,-10 0 0,-4 0 0,-6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6T14:45:53.679"/>
    </inkml:context>
    <inkml:brush xml:id="br0">
      <inkml:brushProperty name="width" value="0.35" units="cm"/>
      <inkml:brushProperty name="height" value="0.35" units="cm"/>
    </inkml:brush>
  </inkml:definitions>
  <inkml:trace contextRef="#ctx0" brushRef="#br0">67 406 24575,'0'-1'0,"0"1"0,0-1 0,0 0 0,0 0 0,1 1 0,-1-1 0,0 0 0,0 1 0,1-1 0,-1 0 0,0 1 0,1-1 0,-1 1 0,0-1 0,1 1 0,-1-1 0,1 1 0,-1-1 0,1 1 0,-1-1 0,1 1 0,-1-1 0,2 0 0,11-9 0,1 1 0,0 0 0,0 1 0,0 0 0,23-7 0,343-116 0,-292 105 0,-43 12 0,265-76 0,5 19 0,-447 78 0,81-6 0,50-1 0,-66 2 0,-116 17 0,171-16 0,13-1 0,30 0 0,197-12 0,35 0 0,-254 10 0,0 1 0,0 0 0,-1 0 0,11 3 0,-18-4 0,0 0 0,0 0 0,0 1 0,0-1 0,0 0 0,-1 1 0,1-1 0,0 1 0,0-1 0,0 1 0,0-1 0,0 1 0,-1 0 0,1-1 0,0 1 0,-1 0 0,1 0 0,0-1 0,-1 1 0,1 0 0,-1 0 0,1 0 0,-1 0 0,1 0 0,-1 0 0,0 0 0,0 0 0,1 0 0,-1 1 0,-1 1 0,1 0 0,-1 0 0,1 0 0,-1 0 0,0 0 0,-1 0 0,-1 5 0,1-5 0,0 1 0,1 0 0,-1-1 0,1 1 0,0 0 0,0 4 0,1-7 0,0 1 0,0-1 0,0 0 0,0 0 0,0 0 0,0 0 0,1 1 0,-1-1 0,1 0 0,-1 0 0,0 0 0,1 0 0,0 0 0,-1 0 0,1 0 0,0 0 0,-1 0 0,1 0 0,0-1 0,0 1 0,0 0 0,0 0 0,0-1 0,0 1 0,1 0 0,9 4 0,0-2 0,-1 1 0,1-2 0,0 1 0,1-1 0,10 0 0,-15-1 0,-3-1 0,20 5 0,-57 2 0,21-5 0,-121 24 0,-83 22 0,-816 195-2215,901-206 2165,102-24 50,29-13 0,0 0 0,0 0 0,-1 0 0,1 0 0,0 0 0,0 0 0,0 1 0,-1-1 0,1 0 0,0 0 0,0 0 0,0 0 0,-1 0 0,1 1 0,0-1 0,0 0 0,0 0 0,0 0 0,0 1 0,0-1 0,0 0 0,-1 0 0,1 0 0,0 1 0,0-1 0,0 0 0,0 0 0,0 0 0,0 1 0,0-1 0,0 0 0,0 0 0,0 1 0,0-1 0,0 0 0,0 0 0,0 0 0,0 1 0,1-1 0,-1 0 0,0 0 0,0 0 0,0 1 0,0-1 0,0 0 0,0 0 0,1 0 0,-1 1 0,0-1 0,0 0 0,0 0 0,0 0 0,1 0 0,-1 0 0,0 0 0,0 1 0,0-1 0,1 0 0,12 3 0,0 0 0,0-1 0,0 0 0,1-1 0,17-1 0,196-6 0,131-20-164,522-56-1690,-200 18 756,-584 56 1334,87-12 1003,-174 17-1112,-21 2-109,-296 1 158,173 3 631,-444 1 1971,381 11-2809,136-9-1303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6T14:45:57.327"/>
    </inkml:context>
    <inkml:brush xml:id="br0">
      <inkml:brushProperty name="width" value="0.35" units="cm"/>
      <inkml:brushProperty name="height" value="0.35" units="cm"/>
    </inkml:brush>
  </inkml:definitions>
  <inkml:trace contextRef="#ctx0" brushRef="#br0">25 0 24575,'-1'0'0,"1"1"0,-1-1 0,0 0 0,1 0 0,-1 0 0,1 1 0,-1-1 0,0 0 0,1 1 0,-1-1 0,1 1 0,-1-1 0,1 1 0,-1-1 0,1 1 0,0-1 0,-1 1 0,1-1 0,-1 1 0,1-1 0,0 1 0,0-1 0,-1 1 0,1 0 0,0-1 0,0 2 0,-5 21 0,4-19 0,-2 25 0,1 0 0,1-1 0,1 1 0,2 0 0,0 0 0,2 0 0,2-1 0,0 1 0,2-2 0,1 1 0,18 38 0,-24-60 0,-1 0 0,1 0 0,1 0 0,-1 0 0,1-1 0,0 0 0,0 0 0,0 0 0,1 0 0,-1-1 0,1 1 0,0-1 0,1 0 0,-1-1 0,1 1 0,-1-1 0,1 0 0,0-1 0,0 1 0,1-1 0,-1 0 0,0-1 0,1 0 0,-1 0 0,12 1 0,7-1 0,0 0 0,-1-2 0,1 0 0,0-2 0,36-8 0,-59 11 0,1-1 0,-1 0 0,1 0 0,-1 0 0,0 0 0,1-1 0,-1 1 0,0-1 0,0 1 0,0-1 0,0 0 0,0 1 0,-1-1 0,1 0 0,0 0 0,-1-1 0,1 1 0,-1 0 0,2-5 0,-2 4 0,0 0 0,-1 0 0,1 0 0,-1-1 0,0 1 0,0 0 0,0 0 0,-1 0 0,1 0 0,-1 0 0,1 0 0,-1 0 0,0 0 0,0 0 0,-3-5 0,3 7 0,0 0 0,1 0 0,-1 0 0,0-1 0,1 1 0,-1 0 0,1 0 0,0-1 0,-1 1 0,1 0 0,0 0 0,0-1 0,-1 1 0,1 0 0,0-1 0,0 1 0,1 0 0,-1-1 0,0 1 0,0 0 0,1-1 0,-1 1 0,1 0 0,-1 0 0,2-2 0,1 0 0,0 1 0,0-1 0,1 1 0,-1 0 0,1 1 0,0-1 0,-1 1 0,9-3 0,94-27 0,30-11 0,-133 41 0,-1 0 0,1 0 0,0 0 0,-1 0 0,1 0 0,-1-1 0,1 1 0,-1-1 0,0 0 0,1 0 0,-1 0 0,0 0 0,0 0 0,2-4 0,-3 6 0,-1-1 0,0 1 0,0-1 0,0 1 0,0-1 0,0 1 0,0-1 0,0 1 0,0-1 0,0 1 0,0-1 0,0 1 0,0-1 0,0 1 0,-1-1 0,1 1 0,0-1 0,0 1 0,0-1 0,-1 1 0,1-1 0,0 1 0,-1-1 0,1 1 0,0 0 0,-1-1 0,-1-1 0,0 1 0,0-1 0,-1 1 0,1 0 0,0 0 0,0 0 0,-1 0 0,-3-1 0,-27-4 0,0 1 0,0 2 0,0 1 0,-41 3 0,34 0 0,-164 1 0,198-2 11,-1 1 43,1-1 1,-1-1 0,0 1-1,1-1 1,-12-2 0,17 2-98,0 1 0,0 0 1,0-1-1,0 1 1,0-1-1,0 0 1,1 1-1,-1-1 0,0 0 1,0 1-1,0-1 1,0 0-1,1 0 0,-1 0 1,0 0-1,1 0 1,-1 0-1,1 0 0,-1 0 1,1 0-1,0 0 1,-1 0-1,1 0 0,0 0 1,-1 0-1,1 0 1,0 0-1,0 0 1,0 0-1,0 0 0,0-1 1,1 1-1,-1 0 1,0 0-1,0 0 0,1 0 1,-1 0-1,0 0 1,2-2-1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6T14:45:59.253"/>
    </inkml:context>
    <inkml:brush xml:id="br0">
      <inkml:brushProperty name="width" value="0.35" units="cm"/>
      <inkml:brushProperty name="height" value="0.35" units="cm"/>
    </inkml:brush>
  </inkml:definitions>
  <inkml:trace contextRef="#ctx0" brushRef="#br0">0 483 24575,'1047'0'0,"-972"-3"0,78-14 0,-104 10 0,-16 2 0,45-15 0,-44 10 0,35-5 0,-46 13 0,-16 2 0,-1-1 0,0 1 0,0-1 0,0 0 0,0 0 0,0-1 0,0 0 0,0 0 0,0 0 0,9-6 0,-15 8 0,0 0 0,1-1 0,-1 1 0,0 0 0,0 0 0,0-1 0,0 1 0,1 0 0,-1 0 0,0-1 0,0 1 0,0 0 0,0 0 0,0-1 0,0 1 0,0 0 0,0-1 0,0 1 0,0 0 0,0 0 0,0-1 0,0 1 0,0 0 0,0-1 0,0 1 0,0 0 0,0 0 0,0-1 0,0 1 0,-1 0 0,1 0 0,0-1 0,0 1 0,0 0 0,0 0 0,-1-1 0,1 1 0,0 0 0,0 0 0,-1 0 0,1-1 0,0 1 0,0 0 0,-1 0 0,1 0 0,0 0 0,0 0 0,-1 0 0,1 0 0,-1-1 0,-14-5 0,-1-1 0,0 2 0,0 0 0,0 1 0,-24-3 0,36 6 0,-1057-142 0,940 129 0,89 10 0,20 2 0,30 0 0,-13 2 0,394-51 0,-181 20 0,21-4 271,191-19-1907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6T14:46:00.940"/>
    </inkml:context>
    <inkml:brush xml:id="br0">
      <inkml:brushProperty name="width" value="0.35" units="cm"/>
      <inkml:brushProperty name="height" value="0.35" units="cm"/>
    </inkml:brush>
  </inkml:definitions>
  <inkml:trace contextRef="#ctx0" brushRef="#br0">992 1 24575,'-28'2'0,"0"0"0,1 3 0,-46 12 0,38-9 0,-57 8 0,-359-8 0,282-10 0,145 2-682,-40-5-1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6T14:46:14.528"/>
    </inkml:context>
    <inkml:brush xml:id="br0">
      <inkml:brushProperty name="width" value="0.35" units="cm"/>
      <inkml:brushProperty name="height" value="0.35" units="cm"/>
    </inkml:brush>
  </inkml:definitions>
  <inkml:trace contextRef="#ctx0" brushRef="#br0">1 63 24575,'211'0'0,"-17"0"0,1531 0-2067,-1689 0 2412,0-2-1,0-2 1,-1-1-1,0-1 1,56-19-1,-81 18-224,-14 2 66,-24-2-664,17 5-715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6T14:46:15.649"/>
    </inkml:context>
    <inkml:brush xml:id="br0">
      <inkml:brushProperty name="width" value="0.35" units="cm"/>
      <inkml:brushProperty name="height" value="0.35" units="cm"/>
    </inkml:brush>
  </inkml:definitions>
  <inkml:trace contextRef="#ctx0" brushRef="#br0">0 0 24575,'18'1'0,"0"1"0,-1 0 0,19 5 0,19 4 0,446 26 0,12-37 0,-218-2 0,728 2-1365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6T14:46:56.590"/>
    </inkml:context>
    <inkml:brush xml:id="br0">
      <inkml:brushProperty name="width" value="0.35" units="cm"/>
      <inkml:brushProperty name="height" value="0.35" units="cm"/>
    </inkml:brush>
  </inkml:definitions>
  <inkml:trace contextRef="#ctx0" brushRef="#br0">200 203 24575,'16'0'0,"0"-2"0,0 0 0,0-1 0,0-1 0,25-9 0,-7 3 0,16-1 0,-40 10 0,1-1 0,-1 0 0,0-1 0,0 0 0,0 0 0,13-7 0,-23 10 0,0 0 0,1 0 0,-1 0 0,0 0 0,0 0 0,0-1 0,0 1 0,0 0 0,1 0 0,-1 0 0,0 0 0,0 0 0,0 0 0,0 0 0,0 0 0,0 0 0,0-1 0,1 1 0,-1 0 0,0 0 0,0 0 0,0 0 0,0 0 0,0 0 0,0-1 0,0 1 0,0 0 0,0 0 0,0 0 0,0 0 0,0-1 0,0 1 0,0 0 0,0 0 0,0 0 0,0 0 0,0 0 0,0-1 0,0 1 0,0 0 0,0 0 0,0 0 0,0 0 0,0-1 0,0 1 0,0 0 0,0 0 0,0 0 0,-1 0 0,1 0 0,-11-5 0,-15 1 0,-37 1 0,-101 6 0,126 0 0,1 2 0,-1 2 0,-68 22 0,99-25 0,10-1 0,19-2 0,41-6 0,99-23 0,-120 20 0,23-5 0,0-2 0,85-31 0,-145 44 0,0 0 0,0-1 0,0 0 0,0 1 0,8-7 0,-13 9 0,1-1 0,-1 1 0,0 0 0,0 0 0,1-1 0,-1 1 0,0 0 0,0-1 0,1 1 0,-1 0 0,0-1 0,0 1 0,0 0 0,0-1 0,1 1 0,-1 0 0,0-1 0,0 1 0,0 0 0,0-1 0,0 1 0,0-1 0,0 1 0,0 0 0,0-1 0,0 1 0,0 0 0,0-1 0,0 1 0,-1 0 0,1-1 0,0 1 0,0-1 0,0 1 0,0 0 0,-1 0 0,1-1 0,0 1 0,0 0 0,-1-1 0,1 1 0,0 0 0,0 0 0,-1-1 0,1 1 0,0 0 0,-1 0 0,1 0 0,-1-1 0,-7-2 0,-1 0 0,0 1 0,1 0 0,-1 0 0,0 0 0,0 2 0,-16-1 0,12 0 0,-152-2-1365,85 4-5461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6T14:46:58.836"/>
    </inkml:context>
    <inkml:brush xml:id="br0">
      <inkml:brushProperty name="width" value="0.35" units="cm"/>
      <inkml:brushProperty name="height" value="0.35" units="cm"/>
    </inkml:brush>
  </inkml:definitions>
  <inkml:trace contextRef="#ctx0" brushRef="#br0">593 168 24575,'-593'0'0,"660"-2"0,-1-4 0,0-2 0,-1-3 0,0-3 0,-1-3 0,74-29 0,3 3 0,-129 35 0,-12 8 0,0-1 0,0 1 0,0 0 0,0 0 0,0-1 0,-1 1 0,1 0 0,0 0 0,0 0 0,0-1 0,0 1 0,0 0 0,0 0 0,0 0 0,-1-1 0,1 1 0,0 0 0,0 0 0,0 0 0,0-1 0,-1 1 0,1 0 0,0 0 0,0 0 0,0 0 0,-1 0 0,1 0 0,0 0 0,0 0 0,-1-1 0,1 1 0,0 0 0,-31-5 0,-1 4 114,1 1 0,-57 8 0,-61 19-1821,73-10-5119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GB"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DF2BC4F-AA92-45A1-A9AD-B6C361208728}" type="datetimeFigureOut">
              <a:rPr lang="en-GB" smtClean="0"/>
              <a:t>20/03/2024</a:t>
            </a:fld>
            <a:endParaRPr lang="en-GB"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GB"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557907B-813E-4F97-9939-8E9571DCAAAB}" type="slidenum">
              <a:rPr lang="en-GB" smtClean="0"/>
              <a:t>‹#›</a:t>
            </a:fld>
            <a:endParaRPr lang="en-GB" dirty="0"/>
          </a:p>
        </p:txBody>
      </p:sp>
    </p:spTree>
    <p:extLst>
      <p:ext uri="{BB962C8B-B14F-4D97-AF65-F5344CB8AC3E}">
        <p14:creationId xmlns:p14="http://schemas.microsoft.com/office/powerpoint/2010/main" val="1295103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eam4kids.com/community-partner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team4kids.com/app-of-the-week-super-baby-video-center-for-infant-development-gross-motor-skills-baby-milestone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mazon.co.uk/Eco-Walker-10inch-Markers-Field/dp/B07QLQ4GG3/ref=sr_1_1_sspa?crid=2BOC3ZU4F8FNB&amp;keywords=sequencing+spots&amp;qid=1687431882&amp;sprefix=sequencing+sp%2Caps%2C3312&amp;sr=8-1-spons&amp;sp_csd=d2lkZ2V0TmFtZT1zcF9hdGY&amp;psc=1"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amazon.co.uk/Outsunny-Stepping-Balance-Non-Slip-Stackable/dp/B0BDDLL996/ref=sr_1_10?crid=G4XIO2PV2EEQ&amp;keywords=childrens+stepping+stones&amp;qid=1687431703&amp;sprefix=childrens+stepping+st%2Caps%2C2034&amp;sr=8-10"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everyone. Your Early Years Teacher have asked me to present some information about the PD specialist teaching and learning service.</a:t>
            </a:r>
          </a:p>
        </p:txBody>
      </p:sp>
      <p:sp>
        <p:nvSpPr>
          <p:cNvPr id="4" name="Slide Number Placeholder 3"/>
          <p:cNvSpPr>
            <a:spLocks noGrp="1"/>
          </p:cNvSpPr>
          <p:nvPr>
            <p:ph type="sldNum" sz="quarter" idx="5"/>
          </p:nvPr>
        </p:nvSpPr>
        <p:spPr/>
        <p:txBody>
          <a:bodyPr/>
          <a:lstStyle/>
          <a:p>
            <a:fld id="{D557907B-813E-4F97-9939-8E9571DCAAAB}" type="slidenum">
              <a:rPr lang="en-GB" smtClean="0"/>
              <a:t>1</a:t>
            </a:fld>
            <a:endParaRPr lang="en-GB" dirty="0"/>
          </a:p>
        </p:txBody>
      </p:sp>
    </p:spTree>
    <p:extLst>
      <p:ext uri="{BB962C8B-B14F-4D97-AF65-F5344CB8AC3E}">
        <p14:creationId xmlns:p14="http://schemas.microsoft.com/office/powerpoint/2010/main" val="1086976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picture you can see that the girl on the left has just kicked the ball down the slope.  She is playing skittles against her friend to her left who is waiting for her turn.  This is facilitated play – she is learning more about how to control her body, turn taking, cause and effect in a way that should couldn’t experience without facilitation . The second photo is of a boy who  is holding a hoop which he can only achieve when he is lying down on his back as he does not have hand and arm control against gravity.  Both of these children have cerebral palsy – but are relatively cognitively able so mainstream was appropriate.</a:t>
            </a:r>
          </a:p>
          <a:p>
            <a:r>
              <a:rPr lang="en-GB" dirty="0"/>
              <a:t>Children with physical delay or disability all benefit from having the earliest stages of physical development specifically taught.  It is about knowing and understanding the stages of progress – how we achieve that depends very much on what it is that is affecting their development. Our advice at PD surgery is often around </a:t>
            </a:r>
          </a:p>
          <a:p>
            <a:endParaRPr lang="en-GB" dirty="0"/>
          </a:p>
        </p:txBody>
      </p:sp>
      <p:sp>
        <p:nvSpPr>
          <p:cNvPr id="4" name="Slide Number Placeholder 3"/>
          <p:cNvSpPr>
            <a:spLocks noGrp="1"/>
          </p:cNvSpPr>
          <p:nvPr>
            <p:ph type="sldNum" sz="quarter" idx="5"/>
          </p:nvPr>
        </p:nvSpPr>
        <p:spPr/>
        <p:txBody>
          <a:bodyPr/>
          <a:lstStyle/>
          <a:p>
            <a:fld id="{D557907B-813E-4F97-9939-8E9571DCAAAB}" type="slidenum">
              <a:rPr lang="en-GB" smtClean="0"/>
              <a:t>11</a:t>
            </a:fld>
            <a:endParaRPr lang="en-GB" dirty="0"/>
          </a:p>
        </p:txBody>
      </p:sp>
    </p:spTree>
    <p:extLst>
      <p:ext uri="{BB962C8B-B14F-4D97-AF65-F5344CB8AC3E}">
        <p14:creationId xmlns:p14="http://schemas.microsoft.com/office/powerpoint/2010/main" val="1953514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boy on the left is able to grasp a beater – he wanted to play the ukulele but he could not strum it because of the fluctuating tone in his arm which meant he had very limited control over where his arm went.  He is  being facilitated hand under hand to hit the strings on the ukulele – not quite what he wanted but he was able to use the instrument to create a sound.  He understood that he needed to be helped to use his hand to create this sound.</a:t>
            </a:r>
          </a:p>
          <a:p>
            <a:endParaRPr lang="en-GB" dirty="0"/>
          </a:p>
          <a:p>
            <a:r>
              <a:rPr lang="en-GB" dirty="0"/>
              <a:t>The boy on the right cannot stand independently, he cannot high kneel or crawl – however he can bottom shuffle and get around very quickly by doing this.  He was able to build a tall tower  with facilitation to provide a secure base and to pass the bricks to him.  He is achieving success in terms of building bricks – this is far above and beyond putting three bricks into a tower which is a Portage stage of achievement, but he couldn’t do this without facilitation.  He is able to build on successes</a:t>
            </a:r>
          </a:p>
          <a:p>
            <a:endParaRPr lang="en-GB" dirty="0"/>
          </a:p>
        </p:txBody>
      </p:sp>
      <p:sp>
        <p:nvSpPr>
          <p:cNvPr id="4" name="Slide Number Placeholder 3"/>
          <p:cNvSpPr>
            <a:spLocks noGrp="1"/>
          </p:cNvSpPr>
          <p:nvPr>
            <p:ph type="sldNum" sz="quarter" idx="5"/>
          </p:nvPr>
        </p:nvSpPr>
        <p:spPr/>
        <p:txBody>
          <a:bodyPr/>
          <a:lstStyle/>
          <a:p>
            <a:fld id="{D557907B-813E-4F97-9939-8E9571DCAAAB}" type="slidenum">
              <a:rPr lang="en-GB" smtClean="0"/>
              <a:t>12</a:t>
            </a:fld>
            <a:endParaRPr lang="en-GB" dirty="0"/>
          </a:p>
        </p:txBody>
      </p:sp>
    </p:spTree>
    <p:extLst>
      <p:ext uri="{BB962C8B-B14F-4D97-AF65-F5344CB8AC3E}">
        <p14:creationId xmlns:p14="http://schemas.microsoft.com/office/powerpoint/2010/main" val="293240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a child with PMLD – she benefits from multi-sensory learning where the world is brought to her, she has lots of time to explore and begin to understand the world.  This includes exploring her body with time on the floor to move freely, respond to music, have sensory experiences like TAC PAC and experiment with independent movement.  She was able to sit independently, to roll and to stand with facilitation – she will not be able to walk independently because of her muscle tone and inability to coordinate her movement</a:t>
            </a:r>
          </a:p>
        </p:txBody>
      </p:sp>
      <p:sp>
        <p:nvSpPr>
          <p:cNvPr id="4" name="Slide Number Placeholder 3"/>
          <p:cNvSpPr>
            <a:spLocks noGrp="1"/>
          </p:cNvSpPr>
          <p:nvPr>
            <p:ph type="sldNum" sz="quarter" idx="5"/>
          </p:nvPr>
        </p:nvSpPr>
        <p:spPr/>
        <p:txBody>
          <a:bodyPr/>
          <a:lstStyle/>
          <a:p>
            <a:fld id="{D557907B-813E-4F97-9939-8E9571DCAAAB}" type="slidenum">
              <a:rPr lang="en-GB" smtClean="0"/>
              <a:t>13</a:t>
            </a:fld>
            <a:endParaRPr lang="en-GB" dirty="0"/>
          </a:p>
        </p:txBody>
      </p:sp>
    </p:spTree>
    <p:extLst>
      <p:ext uri="{BB962C8B-B14F-4D97-AF65-F5344CB8AC3E}">
        <p14:creationId xmlns:p14="http://schemas.microsoft.com/office/powerpoint/2010/main" val="1628752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out. Stop the slideshow here. What activities could you do with a child if they are physically at one of these stages? Pause 5 mins.</a:t>
            </a:r>
          </a:p>
          <a:p>
            <a:endParaRPr lang="en-GB" dirty="0"/>
          </a:p>
        </p:txBody>
      </p:sp>
      <p:sp>
        <p:nvSpPr>
          <p:cNvPr id="4" name="Slide Number Placeholder 3"/>
          <p:cNvSpPr>
            <a:spLocks noGrp="1"/>
          </p:cNvSpPr>
          <p:nvPr>
            <p:ph type="sldNum" sz="quarter" idx="5"/>
          </p:nvPr>
        </p:nvSpPr>
        <p:spPr/>
        <p:txBody>
          <a:bodyPr/>
          <a:lstStyle/>
          <a:p>
            <a:fld id="{D557907B-813E-4F97-9939-8E9571DCAAAB}" type="slidenum">
              <a:rPr lang="en-GB" smtClean="0"/>
              <a:t>14</a:t>
            </a:fld>
            <a:endParaRPr lang="en-GB" dirty="0"/>
          </a:p>
        </p:txBody>
      </p:sp>
    </p:spTree>
    <p:extLst>
      <p:ext uri="{BB962C8B-B14F-4D97-AF65-F5344CB8AC3E}">
        <p14:creationId xmlns:p14="http://schemas.microsoft.com/office/powerpoint/2010/main" val="1452226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57907B-813E-4F97-9939-8E9571DCAAAB}" type="slidenum">
              <a:rPr lang="en-GB" smtClean="0"/>
              <a:t>15</a:t>
            </a:fld>
            <a:endParaRPr lang="en-GB" dirty="0"/>
          </a:p>
        </p:txBody>
      </p:sp>
    </p:spTree>
    <p:extLst>
      <p:ext uri="{BB962C8B-B14F-4D97-AF65-F5344CB8AC3E}">
        <p14:creationId xmlns:p14="http://schemas.microsoft.com/office/powerpoint/2010/main" val="1415336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 pause. What might you do?</a:t>
            </a:r>
          </a:p>
        </p:txBody>
      </p:sp>
      <p:sp>
        <p:nvSpPr>
          <p:cNvPr id="4" name="Slide Number Placeholder 3"/>
          <p:cNvSpPr>
            <a:spLocks noGrp="1"/>
          </p:cNvSpPr>
          <p:nvPr>
            <p:ph type="sldNum" sz="quarter" idx="5"/>
          </p:nvPr>
        </p:nvSpPr>
        <p:spPr/>
        <p:txBody>
          <a:bodyPr/>
          <a:lstStyle/>
          <a:p>
            <a:fld id="{D557907B-813E-4F97-9939-8E9571DCAAAB}" type="slidenum">
              <a:rPr lang="en-GB" smtClean="0"/>
              <a:t>18</a:t>
            </a:fld>
            <a:endParaRPr lang="en-GB" dirty="0"/>
          </a:p>
        </p:txBody>
      </p:sp>
    </p:spTree>
    <p:extLst>
      <p:ext uri="{BB962C8B-B14F-4D97-AF65-F5344CB8AC3E}">
        <p14:creationId xmlns:p14="http://schemas.microsoft.com/office/powerpoint/2010/main" val="2036447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dirty="0">
                <a:solidFill>
                  <a:srgbClr val="595959"/>
                </a:solidFill>
                <a:effectLst/>
                <a:latin typeface="DM Sans" pitchFamily="2" charset="0"/>
              </a:rPr>
              <a:t>Crossing midline is the ability to move ones hands, feet, and eyes not only together, but across and to the other side of the body.</a:t>
            </a:r>
          </a:p>
          <a:p>
            <a:pPr algn="l" fontAlgn="base"/>
            <a:r>
              <a:rPr lang="en-GB" b="1" i="0" u="none" strike="noStrike" dirty="0">
                <a:solidFill>
                  <a:srgbClr val="000000"/>
                </a:solidFill>
                <a:effectLst/>
                <a:latin typeface="Baloo 2"/>
              </a:rPr>
              <a:t>Why is it important?</a:t>
            </a:r>
          </a:p>
          <a:p>
            <a:pPr algn="l" fontAlgn="base"/>
            <a:r>
              <a:rPr lang="en-GB" b="0" i="0" dirty="0">
                <a:solidFill>
                  <a:srgbClr val="595959"/>
                </a:solidFill>
                <a:effectLst/>
                <a:latin typeface="DM Sans" pitchFamily="2" charset="0"/>
              </a:rPr>
              <a:t>It is important for children to have the ability to reach the midline of the body with opposing arms and legs in order to perform tasks on the opposite side of the body. Another important reason to be able to cross midline is so that it allows the right and left side of the brain to </a:t>
            </a:r>
            <a:r>
              <a:rPr lang="en-GB" b="0" i="0" u="none" strike="noStrike" dirty="0">
                <a:solidFill>
                  <a:srgbClr val="3D94E8"/>
                </a:solidFill>
                <a:effectLst/>
                <a:latin typeface="DM Sans" pitchFamily="2" charset="0"/>
                <a:hlinkClick r:id="rId3"/>
              </a:rPr>
              <a:t>communicate</a:t>
            </a:r>
            <a:r>
              <a:rPr lang="en-GB" b="0" i="0" dirty="0">
                <a:solidFill>
                  <a:srgbClr val="595959"/>
                </a:solidFill>
                <a:effectLst/>
                <a:latin typeface="DM Sans" pitchFamily="2" charset="0"/>
              </a:rPr>
              <a:t>. Each side of the brain is used to carry out different tasks. Therefore, it is necessary for both the left and right side of the brain to work together in order to coordinate certain movements and improve effective learning.</a:t>
            </a:r>
          </a:p>
          <a:p>
            <a:pPr algn="l" fontAlgn="base"/>
            <a:r>
              <a:rPr lang="en-GB" b="1" i="0" u="none" strike="noStrike" dirty="0">
                <a:solidFill>
                  <a:srgbClr val="000000"/>
                </a:solidFill>
                <a:effectLst/>
                <a:latin typeface="Baloo 2"/>
              </a:rPr>
              <a:t>How it can affect your child:</a:t>
            </a:r>
          </a:p>
          <a:p>
            <a:pPr algn="l" fontAlgn="base"/>
            <a:r>
              <a:rPr lang="en-GB" b="0" i="0" dirty="0">
                <a:solidFill>
                  <a:srgbClr val="595959"/>
                </a:solidFill>
                <a:effectLst/>
                <a:latin typeface="DM Sans" pitchFamily="2" charset="0"/>
              </a:rPr>
              <a:t>Crossing midline builds the foundation for appropriate development of various </a:t>
            </a:r>
            <a:r>
              <a:rPr lang="en-GB" b="0" i="0" u="none" strike="noStrike" dirty="0">
                <a:solidFill>
                  <a:srgbClr val="3D94E8"/>
                </a:solidFill>
                <a:effectLst/>
                <a:latin typeface="DM Sans" pitchFamily="2" charset="0"/>
                <a:hlinkClick r:id="rId4"/>
              </a:rPr>
              <a:t>motor and cognitive skills</a:t>
            </a:r>
            <a:r>
              <a:rPr lang="en-GB" b="0" i="0" dirty="0">
                <a:solidFill>
                  <a:srgbClr val="595959"/>
                </a:solidFill>
                <a:effectLst/>
                <a:latin typeface="DM Sans" pitchFamily="2" charset="0"/>
              </a:rPr>
              <a:t>.  Many daily activities require the coordination that comes from cross lateral motions. Children who have difficulty crossing the body’s midline often have trouble with skills such as writing, reading, crawling, riding a bike, and many other schools/playtime activities.</a:t>
            </a:r>
          </a:p>
          <a:p>
            <a:endParaRPr lang="en-GB" dirty="0"/>
          </a:p>
        </p:txBody>
      </p:sp>
      <p:sp>
        <p:nvSpPr>
          <p:cNvPr id="4" name="Slide Number Placeholder 3"/>
          <p:cNvSpPr>
            <a:spLocks noGrp="1"/>
          </p:cNvSpPr>
          <p:nvPr>
            <p:ph type="sldNum" sz="quarter" idx="5"/>
          </p:nvPr>
        </p:nvSpPr>
        <p:spPr/>
        <p:txBody>
          <a:bodyPr/>
          <a:lstStyle/>
          <a:p>
            <a:fld id="{D557907B-813E-4F97-9939-8E9571DCAAAB}" type="slidenum">
              <a:rPr lang="en-GB" smtClean="0"/>
              <a:t>19</a:t>
            </a:fld>
            <a:endParaRPr lang="en-GB" dirty="0"/>
          </a:p>
        </p:txBody>
      </p:sp>
    </p:spTree>
    <p:extLst>
      <p:ext uri="{BB962C8B-B14F-4D97-AF65-F5344CB8AC3E}">
        <p14:creationId xmlns:p14="http://schemas.microsoft.com/office/powerpoint/2010/main" val="3137627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 and Handling training is currently offered through the SENIF core training offer to EY settings for two practitioners free of  charge where funding is provided to meet a physical disability. For guidance – children over 15kg who are not weight bearing are deemed to be too heavy to be lifted by one person and a setting should seek advice.</a:t>
            </a:r>
          </a:p>
          <a:p>
            <a:r>
              <a:rPr lang="en-GB" dirty="0"/>
              <a:t>Individual programmes are usually offered for children with the most complex needs – we can look a bit more at what this might include</a:t>
            </a:r>
          </a:p>
        </p:txBody>
      </p:sp>
      <p:sp>
        <p:nvSpPr>
          <p:cNvPr id="4" name="Slide Number Placeholder 3"/>
          <p:cNvSpPr>
            <a:spLocks noGrp="1"/>
          </p:cNvSpPr>
          <p:nvPr>
            <p:ph type="sldNum" sz="quarter" idx="5"/>
          </p:nvPr>
        </p:nvSpPr>
        <p:spPr/>
        <p:txBody>
          <a:bodyPr/>
          <a:lstStyle/>
          <a:p>
            <a:fld id="{D557907B-813E-4F97-9939-8E9571DCAAAB}" type="slidenum">
              <a:rPr lang="en-GB" smtClean="0"/>
              <a:t>20</a:t>
            </a:fld>
            <a:endParaRPr lang="en-GB"/>
          </a:p>
        </p:txBody>
      </p:sp>
    </p:spTree>
    <p:extLst>
      <p:ext uri="{BB962C8B-B14F-4D97-AF65-F5344CB8AC3E}">
        <p14:creationId xmlns:p14="http://schemas.microsoft.com/office/powerpoint/2010/main" val="3817774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57907B-813E-4F97-9939-8E9571DCAAAB}" type="slidenum">
              <a:rPr lang="en-GB" smtClean="0"/>
              <a:t>21</a:t>
            </a:fld>
            <a:endParaRPr lang="en-GB" dirty="0"/>
          </a:p>
        </p:txBody>
      </p:sp>
    </p:spTree>
    <p:extLst>
      <p:ext uri="{BB962C8B-B14F-4D97-AF65-F5344CB8AC3E}">
        <p14:creationId xmlns:p14="http://schemas.microsoft.com/office/powerpoint/2010/main" val="3708247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taster of CP/RA..</a:t>
            </a:r>
            <a:endParaRPr lang="en-GB" dirty="0"/>
          </a:p>
        </p:txBody>
      </p:sp>
      <p:sp>
        <p:nvSpPr>
          <p:cNvPr id="4" name="Slide Number Placeholder 3"/>
          <p:cNvSpPr>
            <a:spLocks noGrp="1"/>
          </p:cNvSpPr>
          <p:nvPr>
            <p:ph type="sldNum" sz="quarter" idx="5"/>
          </p:nvPr>
        </p:nvSpPr>
        <p:spPr/>
        <p:txBody>
          <a:bodyPr/>
          <a:lstStyle/>
          <a:p>
            <a:fld id="{D557907B-813E-4F97-9939-8E9571DCAAAB}" type="slidenum">
              <a:rPr lang="en-GB" smtClean="0"/>
              <a:t>22</a:t>
            </a:fld>
            <a:endParaRPr lang="en-GB" dirty="0"/>
          </a:p>
        </p:txBody>
      </p:sp>
    </p:spTree>
    <p:extLst>
      <p:ext uri="{BB962C8B-B14F-4D97-AF65-F5344CB8AC3E}">
        <p14:creationId xmlns:p14="http://schemas.microsoft.com/office/powerpoint/2010/main" val="3068848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are 7 specialist teachers who support children and young people in mainstream settings and schools across Kent; so roughly 0-19 years old. Our role is incredibly diverse- one day we could be on site at a school discussing building adaptations, another day we could be requesting a school puts in specific software for a child that finds writing difficult in exams and on another day- we are out at your nurseries! Our role starts where the Physical Disability or Complex Medical Need is so significant; that is outside the scope of the Early Years Specialist Teacher’s work.</a:t>
            </a:r>
          </a:p>
          <a:p>
            <a:endParaRPr lang="en-US" dirty="0"/>
          </a:p>
          <a:p>
            <a:r>
              <a:rPr lang="en-US" dirty="0"/>
              <a:t>So, in January 2023 we were </a:t>
            </a:r>
            <a:r>
              <a:rPr lang="en-US" dirty="0" err="1"/>
              <a:t>tuped</a:t>
            </a:r>
            <a:r>
              <a:rPr lang="en-US" dirty="0"/>
              <a:t> back to KCC. Before that, some of you may know that KCC commissioned Valence school (the only PD specialist school in Kent) to manage us and the Sensory team.</a:t>
            </a:r>
          </a:p>
          <a:p>
            <a:endParaRPr lang="en-US" dirty="0"/>
          </a:p>
          <a:p>
            <a:r>
              <a:rPr lang="en-US" dirty="0"/>
              <a:t>A big part of our role is to liaise with our health colleagues. We don’t have automatic access to health records; so like you need to ask for parental consent for paperwork to be shared. It is important that you are aware that we are teachers, not health professionals- so our work is about how to interpret the information you will gather so that the child can be welcomed to the setting safely and any health goals be included into their play or routine.</a:t>
            </a:r>
          </a:p>
          <a:p>
            <a:endParaRPr lang="en-US" dirty="0"/>
          </a:p>
          <a:p>
            <a:endParaRPr lang="en-US" dirty="0"/>
          </a:p>
        </p:txBody>
      </p:sp>
      <p:sp>
        <p:nvSpPr>
          <p:cNvPr id="4" name="Slide Number Placeholder 3"/>
          <p:cNvSpPr>
            <a:spLocks noGrp="1"/>
          </p:cNvSpPr>
          <p:nvPr>
            <p:ph type="sldNum" sz="quarter" idx="5"/>
          </p:nvPr>
        </p:nvSpPr>
        <p:spPr/>
        <p:txBody>
          <a:bodyPr/>
          <a:lstStyle/>
          <a:p>
            <a:fld id="{D557907B-813E-4F97-9939-8E9571DCAAAB}" type="slidenum">
              <a:rPr lang="en-GB" smtClean="0"/>
              <a:t>2</a:t>
            </a:fld>
            <a:endParaRPr lang="en-GB" dirty="0"/>
          </a:p>
        </p:txBody>
      </p:sp>
    </p:spTree>
    <p:extLst>
      <p:ext uri="{BB962C8B-B14F-4D97-AF65-F5344CB8AC3E}">
        <p14:creationId xmlns:p14="http://schemas.microsoft.com/office/powerpoint/2010/main" val="2780199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Evaluate- what could they access /not access. Settings do need to comply with the Equality Act which places an anticipatory duty on you to prepare for people with disabilities to access the site safely- it shouldn’t be that you wait for a taster session. None the less, a taster session, can throw up new things. We would like nurseries to have an Accessibility Plan that over the course of a given year, budgets for works to make settings more accessible e.g. removing concrete gardens, purchasing captain chairs, purchasing changing tables that have an up/down facility so that an older child doesn’t have to be changed on the floor because they cant </a:t>
            </a:r>
            <a:r>
              <a:rPr lang="en-GB" dirty="0" err="1"/>
              <a:t>mananage</a:t>
            </a:r>
            <a:r>
              <a:rPr lang="en-GB" dirty="0"/>
              <a:t> the steps on the changing table and the child is becoming too heavy to lift, smaller things- teddies/dolls with different medical equipment, </a:t>
            </a:r>
          </a:p>
          <a:p>
            <a:endParaRPr lang="en-GB" dirty="0"/>
          </a:p>
          <a:p>
            <a:r>
              <a:rPr lang="en-GB" dirty="0"/>
              <a:t>Request copies- It is imperative that you work with parents and that your care plans are evidence based. It will near impossible to assess risk; without the facts.</a:t>
            </a:r>
          </a:p>
        </p:txBody>
      </p:sp>
      <p:sp>
        <p:nvSpPr>
          <p:cNvPr id="4" name="Slide Number Placeholder 3"/>
          <p:cNvSpPr>
            <a:spLocks noGrp="1"/>
          </p:cNvSpPr>
          <p:nvPr>
            <p:ph type="sldNum" sz="quarter" idx="5"/>
          </p:nvPr>
        </p:nvSpPr>
        <p:spPr/>
        <p:txBody>
          <a:bodyPr/>
          <a:lstStyle/>
          <a:p>
            <a:fld id="{D557907B-813E-4F97-9939-8E9571DCAAAB}" type="slidenum">
              <a:rPr lang="en-GB" smtClean="0"/>
              <a:t>23</a:t>
            </a:fld>
            <a:endParaRPr lang="en-GB" dirty="0"/>
          </a:p>
        </p:txBody>
      </p:sp>
    </p:spTree>
    <p:extLst>
      <p:ext uri="{BB962C8B-B14F-4D97-AF65-F5344CB8AC3E}">
        <p14:creationId xmlns:p14="http://schemas.microsoft.com/office/powerpoint/2010/main" val="75263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57907B-813E-4F97-9939-8E9571DCAAAB}" type="slidenum">
              <a:rPr lang="en-GB" smtClean="0"/>
              <a:t>24</a:t>
            </a:fld>
            <a:endParaRPr lang="en-GB" dirty="0"/>
          </a:p>
        </p:txBody>
      </p:sp>
    </p:spTree>
    <p:extLst>
      <p:ext uri="{BB962C8B-B14F-4D97-AF65-F5344CB8AC3E}">
        <p14:creationId xmlns:p14="http://schemas.microsoft.com/office/powerpoint/2010/main" val="3755219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Care plans – are used to document the medical needs of a CYP, where an intervention needs to take place or medication needs to be administered in school.  </a:t>
            </a:r>
          </a:p>
          <a:p>
            <a:pPr marL="0" indent="0">
              <a:buNone/>
            </a:pPr>
            <a:endParaRPr lang="en-GB" dirty="0"/>
          </a:p>
          <a:p>
            <a:r>
              <a:rPr lang="en-GB" dirty="0"/>
              <a:t>You would also need to have a care plan if a child did not need an intervention in school, but had a condition which a paramedic would need to know about if there were a medical emergency for that child.  </a:t>
            </a:r>
          </a:p>
          <a:p>
            <a:pPr marL="0" indent="0">
              <a:buNone/>
            </a:pPr>
            <a:endParaRPr lang="en-GB" dirty="0"/>
          </a:p>
          <a:p>
            <a:r>
              <a:rPr lang="en-GB" dirty="0"/>
              <a:t>You would need to include the child’s personal details, emergency contact details, medications, diagnosis, consultants &amp; which hospitals, what constitutes an emergency for that child and what procedures should be followed.</a:t>
            </a:r>
          </a:p>
          <a:p>
            <a:endParaRPr lang="en-GB" dirty="0"/>
          </a:p>
        </p:txBody>
      </p:sp>
      <p:sp>
        <p:nvSpPr>
          <p:cNvPr id="4" name="Slide Number Placeholder 3"/>
          <p:cNvSpPr>
            <a:spLocks noGrp="1"/>
          </p:cNvSpPr>
          <p:nvPr>
            <p:ph type="sldNum" sz="quarter" idx="5"/>
          </p:nvPr>
        </p:nvSpPr>
        <p:spPr/>
        <p:txBody>
          <a:bodyPr/>
          <a:lstStyle/>
          <a:p>
            <a:fld id="{D557907B-813E-4F97-9939-8E9571DCAAAB}" type="slidenum">
              <a:rPr lang="en-GB" smtClean="0"/>
              <a:t>26</a:t>
            </a:fld>
            <a:endParaRPr lang="en-GB" dirty="0"/>
          </a:p>
        </p:txBody>
      </p:sp>
    </p:spTree>
    <p:extLst>
      <p:ext uri="{BB962C8B-B14F-4D97-AF65-F5344CB8AC3E}">
        <p14:creationId xmlns:p14="http://schemas.microsoft.com/office/powerpoint/2010/main" val="3305164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of a holistic plan- usually where a child has equipment. </a:t>
            </a:r>
          </a:p>
        </p:txBody>
      </p:sp>
      <p:sp>
        <p:nvSpPr>
          <p:cNvPr id="4" name="Slide Number Placeholder 3"/>
          <p:cNvSpPr>
            <a:spLocks noGrp="1"/>
          </p:cNvSpPr>
          <p:nvPr>
            <p:ph type="sldNum" sz="quarter" idx="5"/>
          </p:nvPr>
        </p:nvSpPr>
        <p:spPr/>
        <p:txBody>
          <a:bodyPr/>
          <a:lstStyle/>
          <a:p>
            <a:fld id="{D557907B-813E-4F97-9939-8E9571DCAAAB}" type="slidenum">
              <a:rPr lang="en-GB" smtClean="0"/>
              <a:t>30</a:t>
            </a:fld>
            <a:endParaRPr lang="en-GB" dirty="0"/>
          </a:p>
        </p:txBody>
      </p:sp>
    </p:spTree>
    <p:extLst>
      <p:ext uri="{BB962C8B-B14F-4D97-AF65-F5344CB8AC3E}">
        <p14:creationId xmlns:p14="http://schemas.microsoft.com/office/powerpoint/2010/main" val="3166662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Swale (Different trust) or Folkestone (</a:t>
            </a:r>
            <a:r>
              <a:rPr lang="en-GB" dirty="0" err="1"/>
              <a:t>Ekhuft</a:t>
            </a:r>
            <a:r>
              <a:rPr lang="en-GB" dirty="0"/>
              <a:t> Trust). Referrals or to chase up where a child is in the system. </a:t>
            </a:r>
          </a:p>
          <a:p>
            <a:r>
              <a:rPr lang="en-GB" dirty="0"/>
              <a:t>As a general rule of thumb, for children on our </a:t>
            </a:r>
            <a:r>
              <a:rPr lang="en-GB" dirty="0" err="1"/>
              <a:t>caselist</a:t>
            </a:r>
            <a:r>
              <a:rPr lang="en-GB" dirty="0"/>
              <a:t>, it would be where therapists see the child in setting (not just in clinic children). Often block on, block off.</a:t>
            </a:r>
          </a:p>
          <a:p>
            <a:r>
              <a:rPr lang="en-GB" dirty="0"/>
              <a:t>HEN- gastro fed. They or </a:t>
            </a:r>
            <a:r>
              <a:rPr lang="en-GB" dirty="0" err="1"/>
              <a:t>Nutricia</a:t>
            </a:r>
            <a:r>
              <a:rPr lang="en-GB" dirty="0"/>
              <a:t> will give training.</a:t>
            </a:r>
          </a:p>
          <a:p>
            <a:r>
              <a:rPr lang="en-GB" dirty="0"/>
              <a:t>BB e.g. catheterisation (not low level toileting-that would be via Health Visitor)</a:t>
            </a:r>
          </a:p>
          <a:p>
            <a:r>
              <a:rPr lang="en-GB" dirty="0"/>
              <a:t>Ep nurse- care plan- emergency protocol training. </a:t>
            </a:r>
          </a:p>
          <a:p>
            <a:endParaRPr lang="en-GB" dirty="0"/>
          </a:p>
          <a:p>
            <a:r>
              <a:rPr lang="en-GB" dirty="0"/>
              <a:t>..and other contacts e.g. CF nurse/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D557907B-813E-4F97-9939-8E9571DCAAAB}" type="slidenum">
              <a:rPr lang="en-GB" smtClean="0"/>
              <a:t>31</a:t>
            </a:fld>
            <a:endParaRPr lang="en-GB" dirty="0"/>
          </a:p>
        </p:txBody>
      </p:sp>
    </p:spTree>
    <p:extLst>
      <p:ext uri="{BB962C8B-B14F-4D97-AF65-F5344CB8AC3E}">
        <p14:creationId xmlns:p14="http://schemas.microsoft.com/office/powerpoint/2010/main" val="2182214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Recommend level 1 training and self evaluation (auditing tool) and the forum to ask questions!</a:t>
            </a:r>
          </a:p>
        </p:txBody>
      </p:sp>
      <p:sp>
        <p:nvSpPr>
          <p:cNvPr id="4" name="Slide Number Placeholder 3"/>
          <p:cNvSpPr>
            <a:spLocks noGrp="1"/>
          </p:cNvSpPr>
          <p:nvPr>
            <p:ph type="sldNum" sz="quarter" idx="5"/>
          </p:nvPr>
        </p:nvSpPr>
        <p:spPr/>
        <p:txBody>
          <a:bodyPr/>
          <a:lstStyle/>
          <a:p>
            <a:fld id="{D557907B-813E-4F97-9939-8E9571DCAAAB}" type="slidenum">
              <a:rPr lang="en-GB" smtClean="0"/>
              <a:t>32</a:t>
            </a:fld>
            <a:endParaRPr lang="en-GB" dirty="0"/>
          </a:p>
        </p:txBody>
      </p:sp>
    </p:spTree>
    <p:extLst>
      <p:ext uri="{BB962C8B-B14F-4D97-AF65-F5344CB8AC3E}">
        <p14:creationId xmlns:p14="http://schemas.microsoft.com/office/powerpoint/2010/main" val="3819280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Montserrat" panose="00000500000000000000" pitchFamily="2" charset="0"/>
              </a:rPr>
              <a:t>Any resources purchased as part of DAF remain the property of that particular provider. However, if a child is moving onto another provider, they may wish to make arrangements for the transfer of any resources.  Beds- use all of 1 budget. Think about garden- false grass not ideal for pushing walkers.</a:t>
            </a:r>
          </a:p>
          <a:p>
            <a:r>
              <a:rPr lang="en-GB" b="0" i="0" dirty="0">
                <a:solidFill>
                  <a:srgbClr val="333333"/>
                </a:solidFill>
                <a:effectLst/>
                <a:latin typeface="Montserrat" panose="00000500000000000000" pitchFamily="2" charset="0"/>
              </a:rPr>
              <a:t>MH- therapy stools. </a:t>
            </a:r>
            <a:r>
              <a:rPr lang="en-GB" b="0" i="0" dirty="0" err="1">
                <a:solidFill>
                  <a:srgbClr val="333333"/>
                </a:solidFill>
                <a:effectLst/>
                <a:latin typeface="Montserrat" panose="00000500000000000000" pitchFamily="2" charset="0"/>
              </a:rPr>
              <a:t>Hippichicks</a:t>
            </a:r>
            <a:r>
              <a:rPr lang="en-GB" b="0" i="0" dirty="0">
                <a:solidFill>
                  <a:srgbClr val="333333"/>
                </a:solidFill>
                <a:effectLst/>
                <a:latin typeface="Montserrat" panose="00000500000000000000" pitchFamily="2" charset="0"/>
              </a:rPr>
              <a:t> (but always advise not to lift). Therapy benches – practise side stepping. </a:t>
            </a:r>
            <a:r>
              <a:rPr lang="en-GB" b="0" i="0" dirty="0" err="1">
                <a:solidFill>
                  <a:srgbClr val="333333"/>
                </a:solidFill>
                <a:effectLst/>
                <a:latin typeface="Montserrat" panose="00000500000000000000" pitchFamily="2" charset="0"/>
              </a:rPr>
              <a:t>Penaut</a:t>
            </a:r>
            <a:r>
              <a:rPr lang="en-GB" b="0" i="0" dirty="0">
                <a:solidFill>
                  <a:srgbClr val="333333"/>
                </a:solidFill>
                <a:effectLst/>
                <a:latin typeface="Montserrat" panose="00000500000000000000" pitchFamily="2" charset="0"/>
              </a:rPr>
              <a:t> balls/therapy balls to practise reaching out of centre of gravity.  </a:t>
            </a:r>
            <a:r>
              <a:rPr lang="en-GB" b="0" i="0" dirty="0" err="1">
                <a:solidFill>
                  <a:srgbClr val="333333"/>
                </a:solidFill>
                <a:effectLst/>
                <a:latin typeface="Montserrat" panose="00000500000000000000" pitchFamily="2" charset="0"/>
              </a:rPr>
              <a:t>Chiars</a:t>
            </a:r>
            <a:r>
              <a:rPr lang="en-GB" b="0" i="0" dirty="0">
                <a:solidFill>
                  <a:srgbClr val="333333"/>
                </a:solidFill>
                <a:effectLst/>
                <a:latin typeface="Montserrat" panose="00000500000000000000" pitchFamily="2" charset="0"/>
              </a:rPr>
              <a:t> with arms. Switch toys-for pre verbal children.</a:t>
            </a:r>
          </a:p>
          <a:p>
            <a:endParaRPr lang="en-GB" dirty="0"/>
          </a:p>
        </p:txBody>
      </p:sp>
      <p:sp>
        <p:nvSpPr>
          <p:cNvPr id="4" name="Slide Number Placeholder 3"/>
          <p:cNvSpPr>
            <a:spLocks noGrp="1"/>
          </p:cNvSpPr>
          <p:nvPr>
            <p:ph type="sldNum" sz="quarter" idx="5"/>
          </p:nvPr>
        </p:nvSpPr>
        <p:spPr/>
        <p:txBody>
          <a:bodyPr/>
          <a:lstStyle/>
          <a:p>
            <a:fld id="{D557907B-813E-4F97-9939-8E9571DCAAAB}" type="slidenum">
              <a:rPr lang="en-GB" smtClean="0"/>
              <a:t>34</a:t>
            </a:fld>
            <a:endParaRPr lang="en-GB" dirty="0"/>
          </a:p>
        </p:txBody>
      </p:sp>
    </p:spTree>
    <p:extLst>
      <p:ext uri="{BB962C8B-B14F-4D97-AF65-F5344CB8AC3E}">
        <p14:creationId xmlns:p14="http://schemas.microsoft.com/office/powerpoint/2010/main" val="1860131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tabLst>
                <a:tab pos="2072640" algn="l"/>
              </a:tabLst>
            </a:pPr>
            <a:r>
              <a:rPr lang="en-GB" sz="1800" b="1" dirty="0">
                <a:effectLst/>
                <a:latin typeface="Calibri" panose="020F0502020204030204" pitchFamily="34" charset="0"/>
                <a:ea typeface="Calibri" panose="020F0502020204030204" pitchFamily="34" charset="0"/>
                <a:cs typeface="Calibri" panose="020F0502020204030204" pitchFamily="34" charset="0"/>
              </a:rPr>
              <a:t>Encouraging x to follow an obstacle course which involves her making small steps. This should be very simple to start with and could just be created with stepping stones which begin next to each other. Sequencing spots can be used to make the pathway for her and her peers to follow. </a:t>
            </a:r>
            <a:r>
              <a:rPr lang="en-GB" sz="1800" b="1"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Eco Walker 25cm (10inch) Spot Markers Flat Field Cones : Amazon.co.uk: Sports &amp; Outdoors</a:t>
            </a:r>
            <a:r>
              <a:rPr lang="en-GB" sz="1800" b="1" u="sng"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GB" sz="1800" b="1" dirty="0">
                <a:effectLst/>
                <a:latin typeface="Calibri" panose="020F0502020204030204" pitchFamily="34" charset="0"/>
                <a:ea typeface="Calibri" panose="020F0502020204030204" pitchFamily="34" charset="0"/>
                <a:cs typeface="Calibri" panose="020F0502020204030204" pitchFamily="34" charset="0"/>
              </a:rPr>
              <a:t>The challenge can be increased in a variety of ways including:</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685800">
              <a:lnSpc>
                <a:spcPct val="107000"/>
              </a:lnSpc>
              <a:tabLst>
                <a:tab pos="2072640" algn="l"/>
              </a:tabLst>
            </a:pPr>
            <a:r>
              <a:rPr lang="en-GB" sz="1800" b="1" dirty="0">
                <a:effectLst/>
                <a:latin typeface="Calibri" panose="020F0502020204030204" pitchFamily="34" charset="0"/>
                <a:ea typeface="Calibri" panose="020F0502020204030204" pitchFamily="34" charset="0"/>
                <a:cs typeface="Calibri" panose="020F0502020204030204" pitchFamily="34" charset="0"/>
              </a:rPr>
              <a:t>- moving the spots </a:t>
            </a:r>
            <a:r>
              <a:rPr lang="en-GB" sz="1800" b="1" dirty="0" err="1">
                <a:effectLst/>
                <a:latin typeface="Calibri" panose="020F0502020204030204" pitchFamily="34" charset="0"/>
                <a:ea typeface="Calibri" panose="020F0502020204030204" pitchFamily="34" charset="0"/>
                <a:cs typeface="Calibri" panose="020F0502020204030204" pitchFamily="34" charset="0"/>
              </a:rPr>
              <a:t>futher</a:t>
            </a:r>
            <a:r>
              <a:rPr lang="en-GB" sz="1800" b="1" dirty="0">
                <a:effectLst/>
                <a:latin typeface="Calibri" panose="020F0502020204030204" pitchFamily="34" charset="0"/>
                <a:ea typeface="Calibri" panose="020F0502020204030204" pitchFamily="34" charset="0"/>
                <a:cs typeface="Calibri" panose="020F0502020204030204" pitchFamily="34" charset="0"/>
              </a:rPr>
              <a:t> apart.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685800">
              <a:lnSpc>
                <a:spcPct val="107000"/>
              </a:lnSpc>
              <a:tabLst>
                <a:tab pos="2072640" algn="l"/>
              </a:tabLst>
            </a:pPr>
            <a:r>
              <a:rPr lang="en-GB" sz="1800" b="1" dirty="0">
                <a:effectLst/>
                <a:latin typeface="Calibri" panose="020F0502020204030204" pitchFamily="34" charset="0"/>
                <a:ea typeface="Calibri" panose="020F0502020204030204" pitchFamily="34" charset="0"/>
                <a:cs typeface="Calibri" panose="020F0502020204030204" pitchFamily="34" charset="0"/>
              </a:rPr>
              <a:t>- giving a choice of direction</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685800">
              <a:lnSpc>
                <a:spcPct val="107000"/>
              </a:lnSpc>
              <a:tabLst>
                <a:tab pos="2072640" algn="l"/>
              </a:tabLst>
            </a:pPr>
            <a:r>
              <a:rPr lang="en-GB" sz="1800" b="1" dirty="0">
                <a:effectLst/>
                <a:latin typeface="Calibri" panose="020F0502020204030204" pitchFamily="34" charset="0"/>
                <a:ea typeface="Calibri" panose="020F0502020204030204" pitchFamily="34" charset="0"/>
                <a:cs typeface="Calibri" panose="020F0502020204030204" pitchFamily="34" charset="0"/>
              </a:rPr>
              <a:t>- giving instructions for which colour to go onto next.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685800">
              <a:lnSpc>
                <a:spcPct val="107000"/>
              </a:lnSpc>
              <a:tabLst>
                <a:tab pos="2072640" algn="l"/>
              </a:tabLst>
            </a:pPr>
            <a:r>
              <a:rPr lang="en-GB" sz="1800" b="1" dirty="0">
                <a:effectLst/>
                <a:latin typeface="Calibri" panose="020F0502020204030204" pitchFamily="34" charset="0"/>
                <a:ea typeface="Calibri" panose="020F0502020204030204" pitchFamily="34" charset="0"/>
                <a:cs typeface="Calibri" panose="020F0502020204030204" pitchFamily="34" charset="0"/>
              </a:rPr>
              <a:t>- putting small toys on each spot so Freya can bend down to pick them up.</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685800">
              <a:lnSpc>
                <a:spcPct val="107000"/>
              </a:lnSpc>
              <a:tabLst>
                <a:tab pos="2072640" algn="l"/>
              </a:tabLst>
            </a:pPr>
            <a:r>
              <a:rPr lang="en-GB" sz="1800" b="1"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spcAft>
                <a:spcPts val="800"/>
              </a:spcAft>
              <a:tabLst>
                <a:tab pos="2072640" algn="l"/>
              </a:tabLst>
            </a:pPr>
            <a:r>
              <a:rPr lang="en-GB" sz="1800" b="1" dirty="0">
                <a:effectLst/>
                <a:latin typeface="Calibri" panose="020F0502020204030204" pitchFamily="34" charset="0"/>
                <a:ea typeface="Calibri" panose="020F0502020204030204" pitchFamily="34" charset="0"/>
                <a:cs typeface="Calibri" panose="020F0502020204030204" pitchFamily="34" charset="0"/>
              </a:rPr>
              <a:t>- Similarly, an obstacle course could be made which encourages Freya to make small steps up and down. This could be created using equipment you already have or resources such as these: </a:t>
            </a:r>
            <a:r>
              <a:rPr lang="en-GB" sz="1800" b="1" dirty="0" err="1">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Outsunny</a:t>
            </a:r>
            <a:r>
              <a:rPr lang="en-GB" sz="1800" b="1"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 8 PCS Kids Stepping Stones Balance Beam w/Non-Slip Surface and Bottom, Stackable Stepping Stones for Toddler : Amazon.co.uk: Toys &amp; Games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en-GB" sz="1800" b="1" dirty="0">
                <a:effectLst/>
                <a:latin typeface="Calibri" panose="020F0502020204030204" pitchFamily="34" charset="0"/>
                <a:ea typeface="Calibri" panose="020F0502020204030204" pitchFamily="34" charset="0"/>
              </a:rPr>
              <a:t>This activity can be differentiated in the same way as mentioned above so that it can be accessed by all children.</a:t>
            </a:r>
          </a:p>
          <a:p>
            <a:endParaRPr lang="en-GB" sz="1800" b="1" dirty="0">
              <a:effectLst/>
              <a:latin typeface="Calibri" panose="020F0502020204030204" pitchFamily="34" charset="0"/>
              <a:ea typeface="Calibri" panose="020F0502020204030204" pitchFamily="34" charset="0"/>
            </a:endParaRPr>
          </a:p>
          <a:p>
            <a:pPr marL="342900" lvl="0" indent="-342900">
              <a:lnSpc>
                <a:spcPct val="107000"/>
              </a:lnSpc>
              <a:buFont typeface="Symbol" panose="05050102010706020507" pitchFamily="18" charset="2"/>
              <a:buChar char=""/>
            </a:pPr>
            <a:r>
              <a:rPr lang="en-GB" sz="1800" b="1" dirty="0">
                <a:effectLst/>
                <a:latin typeface="Calibri" panose="020F0502020204030204" pitchFamily="34" charset="0"/>
                <a:ea typeface="Calibri" panose="020F0502020204030204" pitchFamily="34" charset="0"/>
                <a:cs typeface="Calibri" panose="020F0502020204030204" pitchFamily="34" charset="0"/>
              </a:rPr>
              <a:t>Encourage tummy time for drawing and story time. Playing games that include moving to different levels and opportunities for crawling for example through tunnels.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pPr>
            <a:r>
              <a:rPr lang="en-GB" sz="1800" b="1"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800" b="1" dirty="0">
                <a:effectLst/>
                <a:latin typeface="Calibri" panose="020F0502020204030204" pitchFamily="34" charset="0"/>
                <a:ea typeface="Calibri" panose="020F0502020204030204" pitchFamily="34" charset="0"/>
                <a:cs typeface="Calibri" panose="020F0502020204030204" pitchFamily="34" charset="0"/>
              </a:rPr>
              <a:t>When doing any kind of physical activity, give clear verbal reminders of where to look to increase spatial awareness.  Staff may find it helpful to develop a script to be used, which can be added to her risk assessment.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sz="1800" b="1" dirty="0">
              <a:effectLst/>
              <a:latin typeface="Calibri" panose="020F0502020204030204" pitchFamily="34" charset="0"/>
            </a:endParaRPr>
          </a:p>
          <a:p>
            <a:endParaRPr lang="en-GB" sz="1800" b="1" dirty="0">
              <a:effectLst/>
              <a:latin typeface="Calibri" panose="020F0502020204030204" pitchFamily="34" charset="0"/>
            </a:endParaRPr>
          </a:p>
          <a:p>
            <a:endParaRPr lang="en-GB" sz="1800" b="1" dirty="0">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D557907B-813E-4F97-9939-8E9571DCAAAB}" type="slidenum">
              <a:rPr lang="en-GB" smtClean="0"/>
              <a:t>35</a:t>
            </a:fld>
            <a:endParaRPr lang="en-GB" dirty="0"/>
          </a:p>
        </p:txBody>
      </p:sp>
    </p:spTree>
    <p:extLst>
      <p:ext uri="{BB962C8B-B14F-4D97-AF65-F5344CB8AC3E}">
        <p14:creationId xmlns:p14="http://schemas.microsoft.com/office/powerpoint/2010/main" val="2045953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PD STLS will produce similar report style as EYST- which will include some outcomes/targets for you to transfer onto a PP. The PD target ideally maps with the </a:t>
            </a:r>
            <a:r>
              <a:rPr lang="en-GB" dirty="0" err="1"/>
              <a:t>Phsyio</a:t>
            </a:r>
            <a:r>
              <a:rPr lang="en-GB" dirty="0"/>
              <a:t>/Ot goals, so please have those ready at the initial visit! Please review your PP in the usual way before our next visit.</a:t>
            </a:r>
          </a:p>
        </p:txBody>
      </p:sp>
      <p:sp>
        <p:nvSpPr>
          <p:cNvPr id="4" name="Slide Number Placeholder 3"/>
          <p:cNvSpPr>
            <a:spLocks noGrp="1"/>
          </p:cNvSpPr>
          <p:nvPr>
            <p:ph type="sldNum" sz="quarter" idx="5"/>
          </p:nvPr>
        </p:nvSpPr>
        <p:spPr/>
        <p:txBody>
          <a:bodyPr/>
          <a:lstStyle/>
          <a:p>
            <a:fld id="{D557907B-813E-4F97-9939-8E9571DCAAAB}" type="slidenum">
              <a:rPr lang="en-GB" smtClean="0"/>
              <a:t>36</a:t>
            </a:fld>
            <a:endParaRPr lang="en-GB" dirty="0"/>
          </a:p>
        </p:txBody>
      </p:sp>
    </p:spTree>
    <p:extLst>
      <p:ext uri="{BB962C8B-B14F-4D97-AF65-F5344CB8AC3E}">
        <p14:creationId xmlns:p14="http://schemas.microsoft.com/office/powerpoint/2010/main" val="2205360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compile questions to Sue/Ali- and I can send a group response.</a:t>
            </a:r>
          </a:p>
        </p:txBody>
      </p:sp>
      <p:sp>
        <p:nvSpPr>
          <p:cNvPr id="4" name="Slide Number Placeholder 3"/>
          <p:cNvSpPr>
            <a:spLocks noGrp="1"/>
          </p:cNvSpPr>
          <p:nvPr>
            <p:ph type="sldNum" sz="quarter" idx="5"/>
          </p:nvPr>
        </p:nvSpPr>
        <p:spPr/>
        <p:txBody>
          <a:bodyPr/>
          <a:lstStyle/>
          <a:p>
            <a:fld id="{D557907B-813E-4F97-9939-8E9571DCAAAB}" type="slidenum">
              <a:rPr lang="en-GB" smtClean="0"/>
              <a:t>37</a:t>
            </a:fld>
            <a:endParaRPr lang="en-GB" dirty="0"/>
          </a:p>
        </p:txBody>
      </p:sp>
    </p:spTree>
    <p:extLst>
      <p:ext uri="{BB962C8B-B14F-4D97-AF65-F5344CB8AC3E}">
        <p14:creationId xmlns:p14="http://schemas.microsoft.com/office/powerpoint/2010/main" val="206987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Easier than a long webpage to find..</a:t>
            </a:r>
          </a:p>
        </p:txBody>
      </p:sp>
      <p:sp>
        <p:nvSpPr>
          <p:cNvPr id="4" name="Slide Number Placeholder 3"/>
          <p:cNvSpPr>
            <a:spLocks noGrp="1"/>
          </p:cNvSpPr>
          <p:nvPr>
            <p:ph type="sldNum" sz="quarter" idx="5"/>
          </p:nvPr>
        </p:nvSpPr>
        <p:spPr/>
        <p:txBody>
          <a:bodyPr/>
          <a:lstStyle/>
          <a:p>
            <a:fld id="{D557907B-813E-4F97-9939-8E9571DCAAAB}" type="slidenum">
              <a:rPr lang="en-GB" smtClean="0"/>
              <a:t>3</a:t>
            </a:fld>
            <a:endParaRPr lang="en-GB" dirty="0"/>
          </a:p>
        </p:txBody>
      </p:sp>
    </p:spTree>
    <p:extLst>
      <p:ext uri="{BB962C8B-B14F-4D97-AF65-F5344CB8AC3E}">
        <p14:creationId xmlns:p14="http://schemas.microsoft.com/office/powerpoint/2010/main" val="2146502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our referral request form is on our landing page and these are for children that very clearly meet our threshold for example where a Physiotherapist has prescribed a standing frame to use in your setting or and Occupational Therapist has prescribed specialist seating to be used in your setting. Those types of equipment our funded by SEN, approved by PD STLS and we oversee –alongside health- that you are using these safely.   </a:t>
            </a:r>
          </a:p>
          <a:p>
            <a:r>
              <a:rPr lang="en-GB" dirty="0"/>
              <a:t>For all other enquiries, it is recommended that you book onto a PD Surgery which will have 2 teachers present for 30 minutes in order to give you advice about meeting the needs of a child with complex medical or complex physical needs.  We will still look at referrals via LIFT, but it is much more helpful to have a direct conversation at PD Surgery. Should you just want an anonymous </a:t>
            </a:r>
            <a:r>
              <a:rPr lang="en-GB" dirty="0" err="1"/>
              <a:t>convesrsation</a:t>
            </a:r>
            <a:r>
              <a:rPr lang="en-GB" dirty="0"/>
              <a:t>; you are welcome to email me directly to arrange a phone call but no records will be written.</a:t>
            </a:r>
          </a:p>
        </p:txBody>
      </p:sp>
      <p:sp>
        <p:nvSpPr>
          <p:cNvPr id="4" name="Slide Number Placeholder 3"/>
          <p:cNvSpPr>
            <a:spLocks noGrp="1"/>
          </p:cNvSpPr>
          <p:nvPr>
            <p:ph type="sldNum" sz="quarter" idx="5"/>
          </p:nvPr>
        </p:nvSpPr>
        <p:spPr/>
        <p:txBody>
          <a:bodyPr/>
          <a:lstStyle/>
          <a:p>
            <a:fld id="{D557907B-813E-4F97-9939-8E9571DCAAAB}" type="slidenum">
              <a:rPr lang="en-GB" smtClean="0"/>
              <a:t>4</a:t>
            </a:fld>
            <a:endParaRPr lang="en-GB" dirty="0"/>
          </a:p>
        </p:txBody>
      </p:sp>
    </p:spTree>
    <p:extLst>
      <p:ext uri="{BB962C8B-B14F-4D97-AF65-F5344CB8AC3E}">
        <p14:creationId xmlns:p14="http://schemas.microsoft.com/office/powerpoint/2010/main" val="2372806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this slide is just to demonstrate the three types of equipment that are often prescribed by our therapists. On the left we have, specialist seating and you can see that the child there needs a lot of postural support- what we call thoracic support at the chest and possibly even has support around his head. We then have the middle child. Not the best picture, but the girl is actually standing. These are fabulous at nursery because they enable the child to be at eye level with their friends. Often, for children with disabilities, the play needs to be brought to them and you can see that the chair and standing frame often comes with a tray- so rather than working at a tuff tray- we have to be creative and almost use a tray on a tray – such as messy play that their friend can use too! Finally, we have a walking frame on the right and again, he has quite a lot of support-looks like a saddle. Just a word of caution, usually a walker is the only equipment that can be used outdoors- unless of course there was a fire/emergency! So, there are thousands of different types of equipment (these are </a:t>
            </a:r>
            <a:r>
              <a:rPr lang="en-GB" dirty="0" err="1"/>
              <a:t>Leckey</a:t>
            </a:r>
            <a:r>
              <a:rPr lang="en-GB" dirty="0"/>
              <a:t>) but this gives you an idea of the complexity of children we work with for physical disability. (At this age, children usually have a buggy rather than wheelchair). Attend our M and H training to understand more about your responsibilities regarding checking the equipment, keeping your backs safe and how to work with therapists on a Moving and Handling Risk Assessment</a:t>
            </a:r>
          </a:p>
        </p:txBody>
      </p:sp>
      <p:sp>
        <p:nvSpPr>
          <p:cNvPr id="4" name="Slide Number Placeholder 3"/>
          <p:cNvSpPr>
            <a:spLocks noGrp="1"/>
          </p:cNvSpPr>
          <p:nvPr>
            <p:ph type="sldNum" sz="quarter" idx="5"/>
          </p:nvPr>
        </p:nvSpPr>
        <p:spPr/>
        <p:txBody>
          <a:bodyPr/>
          <a:lstStyle/>
          <a:p>
            <a:fld id="{D557907B-813E-4F97-9939-8E9571DCAAAB}" type="slidenum">
              <a:rPr lang="en-GB" smtClean="0"/>
              <a:t>5</a:t>
            </a:fld>
            <a:endParaRPr lang="en-GB" dirty="0"/>
          </a:p>
        </p:txBody>
      </p:sp>
    </p:spTree>
    <p:extLst>
      <p:ext uri="{BB962C8B-B14F-4D97-AF65-F5344CB8AC3E}">
        <p14:creationId xmlns:p14="http://schemas.microsoft.com/office/powerpoint/2010/main" val="1937891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common conditions we give advice about. Cp is the most common disability but a disability that presents very differently- I’ll come onto next. We also work with muscle wastage conditions (</a:t>
            </a:r>
            <a:r>
              <a:rPr lang="en-US" dirty="0" err="1"/>
              <a:t>defo</a:t>
            </a:r>
            <a:r>
              <a:rPr lang="en-US" dirty="0"/>
              <a:t> on caseload) – </a:t>
            </a:r>
            <a:r>
              <a:rPr lang="en-US" dirty="0" err="1"/>
              <a:t>Duchennes</a:t>
            </a:r>
            <a:r>
              <a:rPr lang="en-US" dirty="0"/>
              <a:t> is a </a:t>
            </a:r>
            <a:r>
              <a:rPr lang="en-US" dirty="0" err="1"/>
              <a:t>deteritarting</a:t>
            </a:r>
            <a:r>
              <a:rPr lang="en-US" dirty="0"/>
              <a:t> or sometimes called degenerative condition and is life limiting. It usually affects boys who typically become wheelchair users by secondary school and may live to around 20. There are other types of muscular dystrophies and all of them may not have a diagnosis </a:t>
            </a:r>
            <a:r>
              <a:rPr lang="en-US" dirty="0" err="1"/>
              <a:t>til</a:t>
            </a:r>
            <a:r>
              <a:rPr lang="en-US" dirty="0"/>
              <a:t> primary school unless they have a sibling with the condition. You may notice a child that is falling over and cannot go from sitting to standing without walking up their legs- but typically- skills are progressing/maintaining before 5 so we would take these children onto caseload in anticipation of work building up at junior age. SMA is a similar condition affecting boys and girls. SMA type 1 (the most sever type) often resulted in children not living past the age of 1, but if found early; there are now very recent drugs that means these children are in our primary schools (albeit with profound disability because of the damage before drugs)- without necessarily a SEN/learning need.  Achondroplasia- sometimes known as dwarfism- we would give advice at transition point because these children often need adapted furniture/toilets/smaller sports equipment </a:t>
            </a:r>
            <a:r>
              <a:rPr lang="en-US" dirty="0" err="1"/>
              <a:t>etc</a:t>
            </a:r>
            <a:r>
              <a:rPr lang="en-US" dirty="0"/>
              <a:t> as they go into school. (surgery later possibly, wheelchair users) OI…yes</a:t>
            </a:r>
          </a:p>
          <a:p>
            <a:r>
              <a:rPr lang="en-US" dirty="0"/>
              <a:t>We would also give advice to children that have a missing limb/limb shortness – i.e. adapting activities. May/may not have a </a:t>
            </a:r>
            <a:r>
              <a:rPr lang="en-US" dirty="0" err="1"/>
              <a:t>prosphesis</a:t>
            </a:r>
            <a:r>
              <a:rPr lang="en-US" dirty="0"/>
              <a:t>.</a:t>
            </a:r>
          </a:p>
          <a:p>
            <a:endParaRPr lang="en-US" dirty="0"/>
          </a:p>
          <a:p>
            <a:r>
              <a:rPr lang="en-US" dirty="0"/>
              <a:t>We then come to chromosomal conditions which with the advance in genetics, are being diagnosed more and more.</a:t>
            </a:r>
          </a:p>
          <a:p>
            <a:r>
              <a:rPr lang="en-US" dirty="0"/>
              <a:t>The caveat about those cases is that we specifically give advice on physical access and how the child presents. If the diagnosis is ‘Global developmental Delay’ i.e. a delay in all areas- we typically find that physical development progresses such that we may give advice and suggest a watch and wait approach in case an underlying disability emerges.  </a:t>
            </a:r>
            <a:r>
              <a:rPr lang="en-US" dirty="0" err="1"/>
              <a:t>Dsyn</a:t>
            </a:r>
            <a:r>
              <a:rPr lang="en-US" dirty="0"/>
              <a:t> common cases..</a:t>
            </a:r>
            <a:r>
              <a:rPr lang="en-US" dirty="0" err="1"/>
              <a:t>defo</a:t>
            </a:r>
            <a:r>
              <a:rPr lang="en-US" dirty="0"/>
              <a:t> come to surgery because of health implications. PD typically develops.</a:t>
            </a:r>
          </a:p>
          <a:p>
            <a:r>
              <a:rPr lang="en-US" dirty="0"/>
              <a:t>ABI-this is usually because of a bleed to the brain such as a stoke Presents the same as CP but CP is caused around the time of birth or in pregnancy.</a:t>
            </a:r>
          </a:p>
          <a:p>
            <a:endParaRPr lang="en-GB" dirty="0"/>
          </a:p>
          <a:p>
            <a:r>
              <a:rPr lang="en-GB" dirty="0"/>
              <a:t>Now, we come to complex medical needs. Typically, we can signpost you to the most </a:t>
            </a:r>
            <a:r>
              <a:rPr lang="en-GB" dirty="0" err="1"/>
              <a:t>appropr</a:t>
            </a:r>
            <a:r>
              <a:rPr lang="en-GB" dirty="0"/>
              <a:t> nurse and our role as teachers would be to ensure you have the correct paperwork in place, day 1 of the child starting.  Sometimes we take on for a short piece of work.</a:t>
            </a:r>
          </a:p>
          <a:p>
            <a:endParaRPr lang="en-GB" dirty="0"/>
          </a:p>
          <a:p>
            <a:r>
              <a:rPr lang="en-GB" dirty="0"/>
              <a:t>Finally, common to have no diagnosis at this age..</a:t>
            </a:r>
          </a:p>
        </p:txBody>
      </p:sp>
      <p:sp>
        <p:nvSpPr>
          <p:cNvPr id="4" name="Slide Number Placeholder 3"/>
          <p:cNvSpPr>
            <a:spLocks noGrp="1"/>
          </p:cNvSpPr>
          <p:nvPr>
            <p:ph type="sldNum" sz="quarter" idx="5"/>
          </p:nvPr>
        </p:nvSpPr>
        <p:spPr/>
        <p:txBody>
          <a:bodyPr/>
          <a:lstStyle/>
          <a:p>
            <a:fld id="{D557907B-813E-4F97-9939-8E9571DCAAAB}" type="slidenum">
              <a:rPr lang="en-GB" smtClean="0"/>
              <a:t>6</a:t>
            </a:fld>
            <a:endParaRPr lang="en-GB" dirty="0"/>
          </a:p>
        </p:txBody>
      </p:sp>
    </p:spTree>
    <p:extLst>
      <p:ext uri="{BB962C8B-B14F-4D97-AF65-F5344CB8AC3E}">
        <p14:creationId xmlns:p14="http://schemas.microsoft.com/office/powerpoint/2010/main" val="2761428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a quick note on CP, because it is the most common disability (stroke). You can see from these images, that depending on where the brain damage has occurred and how much of the brain will directly impact which muscles are impacted. Hemi- one side. Diplegia-mainly bottom half. Quad/Athetoid- many of the muscles impacted from digestion, speech etc. Learning may or may not be impacted. We will support where equipment has been prescribed. Sometimes, we offer an investigative visit after our PD Surgery too.  </a:t>
            </a:r>
          </a:p>
        </p:txBody>
      </p:sp>
      <p:sp>
        <p:nvSpPr>
          <p:cNvPr id="4" name="Slide Number Placeholder 3"/>
          <p:cNvSpPr>
            <a:spLocks noGrp="1"/>
          </p:cNvSpPr>
          <p:nvPr>
            <p:ph type="sldNum" sz="quarter" idx="5"/>
          </p:nvPr>
        </p:nvSpPr>
        <p:spPr/>
        <p:txBody>
          <a:bodyPr/>
          <a:lstStyle/>
          <a:p>
            <a:fld id="{D557907B-813E-4F97-9939-8E9571DCAAAB}" type="slidenum">
              <a:rPr lang="en-GB" smtClean="0"/>
              <a:t>7</a:t>
            </a:fld>
            <a:endParaRPr lang="en-GB" dirty="0"/>
          </a:p>
        </p:txBody>
      </p:sp>
    </p:spTree>
    <p:extLst>
      <p:ext uri="{BB962C8B-B14F-4D97-AF65-F5344CB8AC3E}">
        <p14:creationId xmlns:p14="http://schemas.microsoft.com/office/powerpoint/2010/main" val="3453092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Common question. Most children’s needs can be met in a mainstream placement, especially in the Early Years. Most children do not require an </a:t>
            </a:r>
            <a:r>
              <a:rPr lang="en-GB" dirty="0" err="1"/>
              <a:t>EHCp</a:t>
            </a:r>
            <a:r>
              <a:rPr lang="en-GB" dirty="0"/>
              <a:t>- often need a comprehensive IHCP or PDMP. Most schools and settings can be adapted to some extent to meet the needs of a child with accessibility needs, toileting needs etc. However, because the children on our </a:t>
            </a:r>
            <a:r>
              <a:rPr lang="en-GB" dirty="0" err="1"/>
              <a:t>caselist</a:t>
            </a:r>
            <a:r>
              <a:rPr lang="en-GB" dirty="0"/>
              <a:t> are so complex- there inevitably will be a proportion where an </a:t>
            </a:r>
            <a:r>
              <a:rPr lang="en-GB" dirty="0" err="1"/>
              <a:t>EHCp</a:t>
            </a:r>
            <a:r>
              <a:rPr lang="en-GB" dirty="0"/>
              <a:t> is appropriate and possibly specialist provision too. Currently </a:t>
            </a:r>
            <a:r>
              <a:rPr lang="en-GB" dirty="0" err="1"/>
              <a:t>EHCps</a:t>
            </a:r>
            <a:r>
              <a:rPr lang="en-GB" dirty="0"/>
              <a:t> in Kent are NOT linked to high needs funding although there is a consultation around funding currently. You will likely know that schools need to use their notional SEN budget before requesting additional funding and that schools should be implementing the mainstream core standards as universal good practice. There are no special schools except 1 in Sevenoaks, where PD is the primary need. Typically, at this age to be considering </a:t>
            </a:r>
            <a:r>
              <a:rPr lang="en-GB" dirty="0" err="1"/>
              <a:t>specilaist</a:t>
            </a:r>
            <a:r>
              <a:rPr lang="en-GB" dirty="0"/>
              <a:t>; there would need to be a very significant delay in learning and we would probably be discussing SNI placements to observe/assess.</a:t>
            </a:r>
          </a:p>
        </p:txBody>
      </p:sp>
      <p:sp>
        <p:nvSpPr>
          <p:cNvPr id="4" name="Slide Number Placeholder 3"/>
          <p:cNvSpPr>
            <a:spLocks noGrp="1"/>
          </p:cNvSpPr>
          <p:nvPr>
            <p:ph type="sldNum" sz="quarter" idx="5"/>
          </p:nvPr>
        </p:nvSpPr>
        <p:spPr/>
        <p:txBody>
          <a:bodyPr/>
          <a:lstStyle/>
          <a:p>
            <a:fld id="{D557907B-813E-4F97-9939-8E9571DCAAAB}" type="slidenum">
              <a:rPr lang="en-GB" smtClean="0"/>
              <a:t>8</a:t>
            </a:fld>
            <a:endParaRPr lang="en-GB" dirty="0"/>
          </a:p>
        </p:txBody>
      </p:sp>
    </p:spTree>
    <p:extLst>
      <p:ext uri="{BB962C8B-B14F-4D97-AF65-F5344CB8AC3E}">
        <p14:creationId xmlns:p14="http://schemas.microsoft.com/office/powerpoint/2010/main" val="244000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…….common parent worries. Please reassure them and direct them to the MSC standards</a:t>
            </a:r>
          </a:p>
        </p:txBody>
      </p:sp>
      <p:sp>
        <p:nvSpPr>
          <p:cNvPr id="4" name="Slide Number Placeholder 3"/>
          <p:cNvSpPr>
            <a:spLocks noGrp="1"/>
          </p:cNvSpPr>
          <p:nvPr>
            <p:ph type="sldNum" sz="quarter" idx="5"/>
          </p:nvPr>
        </p:nvSpPr>
        <p:spPr/>
        <p:txBody>
          <a:bodyPr/>
          <a:lstStyle/>
          <a:p>
            <a:fld id="{D557907B-813E-4F97-9939-8E9571DCAAAB}" type="slidenum">
              <a:rPr lang="en-GB" smtClean="0"/>
              <a:t>9</a:t>
            </a:fld>
            <a:endParaRPr lang="en-GB" dirty="0"/>
          </a:p>
        </p:txBody>
      </p:sp>
    </p:spTree>
    <p:extLst>
      <p:ext uri="{BB962C8B-B14F-4D97-AF65-F5344CB8AC3E}">
        <p14:creationId xmlns:p14="http://schemas.microsoft.com/office/powerpoint/2010/main" val="15365637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158BA1-CE60-4B94-ACE7-F0A328EE3908}" type="datetime1">
              <a:rPr lang="en-GB" smtClean="0"/>
              <a:t>20/03/2024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06CD689-ED22-4C15-B816-0CD86F4DC522}" type="slidenum">
              <a:rPr lang="en-GB" smtClean="0"/>
              <a:t>‹#›</a:t>
            </a:fld>
            <a:endParaRPr lang="en-GB" dirty="0"/>
          </a:p>
        </p:txBody>
      </p:sp>
      <p:sp>
        <p:nvSpPr>
          <p:cNvPr id="12" name="Rectangle 11">
            <a:extLst>
              <a:ext uri="{FF2B5EF4-FFF2-40B4-BE49-F238E27FC236}">
                <a16:creationId xmlns:a16="http://schemas.microsoft.com/office/drawing/2014/main" id="{649CA007-3696-4AFA-8BD2-8F8B82033EC0}"/>
              </a:ext>
            </a:extLst>
          </p:cNvPr>
          <p:cNvSpPr/>
          <p:nvPr userDrawn="1"/>
        </p:nvSpPr>
        <p:spPr>
          <a:xfrm>
            <a:off x="0" y="5614416"/>
            <a:ext cx="12196689" cy="1243584"/>
          </a:xfrm>
          <a:prstGeom prst="rect">
            <a:avLst/>
          </a:prstGeom>
          <a:solidFill>
            <a:srgbClr val="8F4EA0"/>
          </a:solidFill>
          <a:ln>
            <a:solidFill>
              <a:srgbClr val="8F4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picture containing drawing&#10;&#10;Description automatically generated">
            <a:extLst>
              <a:ext uri="{FF2B5EF4-FFF2-40B4-BE49-F238E27FC236}">
                <a16:creationId xmlns:a16="http://schemas.microsoft.com/office/drawing/2014/main" id="{6ED1DBB6-D2D1-47A2-A67A-09AFFFB9229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68808" y="5668819"/>
            <a:ext cx="2731008" cy="1091333"/>
          </a:xfrm>
          <a:prstGeom prst="rect">
            <a:avLst/>
          </a:prstGeom>
        </p:spPr>
      </p:pic>
      <p:pic>
        <p:nvPicPr>
          <p:cNvPr id="10" name="Picture 9">
            <a:extLst>
              <a:ext uri="{FF2B5EF4-FFF2-40B4-BE49-F238E27FC236}">
                <a16:creationId xmlns:a16="http://schemas.microsoft.com/office/drawing/2014/main" id="{644EBDC2-3D57-4311-8222-DABA197140F5}"/>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515600" y="136525"/>
            <a:ext cx="1551709" cy="1138093"/>
          </a:xfrm>
          <a:prstGeom prst="rect">
            <a:avLst/>
          </a:prstGeom>
          <a:noFill/>
          <a:ln>
            <a:noFill/>
          </a:ln>
        </p:spPr>
      </p:pic>
      <p:pic>
        <p:nvPicPr>
          <p:cNvPr id="8" name="Picture 7">
            <a:extLst>
              <a:ext uri="{FF2B5EF4-FFF2-40B4-BE49-F238E27FC236}">
                <a16:creationId xmlns:a16="http://schemas.microsoft.com/office/drawing/2014/main" id="{EC6AB962-5E44-40AE-BBC8-71ABB7B0C1FB}"/>
              </a:ext>
            </a:extLst>
          </p:cNvPr>
          <p:cNvPicPr>
            <a:picLocks noChangeAspect="1"/>
          </p:cNvPicPr>
          <p:nvPr userDrawn="1"/>
        </p:nvPicPr>
        <p:blipFill>
          <a:blip r:embed="rId4"/>
          <a:stretch>
            <a:fillRect/>
          </a:stretch>
        </p:blipFill>
        <p:spPr>
          <a:xfrm>
            <a:off x="207818" y="175202"/>
            <a:ext cx="2632363" cy="1099301"/>
          </a:xfrm>
          <a:prstGeom prst="rect">
            <a:avLst/>
          </a:prstGeom>
        </p:spPr>
      </p:pic>
    </p:spTree>
    <p:extLst>
      <p:ext uri="{BB962C8B-B14F-4D97-AF65-F5344CB8AC3E}">
        <p14:creationId xmlns:p14="http://schemas.microsoft.com/office/powerpoint/2010/main" val="156698096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F78322-0180-4D22-A07D-1397040560AC}" type="datetime1">
              <a:rPr lang="en-GB" smtClean="0"/>
              <a:t>20/03/2024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06CD689-ED22-4C15-B816-0CD86F4DC522}" type="slidenum">
              <a:rPr lang="en-GB" smtClean="0"/>
              <a:t>‹#›</a:t>
            </a:fld>
            <a:endParaRPr lang="en-GB" dirty="0"/>
          </a:p>
        </p:txBody>
      </p:sp>
    </p:spTree>
    <p:extLst>
      <p:ext uri="{BB962C8B-B14F-4D97-AF65-F5344CB8AC3E}">
        <p14:creationId xmlns:p14="http://schemas.microsoft.com/office/powerpoint/2010/main" val="369811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F64699-3B3C-4DB3-93BF-CC76FBE4A342}" type="datetime1">
              <a:rPr lang="en-GB" smtClean="0"/>
              <a:t>20/03/2024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06CD689-ED22-4C15-B816-0CD86F4DC522}" type="slidenum">
              <a:rPr lang="en-GB" smtClean="0"/>
              <a:t>‹#›</a:t>
            </a:fld>
            <a:endParaRPr lang="en-GB" dirty="0"/>
          </a:p>
        </p:txBody>
      </p:sp>
    </p:spTree>
    <p:extLst>
      <p:ext uri="{BB962C8B-B14F-4D97-AF65-F5344CB8AC3E}">
        <p14:creationId xmlns:p14="http://schemas.microsoft.com/office/powerpoint/2010/main" val="3538452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22F5C-233B-40C9-ADAD-D517B754A9D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1DB9D51-8B66-402D-878B-8AEA31E4D2F3}"/>
              </a:ext>
            </a:extLst>
          </p:cNvPr>
          <p:cNvSpPr>
            <a:spLocks noGrp="1"/>
          </p:cNvSpPr>
          <p:nvPr>
            <p:ph type="dt" sz="half" idx="10"/>
          </p:nvPr>
        </p:nvSpPr>
        <p:spPr/>
        <p:txBody>
          <a:bodyPr/>
          <a:lstStyle/>
          <a:p>
            <a:fld id="{1F38B065-97EF-4109-B97F-54900998FA15}" type="datetime1">
              <a:rPr lang="en-GB" smtClean="0"/>
              <a:t>20/03/2024</a:t>
            </a:fld>
            <a:endParaRPr lang="en-GB" dirty="0"/>
          </a:p>
        </p:txBody>
      </p:sp>
      <p:sp>
        <p:nvSpPr>
          <p:cNvPr id="4" name="Footer Placeholder 3">
            <a:extLst>
              <a:ext uri="{FF2B5EF4-FFF2-40B4-BE49-F238E27FC236}">
                <a16:creationId xmlns:a16="http://schemas.microsoft.com/office/drawing/2014/main" id="{72BB549E-4E78-499B-9C04-5804DF4AFC0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73CC742-C07B-4188-BDED-BA3FEBA2A24F}"/>
              </a:ext>
            </a:extLst>
          </p:cNvPr>
          <p:cNvSpPr>
            <a:spLocks noGrp="1"/>
          </p:cNvSpPr>
          <p:nvPr>
            <p:ph type="sldNum" sz="quarter" idx="12"/>
          </p:nvPr>
        </p:nvSpPr>
        <p:spPr/>
        <p:txBody>
          <a:bodyPr/>
          <a:lstStyle/>
          <a:p>
            <a:fld id="{B06CD689-ED22-4C15-B816-0CD86F4DC522}" type="slidenum">
              <a:rPr lang="en-GB" smtClean="0"/>
              <a:t>‹#›</a:t>
            </a:fld>
            <a:endParaRPr lang="en-GB" dirty="0"/>
          </a:p>
        </p:txBody>
      </p:sp>
    </p:spTree>
    <p:extLst>
      <p:ext uri="{BB962C8B-B14F-4D97-AF65-F5344CB8AC3E}">
        <p14:creationId xmlns:p14="http://schemas.microsoft.com/office/powerpoint/2010/main" val="58287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A220B-236C-47F3-BF5F-B9C351D36A6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992E7E5-5FBB-4137-8ACE-67445E70E516}"/>
              </a:ext>
            </a:extLst>
          </p:cNvPr>
          <p:cNvSpPr>
            <a:spLocks noGrp="1"/>
          </p:cNvSpPr>
          <p:nvPr>
            <p:ph type="dt" sz="half" idx="10"/>
          </p:nvPr>
        </p:nvSpPr>
        <p:spPr/>
        <p:txBody>
          <a:bodyPr/>
          <a:lstStyle/>
          <a:p>
            <a:fld id="{479D69DA-65AC-4274-B3D7-490A66469EAC}" type="datetime1">
              <a:rPr lang="en-GB" smtClean="0"/>
              <a:t>20/03/2024</a:t>
            </a:fld>
            <a:endParaRPr lang="en-GB" dirty="0"/>
          </a:p>
        </p:txBody>
      </p:sp>
      <p:sp>
        <p:nvSpPr>
          <p:cNvPr id="4" name="Footer Placeholder 3">
            <a:extLst>
              <a:ext uri="{FF2B5EF4-FFF2-40B4-BE49-F238E27FC236}">
                <a16:creationId xmlns:a16="http://schemas.microsoft.com/office/drawing/2014/main" id="{42D7A5EE-DC88-457A-9C57-9365035F699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095F5B64-64F2-4DD3-91AE-5B128AA35A5F}"/>
              </a:ext>
            </a:extLst>
          </p:cNvPr>
          <p:cNvSpPr>
            <a:spLocks noGrp="1"/>
          </p:cNvSpPr>
          <p:nvPr>
            <p:ph type="sldNum" sz="quarter" idx="12"/>
          </p:nvPr>
        </p:nvSpPr>
        <p:spPr/>
        <p:txBody>
          <a:bodyPr/>
          <a:lstStyle/>
          <a:p>
            <a:fld id="{B06CD689-ED22-4C15-B816-0CD86F4DC522}" type="slidenum">
              <a:rPr lang="en-GB" smtClean="0"/>
              <a:t>‹#›</a:t>
            </a:fld>
            <a:endParaRPr lang="en-GB" dirty="0"/>
          </a:p>
        </p:txBody>
      </p:sp>
    </p:spTree>
    <p:extLst>
      <p:ext uri="{BB962C8B-B14F-4D97-AF65-F5344CB8AC3E}">
        <p14:creationId xmlns:p14="http://schemas.microsoft.com/office/powerpoint/2010/main" val="2753001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2BAB0-F489-4533-9E69-20C7568DE9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FEFB704-A19B-4D79-89AA-724DB6F19D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6CF6E74-73C9-4BC9-B905-D78467466908}"/>
              </a:ext>
            </a:extLst>
          </p:cNvPr>
          <p:cNvSpPr>
            <a:spLocks noGrp="1"/>
          </p:cNvSpPr>
          <p:nvPr>
            <p:ph type="dt" sz="half" idx="10"/>
          </p:nvPr>
        </p:nvSpPr>
        <p:spPr/>
        <p:txBody>
          <a:bodyPr/>
          <a:lstStyle/>
          <a:p>
            <a:fld id="{234601DF-FDB5-4F6A-9F5E-56C6B4604B55}" type="datetimeFigureOut">
              <a:rPr lang="en-GB" smtClean="0"/>
              <a:t>20/03/2024</a:t>
            </a:fld>
            <a:endParaRPr lang="en-GB" dirty="0"/>
          </a:p>
        </p:txBody>
      </p:sp>
      <p:sp>
        <p:nvSpPr>
          <p:cNvPr id="5" name="Footer Placeholder 4">
            <a:extLst>
              <a:ext uri="{FF2B5EF4-FFF2-40B4-BE49-F238E27FC236}">
                <a16:creationId xmlns:a16="http://schemas.microsoft.com/office/drawing/2014/main" id="{130588C1-D6C0-49F7-92DF-59CB77EB4A6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3CA8951-E5D8-4AF4-908F-D31E23649115}"/>
              </a:ext>
            </a:extLst>
          </p:cNvPr>
          <p:cNvSpPr>
            <a:spLocks noGrp="1"/>
          </p:cNvSpPr>
          <p:nvPr>
            <p:ph type="sldNum" sz="quarter" idx="12"/>
          </p:nvPr>
        </p:nvSpPr>
        <p:spPr/>
        <p:txBody>
          <a:bodyPr/>
          <a:lstStyle/>
          <a:p>
            <a:fld id="{FFE44272-AF66-4B50-BE0E-AB73FEFD5FF0}" type="slidenum">
              <a:rPr lang="en-GB" smtClean="0"/>
              <a:t>‹#›</a:t>
            </a:fld>
            <a:endParaRPr lang="en-GB" dirty="0"/>
          </a:p>
        </p:txBody>
      </p:sp>
    </p:spTree>
    <p:extLst>
      <p:ext uri="{BB962C8B-B14F-4D97-AF65-F5344CB8AC3E}">
        <p14:creationId xmlns:p14="http://schemas.microsoft.com/office/powerpoint/2010/main" val="2338418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9FB7C-89C8-4ECB-994A-6D947D6EB98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1C67F2-85CC-4F05-A6BD-5B288BA1A4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7495F0-D96C-4A69-82D4-A1FD015509CB}"/>
              </a:ext>
            </a:extLst>
          </p:cNvPr>
          <p:cNvSpPr>
            <a:spLocks noGrp="1"/>
          </p:cNvSpPr>
          <p:nvPr>
            <p:ph type="dt" sz="half" idx="10"/>
          </p:nvPr>
        </p:nvSpPr>
        <p:spPr/>
        <p:txBody>
          <a:bodyPr/>
          <a:lstStyle/>
          <a:p>
            <a:fld id="{234601DF-FDB5-4F6A-9F5E-56C6B4604B55}" type="datetimeFigureOut">
              <a:rPr lang="en-GB" smtClean="0"/>
              <a:t>20/03/2024</a:t>
            </a:fld>
            <a:endParaRPr lang="en-GB" dirty="0"/>
          </a:p>
        </p:txBody>
      </p:sp>
      <p:sp>
        <p:nvSpPr>
          <p:cNvPr id="5" name="Footer Placeholder 4">
            <a:extLst>
              <a:ext uri="{FF2B5EF4-FFF2-40B4-BE49-F238E27FC236}">
                <a16:creationId xmlns:a16="http://schemas.microsoft.com/office/drawing/2014/main" id="{F5F42744-9AAE-46AF-959D-0A10407ACE5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9C6AEA2-798C-476B-B7FF-1F6B1AA6F8BB}"/>
              </a:ext>
            </a:extLst>
          </p:cNvPr>
          <p:cNvSpPr>
            <a:spLocks noGrp="1"/>
          </p:cNvSpPr>
          <p:nvPr>
            <p:ph type="sldNum" sz="quarter" idx="12"/>
          </p:nvPr>
        </p:nvSpPr>
        <p:spPr/>
        <p:txBody>
          <a:bodyPr/>
          <a:lstStyle/>
          <a:p>
            <a:fld id="{FFE44272-AF66-4B50-BE0E-AB73FEFD5FF0}" type="slidenum">
              <a:rPr lang="en-GB" smtClean="0"/>
              <a:t>‹#›</a:t>
            </a:fld>
            <a:endParaRPr lang="en-GB" dirty="0"/>
          </a:p>
        </p:txBody>
      </p:sp>
    </p:spTree>
    <p:extLst>
      <p:ext uri="{BB962C8B-B14F-4D97-AF65-F5344CB8AC3E}">
        <p14:creationId xmlns:p14="http://schemas.microsoft.com/office/powerpoint/2010/main" val="915687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47FAA-3B5A-4F7F-9202-AD307A5334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CCF9EF-A112-493A-87DA-1DEA83E106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7AACFD-E0D9-4CCC-AFD8-9DA18350EB43}"/>
              </a:ext>
            </a:extLst>
          </p:cNvPr>
          <p:cNvSpPr>
            <a:spLocks noGrp="1"/>
          </p:cNvSpPr>
          <p:nvPr>
            <p:ph type="dt" sz="half" idx="10"/>
          </p:nvPr>
        </p:nvSpPr>
        <p:spPr/>
        <p:txBody>
          <a:bodyPr/>
          <a:lstStyle/>
          <a:p>
            <a:fld id="{234601DF-FDB5-4F6A-9F5E-56C6B4604B55}" type="datetimeFigureOut">
              <a:rPr lang="en-GB" smtClean="0"/>
              <a:t>20/03/2024</a:t>
            </a:fld>
            <a:endParaRPr lang="en-GB" dirty="0"/>
          </a:p>
        </p:txBody>
      </p:sp>
      <p:sp>
        <p:nvSpPr>
          <p:cNvPr id="5" name="Footer Placeholder 4">
            <a:extLst>
              <a:ext uri="{FF2B5EF4-FFF2-40B4-BE49-F238E27FC236}">
                <a16:creationId xmlns:a16="http://schemas.microsoft.com/office/drawing/2014/main" id="{043ACAEB-F195-462A-88AF-C7167A76758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C5FD703-296D-493B-B8AF-60196CE3DF7D}"/>
              </a:ext>
            </a:extLst>
          </p:cNvPr>
          <p:cNvSpPr>
            <a:spLocks noGrp="1"/>
          </p:cNvSpPr>
          <p:nvPr>
            <p:ph type="sldNum" sz="quarter" idx="12"/>
          </p:nvPr>
        </p:nvSpPr>
        <p:spPr/>
        <p:txBody>
          <a:bodyPr/>
          <a:lstStyle/>
          <a:p>
            <a:fld id="{FFE44272-AF66-4B50-BE0E-AB73FEFD5FF0}" type="slidenum">
              <a:rPr lang="en-GB" smtClean="0"/>
              <a:t>‹#›</a:t>
            </a:fld>
            <a:endParaRPr lang="en-GB" dirty="0"/>
          </a:p>
        </p:txBody>
      </p:sp>
    </p:spTree>
    <p:extLst>
      <p:ext uri="{BB962C8B-B14F-4D97-AF65-F5344CB8AC3E}">
        <p14:creationId xmlns:p14="http://schemas.microsoft.com/office/powerpoint/2010/main" val="4215374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CD3D7-CD79-48AC-B4EB-5099F0D166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2A77D4-E11F-4E92-A64F-532DD805DA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B6D1859-76A5-4143-AD0B-10A62B304E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1A5331A-C244-4B44-B254-8533834770D2}"/>
              </a:ext>
            </a:extLst>
          </p:cNvPr>
          <p:cNvSpPr>
            <a:spLocks noGrp="1"/>
          </p:cNvSpPr>
          <p:nvPr>
            <p:ph type="dt" sz="half" idx="10"/>
          </p:nvPr>
        </p:nvSpPr>
        <p:spPr/>
        <p:txBody>
          <a:bodyPr/>
          <a:lstStyle/>
          <a:p>
            <a:fld id="{234601DF-FDB5-4F6A-9F5E-56C6B4604B55}" type="datetimeFigureOut">
              <a:rPr lang="en-GB" smtClean="0"/>
              <a:t>20/03/2024</a:t>
            </a:fld>
            <a:endParaRPr lang="en-GB" dirty="0"/>
          </a:p>
        </p:txBody>
      </p:sp>
      <p:sp>
        <p:nvSpPr>
          <p:cNvPr id="6" name="Footer Placeholder 5">
            <a:extLst>
              <a:ext uri="{FF2B5EF4-FFF2-40B4-BE49-F238E27FC236}">
                <a16:creationId xmlns:a16="http://schemas.microsoft.com/office/drawing/2014/main" id="{11C96617-7D73-4B13-9A9F-3877BECA63B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21ADC66-9475-4776-9CD2-A928DEB6BCA7}"/>
              </a:ext>
            </a:extLst>
          </p:cNvPr>
          <p:cNvSpPr>
            <a:spLocks noGrp="1"/>
          </p:cNvSpPr>
          <p:nvPr>
            <p:ph type="sldNum" sz="quarter" idx="12"/>
          </p:nvPr>
        </p:nvSpPr>
        <p:spPr/>
        <p:txBody>
          <a:bodyPr/>
          <a:lstStyle/>
          <a:p>
            <a:fld id="{FFE44272-AF66-4B50-BE0E-AB73FEFD5FF0}" type="slidenum">
              <a:rPr lang="en-GB" smtClean="0"/>
              <a:t>‹#›</a:t>
            </a:fld>
            <a:endParaRPr lang="en-GB" dirty="0"/>
          </a:p>
        </p:txBody>
      </p:sp>
    </p:spTree>
    <p:extLst>
      <p:ext uri="{BB962C8B-B14F-4D97-AF65-F5344CB8AC3E}">
        <p14:creationId xmlns:p14="http://schemas.microsoft.com/office/powerpoint/2010/main" val="2039640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5D657-4320-4768-A700-7BE61914B3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7B6590-7945-4C76-A8B4-02C654B26C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D301E-F03E-49BF-B6C5-7FE4BD87B6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290D372-39C5-4790-B0BB-911277835F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F81052-ECAF-49FB-AFEA-595559A920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5F36ECA-36EB-480E-8EEB-75E864A92A71}"/>
              </a:ext>
            </a:extLst>
          </p:cNvPr>
          <p:cNvSpPr>
            <a:spLocks noGrp="1"/>
          </p:cNvSpPr>
          <p:nvPr>
            <p:ph type="dt" sz="half" idx="10"/>
          </p:nvPr>
        </p:nvSpPr>
        <p:spPr/>
        <p:txBody>
          <a:bodyPr/>
          <a:lstStyle/>
          <a:p>
            <a:fld id="{234601DF-FDB5-4F6A-9F5E-56C6B4604B55}" type="datetimeFigureOut">
              <a:rPr lang="en-GB" smtClean="0"/>
              <a:t>20/03/2024</a:t>
            </a:fld>
            <a:endParaRPr lang="en-GB" dirty="0"/>
          </a:p>
        </p:txBody>
      </p:sp>
      <p:sp>
        <p:nvSpPr>
          <p:cNvPr id="8" name="Footer Placeholder 7">
            <a:extLst>
              <a:ext uri="{FF2B5EF4-FFF2-40B4-BE49-F238E27FC236}">
                <a16:creationId xmlns:a16="http://schemas.microsoft.com/office/drawing/2014/main" id="{5F615A47-2767-4EED-8DEB-8F09FCC10C3A}"/>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2ED97580-8273-4426-9B9C-231D90FEEAAF}"/>
              </a:ext>
            </a:extLst>
          </p:cNvPr>
          <p:cNvSpPr>
            <a:spLocks noGrp="1"/>
          </p:cNvSpPr>
          <p:nvPr>
            <p:ph type="sldNum" sz="quarter" idx="12"/>
          </p:nvPr>
        </p:nvSpPr>
        <p:spPr/>
        <p:txBody>
          <a:bodyPr/>
          <a:lstStyle/>
          <a:p>
            <a:fld id="{FFE44272-AF66-4B50-BE0E-AB73FEFD5FF0}" type="slidenum">
              <a:rPr lang="en-GB" smtClean="0"/>
              <a:t>‹#›</a:t>
            </a:fld>
            <a:endParaRPr lang="en-GB" dirty="0"/>
          </a:p>
        </p:txBody>
      </p:sp>
    </p:spTree>
    <p:extLst>
      <p:ext uri="{BB962C8B-B14F-4D97-AF65-F5344CB8AC3E}">
        <p14:creationId xmlns:p14="http://schemas.microsoft.com/office/powerpoint/2010/main" val="3700770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E6D5-18F0-4222-9F50-529063B29BE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4E43CD3-E746-4B63-813F-5745E834420F}"/>
              </a:ext>
            </a:extLst>
          </p:cNvPr>
          <p:cNvSpPr>
            <a:spLocks noGrp="1"/>
          </p:cNvSpPr>
          <p:nvPr>
            <p:ph type="dt" sz="half" idx="10"/>
          </p:nvPr>
        </p:nvSpPr>
        <p:spPr/>
        <p:txBody>
          <a:bodyPr/>
          <a:lstStyle/>
          <a:p>
            <a:fld id="{234601DF-FDB5-4F6A-9F5E-56C6B4604B55}" type="datetimeFigureOut">
              <a:rPr lang="en-GB" smtClean="0"/>
              <a:t>20/03/2024</a:t>
            </a:fld>
            <a:endParaRPr lang="en-GB" dirty="0"/>
          </a:p>
        </p:txBody>
      </p:sp>
      <p:sp>
        <p:nvSpPr>
          <p:cNvPr id="4" name="Footer Placeholder 3">
            <a:extLst>
              <a:ext uri="{FF2B5EF4-FFF2-40B4-BE49-F238E27FC236}">
                <a16:creationId xmlns:a16="http://schemas.microsoft.com/office/drawing/2014/main" id="{EBFFC241-6862-405E-8E9C-78E6447C7FB7}"/>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623F787-EF5E-4A7A-A17A-BFFEB3C264C8}"/>
              </a:ext>
            </a:extLst>
          </p:cNvPr>
          <p:cNvSpPr>
            <a:spLocks noGrp="1"/>
          </p:cNvSpPr>
          <p:nvPr>
            <p:ph type="sldNum" sz="quarter" idx="12"/>
          </p:nvPr>
        </p:nvSpPr>
        <p:spPr/>
        <p:txBody>
          <a:bodyPr/>
          <a:lstStyle/>
          <a:p>
            <a:fld id="{FFE44272-AF66-4B50-BE0E-AB73FEFD5FF0}" type="slidenum">
              <a:rPr lang="en-GB" smtClean="0"/>
              <a:t>‹#›</a:t>
            </a:fld>
            <a:endParaRPr lang="en-GB" dirty="0"/>
          </a:p>
        </p:txBody>
      </p:sp>
    </p:spTree>
    <p:extLst>
      <p:ext uri="{BB962C8B-B14F-4D97-AF65-F5344CB8AC3E}">
        <p14:creationId xmlns:p14="http://schemas.microsoft.com/office/powerpoint/2010/main" val="1290934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47850"/>
            <a:ext cx="10515600" cy="4351338"/>
          </a:xfrm>
        </p:spPr>
        <p:txBody>
          <a:bodyPr/>
          <a:lstStyle>
            <a:lvl1pPr>
              <a:defRPr>
                <a:solidFill>
                  <a:schemeClr val="accent1">
                    <a:lumMod val="75000"/>
                  </a:schemeClr>
                </a:solidFill>
              </a:defRPr>
            </a:lvl1pPr>
            <a:lvl2pPr>
              <a:defRPr>
                <a:solidFill>
                  <a:schemeClr val="accent5">
                    <a:lumMod val="75000"/>
                  </a:schemeClr>
                </a:solidFill>
              </a:defRPr>
            </a:lvl2pPr>
            <a:lvl3pPr>
              <a:defRPr>
                <a:solidFill>
                  <a:srgbClr val="00B0F0"/>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06CD689-ED22-4C15-B816-0CD86F4DC522}" type="slidenum">
              <a:rPr lang="en-GB" smtClean="0"/>
              <a:t>‹#›</a:t>
            </a:fld>
            <a:endParaRPr lang="en-GB" dirty="0"/>
          </a:p>
        </p:txBody>
      </p:sp>
    </p:spTree>
    <p:extLst>
      <p:ext uri="{BB962C8B-B14F-4D97-AF65-F5344CB8AC3E}">
        <p14:creationId xmlns:p14="http://schemas.microsoft.com/office/powerpoint/2010/main" val="1715486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8A4569-B0C9-45C6-995D-50B69A4F27DF}"/>
              </a:ext>
            </a:extLst>
          </p:cNvPr>
          <p:cNvSpPr>
            <a:spLocks noGrp="1"/>
          </p:cNvSpPr>
          <p:nvPr>
            <p:ph type="dt" sz="half" idx="10"/>
          </p:nvPr>
        </p:nvSpPr>
        <p:spPr/>
        <p:txBody>
          <a:bodyPr/>
          <a:lstStyle/>
          <a:p>
            <a:fld id="{234601DF-FDB5-4F6A-9F5E-56C6B4604B55}" type="datetimeFigureOut">
              <a:rPr lang="en-GB" smtClean="0"/>
              <a:t>20/03/2024</a:t>
            </a:fld>
            <a:endParaRPr lang="en-GB" dirty="0"/>
          </a:p>
        </p:txBody>
      </p:sp>
      <p:sp>
        <p:nvSpPr>
          <p:cNvPr id="3" name="Footer Placeholder 2">
            <a:extLst>
              <a:ext uri="{FF2B5EF4-FFF2-40B4-BE49-F238E27FC236}">
                <a16:creationId xmlns:a16="http://schemas.microsoft.com/office/drawing/2014/main" id="{4E305447-170F-4777-ACBA-07237671DD3A}"/>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33AFE18D-3F6E-4ADB-AC36-85FF8883D95D}"/>
              </a:ext>
            </a:extLst>
          </p:cNvPr>
          <p:cNvSpPr>
            <a:spLocks noGrp="1"/>
          </p:cNvSpPr>
          <p:nvPr>
            <p:ph type="sldNum" sz="quarter" idx="12"/>
          </p:nvPr>
        </p:nvSpPr>
        <p:spPr/>
        <p:txBody>
          <a:bodyPr/>
          <a:lstStyle/>
          <a:p>
            <a:fld id="{FFE44272-AF66-4B50-BE0E-AB73FEFD5FF0}" type="slidenum">
              <a:rPr lang="en-GB" smtClean="0"/>
              <a:t>‹#›</a:t>
            </a:fld>
            <a:endParaRPr lang="en-GB" dirty="0"/>
          </a:p>
        </p:txBody>
      </p:sp>
    </p:spTree>
    <p:extLst>
      <p:ext uri="{BB962C8B-B14F-4D97-AF65-F5344CB8AC3E}">
        <p14:creationId xmlns:p14="http://schemas.microsoft.com/office/powerpoint/2010/main" val="3661443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02A0A-A6B4-410A-BF78-665F6F35D7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3B66BD-62B7-43BE-AC96-854591E295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5C19EA5-F405-45EB-9F94-62A61425DA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A1AC77-84D6-4703-B294-A0BE6A80F039}"/>
              </a:ext>
            </a:extLst>
          </p:cNvPr>
          <p:cNvSpPr>
            <a:spLocks noGrp="1"/>
          </p:cNvSpPr>
          <p:nvPr>
            <p:ph type="dt" sz="half" idx="10"/>
          </p:nvPr>
        </p:nvSpPr>
        <p:spPr/>
        <p:txBody>
          <a:bodyPr/>
          <a:lstStyle/>
          <a:p>
            <a:fld id="{234601DF-FDB5-4F6A-9F5E-56C6B4604B55}" type="datetimeFigureOut">
              <a:rPr lang="en-GB" smtClean="0"/>
              <a:t>20/03/2024</a:t>
            </a:fld>
            <a:endParaRPr lang="en-GB" dirty="0"/>
          </a:p>
        </p:txBody>
      </p:sp>
      <p:sp>
        <p:nvSpPr>
          <p:cNvPr id="6" name="Footer Placeholder 5">
            <a:extLst>
              <a:ext uri="{FF2B5EF4-FFF2-40B4-BE49-F238E27FC236}">
                <a16:creationId xmlns:a16="http://schemas.microsoft.com/office/drawing/2014/main" id="{EFF9FC21-B9E7-44A7-B0B5-E0ED483477C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5ADC9A5-15A9-4291-A929-3F515CA91927}"/>
              </a:ext>
            </a:extLst>
          </p:cNvPr>
          <p:cNvSpPr>
            <a:spLocks noGrp="1"/>
          </p:cNvSpPr>
          <p:nvPr>
            <p:ph type="sldNum" sz="quarter" idx="12"/>
          </p:nvPr>
        </p:nvSpPr>
        <p:spPr/>
        <p:txBody>
          <a:bodyPr/>
          <a:lstStyle/>
          <a:p>
            <a:fld id="{FFE44272-AF66-4B50-BE0E-AB73FEFD5FF0}" type="slidenum">
              <a:rPr lang="en-GB" smtClean="0"/>
              <a:t>‹#›</a:t>
            </a:fld>
            <a:endParaRPr lang="en-GB" dirty="0"/>
          </a:p>
        </p:txBody>
      </p:sp>
    </p:spTree>
    <p:extLst>
      <p:ext uri="{BB962C8B-B14F-4D97-AF65-F5344CB8AC3E}">
        <p14:creationId xmlns:p14="http://schemas.microsoft.com/office/powerpoint/2010/main" val="3351257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65146-B129-4500-952F-E95BC8A64E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1D60D73-607F-4145-9BF9-18FEAEE226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88941CCB-9E69-4ABF-9437-C77A001AD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813937-5E88-4344-BBBF-3707A7704BAC}"/>
              </a:ext>
            </a:extLst>
          </p:cNvPr>
          <p:cNvSpPr>
            <a:spLocks noGrp="1"/>
          </p:cNvSpPr>
          <p:nvPr>
            <p:ph type="dt" sz="half" idx="10"/>
          </p:nvPr>
        </p:nvSpPr>
        <p:spPr/>
        <p:txBody>
          <a:bodyPr/>
          <a:lstStyle/>
          <a:p>
            <a:fld id="{234601DF-FDB5-4F6A-9F5E-56C6B4604B55}" type="datetimeFigureOut">
              <a:rPr lang="en-GB" smtClean="0"/>
              <a:t>20/03/2024</a:t>
            </a:fld>
            <a:endParaRPr lang="en-GB" dirty="0"/>
          </a:p>
        </p:txBody>
      </p:sp>
      <p:sp>
        <p:nvSpPr>
          <p:cNvPr id="6" name="Footer Placeholder 5">
            <a:extLst>
              <a:ext uri="{FF2B5EF4-FFF2-40B4-BE49-F238E27FC236}">
                <a16:creationId xmlns:a16="http://schemas.microsoft.com/office/drawing/2014/main" id="{F2ECD4BD-C644-4A64-ADA3-17F4BCB5B83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071C33D-BBB4-4049-83C9-D4E84E112662}"/>
              </a:ext>
            </a:extLst>
          </p:cNvPr>
          <p:cNvSpPr>
            <a:spLocks noGrp="1"/>
          </p:cNvSpPr>
          <p:nvPr>
            <p:ph type="sldNum" sz="quarter" idx="12"/>
          </p:nvPr>
        </p:nvSpPr>
        <p:spPr/>
        <p:txBody>
          <a:bodyPr/>
          <a:lstStyle/>
          <a:p>
            <a:fld id="{FFE44272-AF66-4B50-BE0E-AB73FEFD5FF0}" type="slidenum">
              <a:rPr lang="en-GB" smtClean="0"/>
              <a:t>‹#›</a:t>
            </a:fld>
            <a:endParaRPr lang="en-GB" dirty="0"/>
          </a:p>
        </p:txBody>
      </p:sp>
    </p:spTree>
    <p:extLst>
      <p:ext uri="{BB962C8B-B14F-4D97-AF65-F5344CB8AC3E}">
        <p14:creationId xmlns:p14="http://schemas.microsoft.com/office/powerpoint/2010/main" val="2116219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79278-ADE8-4CF6-8BDF-AB083B01AC1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B1A60B-E8BA-49A1-AECA-9FEA96102E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61A628-0D81-4BFD-A2B3-A89849C3501C}"/>
              </a:ext>
            </a:extLst>
          </p:cNvPr>
          <p:cNvSpPr>
            <a:spLocks noGrp="1"/>
          </p:cNvSpPr>
          <p:nvPr>
            <p:ph type="dt" sz="half" idx="10"/>
          </p:nvPr>
        </p:nvSpPr>
        <p:spPr/>
        <p:txBody>
          <a:bodyPr/>
          <a:lstStyle/>
          <a:p>
            <a:fld id="{234601DF-FDB5-4F6A-9F5E-56C6B4604B55}" type="datetimeFigureOut">
              <a:rPr lang="en-GB" smtClean="0"/>
              <a:t>20/03/2024</a:t>
            </a:fld>
            <a:endParaRPr lang="en-GB" dirty="0"/>
          </a:p>
        </p:txBody>
      </p:sp>
      <p:sp>
        <p:nvSpPr>
          <p:cNvPr id="5" name="Footer Placeholder 4">
            <a:extLst>
              <a:ext uri="{FF2B5EF4-FFF2-40B4-BE49-F238E27FC236}">
                <a16:creationId xmlns:a16="http://schemas.microsoft.com/office/drawing/2014/main" id="{0AD00476-388D-41C2-9C65-1ACFADEF175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9D7517F-9E34-40B6-BD6C-248CA18931A9}"/>
              </a:ext>
            </a:extLst>
          </p:cNvPr>
          <p:cNvSpPr>
            <a:spLocks noGrp="1"/>
          </p:cNvSpPr>
          <p:nvPr>
            <p:ph type="sldNum" sz="quarter" idx="12"/>
          </p:nvPr>
        </p:nvSpPr>
        <p:spPr/>
        <p:txBody>
          <a:bodyPr/>
          <a:lstStyle/>
          <a:p>
            <a:fld id="{FFE44272-AF66-4B50-BE0E-AB73FEFD5FF0}" type="slidenum">
              <a:rPr lang="en-GB" smtClean="0"/>
              <a:t>‹#›</a:t>
            </a:fld>
            <a:endParaRPr lang="en-GB" dirty="0"/>
          </a:p>
        </p:txBody>
      </p:sp>
    </p:spTree>
    <p:extLst>
      <p:ext uri="{BB962C8B-B14F-4D97-AF65-F5344CB8AC3E}">
        <p14:creationId xmlns:p14="http://schemas.microsoft.com/office/powerpoint/2010/main" val="192022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8E48DA-F501-47BC-93F2-2D4904C7D1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8A1FF7-AA7F-4A06-80E2-F6416B1716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B0BC89-69BB-4D56-8139-DD38B79D0EF7}"/>
              </a:ext>
            </a:extLst>
          </p:cNvPr>
          <p:cNvSpPr>
            <a:spLocks noGrp="1"/>
          </p:cNvSpPr>
          <p:nvPr>
            <p:ph type="dt" sz="half" idx="10"/>
          </p:nvPr>
        </p:nvSpPr>
        <p:spPr/>
        <p:txBody>
          <a:bodyPr/>
          <a:lstStyle/>
          <a:p>
            <a:fld id="{234601DF-FDB5-4F6A-9F5E-56C6B4604B55}" type="datetimeFigureOut">
              <a:rPr lang="en-GB" smtClean="0"/>
              <a:t>20/03/2024</a:t>
            </a:fld>
            <a:endParaRPr lang="en-GB" dirty="0"/>
          </a:p>
        </p:txBody>
      </p:sp>
      <p:sp>
        <p:nvSpPr>
          <p:cNvPr id="5" name="Footer Placeholder 4">
            <a:extLst>
              <a:ext uri="{FF2B5EF4-FFF2-40B4-BE49-F238E27FC236}">
                <a16:creationId xmlns:a16="http://schemas.microsoft.com/office/drawing/2014/main" id="{A632C701-18D9-4C76-AD81-E0E1D155EE3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C11BC6D-B9D6-4A34-BEBF-3045F4E44015}"/>
              </a:ext>
            </a:extLst>
          </p:cNvPr>
          <p:cNvSpPr>
            <a:spLocks noGrp="1"/>
          </p:cNvSpPr>
          <p:nvPr>
            <p:ph type="sldNum" sz="quarter" idx="12"/>
          </p:nvPr>
        </p:nvSpPr>
        <p:spPr/>
        <p:txBody>
          <a:bodyPr/>
          <a:lstStyle/>
          <a:p>
            <a:fld id="{FFE44272-AF66-4B50-BE0E-AB73FEFD5FF0}" type="slidenum">
              <a:rPr lang="en-GB" smtClean="0"/>
              <a:t>‹#›</a:t>
            </a:fld>
            <a:endParaRPr lang="en-GB" dirty="0"/>
          </a:p>
        </p:txBody>
      </p:sp>
    </p:spTree>
    <p:extLst>
      <p:ext uri="{BB962C8B-B14F-4D97-AF65-F5344CB8AC3E}">
        <p14:creationId xmlns:p14="http://schemas.microsoft.com/office/powerpoint/2010/main" val="1264795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B3CA-734D-4198-B7E8-1708D0AD85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11210CF-B76E-4230-9FBB-BB2D06F974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F5FA4C-91D4-4887-ADFA-2AE29845A1AF}"/>
              </a:ext>
            </a:extLst>
          </p:cNvPr>
          <p:cNvSpPr>
            <a:spLocks noGrp="1"/>
          </p:cNvSpPr>
          <p:nvPr>
            <p:ph type="dt" sz="half" idx="10"/>
          </p:nvPr>
        </p:nvSpPr>
        <p:spPr/>
        <p:txBody>
          <a:bodyPr/>
          <a:lstStyle/>
          <a:p>
            <a:fld id="{95E5AD89-CC04-4DB6-B3AF-8A0CF3037131}" type="datetime1">
              <a:rPr lang="en-GB" smtClean="0"/>
              <a:t>20/03/2024</a:t>
            </a:fld>
            <a:endParaRPr lang="en-GB" dirty="0"/>
          </a:p>
        </p:txBody>
      </p:sp>
      <p:sp>
        <p:nvSpPr>
          <p:cNvPr id="5" name="Footer Placeholder 4">
            <a:extLst>
              <a:ext uri="{FF2B5EF4-FFF2-40B4-BE49-F238E27FC236}">
                <a16:creationId xmlns:a16="http://schemas.microsoft.com/office/drawing/2014/main" id="{69840BC6-4CA9-4EA9-B03F-582D7F92B2E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A968261-9D92-4A93-95C0-C94613039F0B}"/>
              </a:ext>
            </a:extLst>
          </p:cNvPr>
          <p:cNvSpPr>
            <a:spLocks noGrp="1"/>
          </p:cNvSpPr>
          <p:nvPr>
            <p:ph type="sldNum" sz="quarter" idx="12"/>
          </p:nvPr>
        </p:nvSpPr>
        <p:spPr/>
        <p:txBody>
          <a:bodyPr/>
          <a:lstStyle/>
          <a:p>
            <a:fld id="{DA50474A-19D1-4DD6-BB5A-DE06098391F1}" type="slidenum">
              <a:rPr lang="en-GB" smtClean="0"/>
              <a:t>‹#›</a:t>
            </a:fld>
            <a:endParaRPr lang="en-GB" dirty="0"/>
          </a:p>
        </p:txBody>
      </p:sp>
    </p:spTree>
    <p:extLst>
      <p:ext uri="{BB962C8B-B14F-4D97-AF65-F5344CB8AC3E}">
        <p14:creationId xmlns:p14="http://schemas.microsoft.com/office/powerpoint/2010/main" val="4222341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6AFF5-3212-4126-8CD4-C592A9091F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2442BE-DBFC-42BA-841E-397886BC2F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571889-6B7B-4DBA-8C2A-740B08C3695D}"/>
              </a:ext>
            </a:extLst>
          </p:cNvPr>
          <p:cNvSpPr>
            <a:spLocks noGrp="1"/>
          </p:cNvSpPr>
          <p:nvPr>
            <p:ph type="dt" sz="half" idx="10"/>
          </p:nvPr>
        </p:nvSpPr>
        <p:spPr/>
        <p:txBody>
          <a:bodyPr/>
          <a:lstStyle/>
          <a:p>
            <a:fld id="{EAEE7410-683E-4D0A-B44C-0A0C2483AEE9}" type="datetime1">
              <a:rPr lang="en-GB" smtClean="0"/>
              <a:t>20/03/2024</a:t>
            </a:fld>
            <a:endParaRPr lang="en-GB" dirty="0"/>
          </a:p>
        </p:txBody>
      </p:sp>
      <p:sp>
        <p:nvSpPr>
          <p:cNvPr id="5" name="Footer Placeholder 4">
            <a:extLst>
              <a:ext uri="{FF2B5EF4-FFF2-40B4-BE49-F238E27FC236}">
                <a16:creationId xmlns:a16="http://schemas.microsoft.com/office/drawing/2014/main" id="{841F0A50-BFA2-4730-B982-496AA814A59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0FF0E4A-9A41-4B2F-A1F9-EF6E291778D9}"/>
              </a:ext>
            </a:extLst>
          </p:cNvPr>
          <p:cNvSpPr>
            <a:spLocks noGrp="1"/>
          </p:cNvSpPr>
          <p:nvPr>
            <p:ph type="sldNum" sz="quarter" idx="12"/>
          </p:nvPr>
        </p:nvSpPr>
        <p:spPr/>
        <p:txBody>
          <a:bodyPr/>
          <a:lstStyle/>
          <a:p>
            <a:fld id="{DA50474A-19D1-4DD6-BB5A-DE06098391F1}" type="slidenum">
              <a:rPr lang="en-GB" smtClean="0"/>
              <a:t>‹#›</a:t>
            </a:fld>
            <a:endParaRPr lang="en-GB" dirty="0"/>
          </a:p>
        </p:txBody>
      </p:sp>
    </p:spTree>
    <p:extLst>
      <p:ext uri="{BB962C8B-B14F-4D97-AF65-F5344CB8AC3E}">
        <p14:creationId xmlns:p14="http://schemas.microsoft.com/office/powerpoint/2010/main" val="2775067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EC4B2-1A79-4D01-8DB1-56D70C1E0F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CDCEE77-5C41-4B57-85A7-B676FD6077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EF8C96-A065-40FC-81A4-8E4F7469F302}"/>
              </a:ext>
            </a:extLst>
          </p:cNvPr>
          <p:cNvSpPr>
            <a:spLocks noGrp="1"/>
          </p:cNvSpPr>
          <p:nvPr>
            <p:ph type="dt" sz="half" idx="10"/>
          </p:nvPr>
        </p:nvSpPr>
        <p:spPr/>
        <p:txBody>
          <a:bodyPr/>
          <a:lstStyle/>
          <a:p>
            <a:fld id="{798B81E6-EB25-4699-BC86-97E181D190FF}" type="datetime1">
              <a:rPr lang="en-GB" smtClean="0"/>
              <a:t>20/03/2024</a:t>
            </a:fld>
            <a:endParaRPr lang="en-GB" dirty="0"/>
          </a:p>
        </p:txBody>
      </p:sp>
      <p:sp>
        <p:nvSpPr>
          <p:cNvPr id="5" name="Footer Placeholder 4">
            <a:extLst>
              <a:ext uri="{FF2B5EF4-FFF2-40B4-BE49-F238E27FC236}">
                <a16:creationId xmlns:a16="http://schemas.microsoft.com/office/drawing/2014/main" id="{C04B50A0-0676-480A-950E-8F367DB80AE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317F241-DCD1-4E9A-ADFF-29222AF5D5CE}"/>
              </a:ext>
            </a:extLst>
          </p:cNvPr>
          <p:cNvSpPr>
            <a:spLocks noGrp="1"/>
          </p:cNvSpPr>
          <p:nvPr>
            <p:ph type="sldNum" sz="quarter" idx="12"/>
          </p:nvPr>
        </p:nvSpPr>
        <p:spPr/>
        <p:txBody>
          <a:bodyPr/>
          <a:lstStyle/>
          <a:p>
            <a:fld id="{DA50474A-19D1-4DD6-BB5A-DE06098391F1}" type="slidenum">
              <a:rPr lang="en-GB" smtClean="0"/>
              <a:t>‹#›</a:t>
            </a:fld>
            <a:endParaRPr lang="en-GB" dirty="0"/>
          </a:p>
        </p:txBody>
      </p:sp>
    </p:spTree>
    <p:extLst>
      <p:ext uri="{BB962C8B-B14F-4D97-AF65-F5344CB8AC3E}">
        <p14:creationId xmlns:p14="http://schemas.microsoft.com/office/powerpoint/2010/main" val="1021453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8C5F-534F-4D4F-AE3F-BFE8DC1105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19FF2A-EF65-4205-A644-226C828F38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21E5E84-D748-4C2E-8C59-C47F63624A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ADB1C26-52ED-4909-886F-25F35B3679F9}"/>
              </a:ext>
            </a:extLst>
          </p:cNvPr>
          <p:cNvSpPr>
            <a:spLocks noGrp="1"/>
          </p:cNvSpPr>
          <p:nvPr>
            <p:ph type="dt" sz="half" idx="10"/>
          </p:nvPr>
        </p:nvSpPr>
        <p:spPr/>
        <p:txBody>
          <a:bodyPr/>
          <a:lstStyle/>
          <a:p>
            <a:fld id="{5DB60D51-EB4E-43C2-83DE-794D26CB1365}" type="datetime1">
              <a:rPr lang="en-GB" smtClean="0"/>
              <a:t>20/03/2024</a:t>
            </a:fld>
            <a:endParaRPr lang="en-GB" dirty="0"/>
          </a:p>
        </p:txBody>
      </p:sp>
      <p:sp>
        <p:nvSpPr>
          <p:cNvPr id="6" name="Footer Placeholder 5">
            <a:extLst>
              <a:ext uri="{FF2B5EF4-FFF2-40B4-BE49-F238E27FC236}">
                <a16:creationId xmlns:a16="http://schemas.microsoft.com/office/drawing/2014/main" id="{94935902-5ADE-4B65-A249-AB6B70244A6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8F7B509-FE1F-49D8-9754-6C87B54792B9}"/>
              </a:ext>
            </a:extLst>
          </p:cNvPr>
          <p:cNvSpPr>
            <a:spLocks noGrp="1"/>
          </p:cNvSpPr>
          <p:nvPr>
            <p:ph type="sldNum" sz="quarter" idx="12"/>
          </p:nvPr>
        </p:nvSpPr>
        <p:spPr/>
        <p:txBody>
          <a:bodyPr/>
          <a:lstStyle/>
          <a:p>
            <a:fld id="{DA50474A-19D1-4DD6-BB5A-DE06098391F1}" type="slidenum">
              <a:rPr lang="en-GB" smtClean="0"/>
              <a:t>‹#›</a:t>
            </a:fld>
            <a:endParaRPr lang="en-GB" dirty="0"/>
          </a:p>
        </p:txBody>
      </p:sp>
    </p:spTree>
    <p:extLst>
      <p:ext uri="{BB962C8B-B14F-4D97-AF65-F5344CB8AC3E}">
        <p14:creationId xmlns:p14="http://schemas.microsoft.com/office/powerpoint/2010/main" val="1035439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57810-9893-4A63-9124-3FC7A53F566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9CDF9E-BE9C-4FDD-BF21-77D5C9BA70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4648AE-3F3D-48C1-B18C-57E61E2453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94B8E0-3A1A-4549-A22E-87AC69A84D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3B006F-EA84-422A-94D6-ABE0408241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D377FEC-0A00-4BE4-AF13-3598B8B82595}"/>
              </a:ext>
            </a:extLst>
          </p:cNvPr>
          <p:cNvSpPr>
            <a:spLocks noGrp="1"/>
          </p:cNvSpPr>
          <p:nvPr>
            <p:ph type="dt" sz="half" idx="10"/>
          </p:nvPr>
        </p:nvSpPr>
        <p:spPr/>
        <p:txBody>
          <a:bodyPr/>
          <a:lstStyle/>
          <a:p>
            <a:fld id="{8D43AF93-ED54-4A8B-B3DC-C7D813BBABC4}" type="datetime1">
              <a:rPr lang="en-GB" smtClean="0"/>
              <a:t>20/03/2024</a:t>
            </a:fld>
            <a:endParaRPr lang="en-GB" dirty="0"/>
          </a:p>
        </p:txBody>
      </p:sp>
      <p:sp>
        <p:nvSpPr>
          <p:cNvPr id="8" name="Footer Placeholder 7">
            <a:extLst>
              <a:ext uri="{FF2B5EF4-FFF2-40B4-BE49-F238E27FC236}">
                <a16:creationId xmlns:a16="http://schemas.microsoft.com/office/drawing/2014/main" id="{DD8E8EE9-5C2B-4AEC-9508-08D0A20528BF}"/>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72BA26E1-7B4F-445D-B6C9-BA3AEFA72658}"/>
              </a:ext>
            </a:extLst>
          </p:cNvPr>
          <p:cNvSpPr>
            <a:spLocks noGrp="1"/>
          </p:cNvSpPr>
          <p:nvPr>
            <p:ph type="sldNum" sz="quarter" idx="12"/>
          </p:nvPr>
        </p:nvSpPr>
        <p:spPr/>
        <p:txBody>
          <a:bodyPr/>
          <a:lstStyle/>
          <a:p>
            <a:fld id="{DA50474A-19D1-4DD6-BB5A-DE06098391F1}" type="slidenum">
              <a:rPr lang="en-GB" smtClean="0"/>
              <a:t>‹#›</a:t>
            </a:fld>
            <a:endParaRPr lang="en-GB" dirty="0"/>
          </a:p>
        </p:txBody>
      </p:sp>
    </p:spTree>
    <p:extLst>
      <p:ext uri="{BB962C8B-B14F-4D97-AF65-F5344CB8AC3E}">
        <p14:creationId xmlns:p14="http://schemas.microsoft.com/office/powerpoint/2010/main" val="180496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48219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8619-AF34-4510-B662-A66B5210AF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391F728-A8EC-48D5-97B5-A9A4E2F5ABE7}"/>
              </a:ext>
            </a:extLst>
          </p:cNvPr>
          <p:cNvSpPr>
            <a:spLocks noGrp="1"/>
          </p:cNvSpPr>
          <p:nvPr>
            <p:ph type="dt" sz="half" idx="10"/>
          </p:nvPr>
        </p:nvSpPr>
        <p:spPr/>
        <p:txBody>
          <a:bodyPr/>
          <a:lstStyle/>
          <a:p>
            <a:fld id="{0530C793-DBCB-47E1-A1AD-E6495B48D1B4}" type="datetime1">
              <a:rPr lang="en-GB" smtClean="0"/>
              <a:t>20/03/2024</a:t>
            </a:fld>
            <a:endParaRPr lang="en-GB" dirty="0"/>
          </a:p>
        </p:txBody>
      </p:sp>
      <p:sp>
        <p:nvSpPr>
          <p:cNvPr id="4" name="Footer Placeholder 3">
            <a:extLst>
              <a:ext uri="{FF2B5EF4-FFF2-40B4-BE49-F238E27FC236}">
                <a16:creationId xmlns:a16="http://schemas.microsoft.com/office/drawing/2014/main" id="{E23B4514-D637-4624-ACC9-6D05BA396C0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7033D0A-E8FA-495A-9D91-67342E174CDD}"/>
              </a:ext>
            </a:extLst>
          </p:cNvPr>
          <p:cNvSpPr>
            <a:spLocks noGrp="1"/>
          </p:cNvSpPr>
          <p:nvPr>
            <p:ph type="sldNum" sz="quarter" idx="12"/>
          </p:nvPr>
        </p:nvSpPr>
        <p:spPr/>
        <p:txBody>
          <a:bodyPr/>
          <a:lstStyle/>
          <a:p>
            <a:fld id="{DA50474A-19D1-4DD6-BB5A-DE06098391F1}" type="slidenum">
              <a:rPr lang="en-GB" smtClean="0"/>
              <a:t>‹#›</a:t>
            </a:fld>
            <a:endParaRPr lang="en-GB" dirty="0"/>
          </a:p>
        </p:txBody>
      </p:sp>
    </p:spTree>
    <p:extLst>
      <p:ext uri="{BB962C8B-B14F-4D97-AF65-F5344CB8AC3E}">
        <p14:creationId xmlns:p14="http://schemas.microsoft.com/office/powerpoint/2010/main" val="2083445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32968D-E50B-4C2E-9F57-6EAFFA61E077}"/>
              </a:ext>
            </a:extLst>
          </p:cNvPr>
          <p:cNvSpPr>
            <a:spLocks noGrp="1"/>
          </p:cNvSpPr>
          <p:nvPr>
            <p:ph type="dt" sz="half" idx="10"/>
          </p:nvPr>
        </p:nvSpPr>
        <p:spPr/>
        <p:txBody>
          <a:bodyPr/>
          <a:lstStyle/>
          <a:p>
            <a:fld id="{10CA4053-E8DC-4294-8265-106F38003055}" type="datetime1">
              <a:rPr lang="en-GB" smtClean="0"/>
              <a:t>20/03/2024</a:t>
            </a:fld>
            <a:endParaRPr lang="en-GB" dirty="0"/>
          </a:p>
        </p:txBody>
      </p:sp>
      <p:sp>
        <p:nvSpPr>
          <p:cNvPr id="3" name="Footer Placeholder 2">
            <a:extLst>
              <a:ext uri="{FF2B5EF4-FFF2-40B4-BE49-F238E27FC236}">
                <a16:creationId xmlns:a16="http://schemas.microsoft.com/office/drawing/2014/main" id="{FA05DA11-ECA3-47DC-99BC-D2B0906C0B25}"/>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40377CF4-6B44-4926-92C0-E1AB51716DFD}"/>
              </a:ext>
            </a:extLst>
          </p:cNvPr>
          <p:cNvSpPr>
            <a:spLocks noGrp="1"/>
          </p:cNvSpPr>
          <p:nvPr>
            <p:ph type="sldNum" sz="quarter" idx="12"/>
          </p:nvPr>
        </p:nvSpPr>
        <p:spPr/>
        <p:txBody>
          <a:bodyPr/>
          <a:lstStyle/>
          <a:p>
            <a:fld id="{DA50474A-19D1-4DD6-BB5A-DE06098391F1}" type="slidenum">
              <a:rPr lang="en-GB" smtClean="0"/>
              <a:t>‹#›</a:t>
            </a:fld>
            <a:endParaRPr lang="en-GB" dirty="0"/>
          </a:p>
        </p:txBody>
      </p:sp>
    </p:spTree>
    <p:extLst>
      <p:ext uri="{BB962C8B-B14F-4D97-AF65-F5344CB8AC3E}">
        <p14:creationId xmlns:p14="http://schemas.microsoft.com/office/powerpoint/2010/main" val="191507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B2699-68E1-43E5-828E-6BADCFEC42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1A0C69A-2557-4798-A331-2BEF714035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D860EF-32C0-4267-BDC1-47B875927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F38D7B-E478-4EAE-B70E-38C4CADE9891}"/>
              </a:ext>
            </a:extLst>
          </p:cNvPr>
          <p:cNvSpPr>
            <a:spLocks noGrp="1"/>
          </p:cNvSpPr>
          <p:nvPr>
            <p:ph type="dt" sz="half" idx="10"/>
          </p:nvPr>
        </p:nvSpPr>
        <p:spPr/>
        <p:txBody>
          <a:bodyPr/>
          <a:lstStyle/>
          <a:p>
            <a:fld id="{E020E512-F34A-4A9C-84FD-9D2091E7B7FD}" type="datetime1">
              <a:rPr lang="en-GB" smtClean="0"/>
              <a:t>20/03/2024</a:t>
            </a:fld>
            <a:endParaRPr lang="en-GB" dirty="0"/>
          </a:p>
        </p:txBody>
      </p:sp>
      <p:sp>
        <p:nvSpPr>
          <p:cNvPr id="6" name="Footer Placeholder 5">
            <a:extLst>
              <a:ext uri="{FF2B5EF4-FFF2-40B4-BE49-F238E27FC236}">
                <a16:creationId xmlns:a16="http://schemas.microsoft.com/office/drawing/2014/main" id="{6E4706FB-A296-4759-9E59-20B461DBC53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8B50C74-C6DF-4086-AA94-9597F51916A8}"/>
              </a:ext>
            </a:extLst>
          </p:cNvPr>
          <p:cNvSpPr>
            <a:spLocks noGrp="1"/>
          </p:cNvSpPr>
          <p:nvPr>
            <p:ph type="sldNum" sz="quarter" idx="12"/>
          </p:nvPr>
        </p:nvSpPr>
        <p:spPr/>
        <p:txBody>
          <a:bodyPr/>
          <a:lstStyle/>
          <a:p>
            <a:fld id="{DA50474A-19D1-4DD6-BB5A-DE06098391F1}" type="slidenum">
              <a:rPr lang="en-GB" smtClean="0"/>
              <a:t>‹#›</a:t>
            </a:fld>
            <a:endParaRPr lang="en-GB" dirty="0"/>
          </a:p>
        </p:txBody>
      </p:sp>
    </p:spTree>
    <p:extLst>
      <p:ext uri="{BB962C8B-B14F-4D97-AF65-F5344CB8AC3E}">
        <p14:creationId xmlns:p14="http://schemas.microsoft.com/office/powerpoint/2010/main" val="1264940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314A2-D83F-422D-85EF-319D01D92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4DCFA63-C97E-4972-B3B1-725A10EC17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F8DAB48-0D95-40DC-9AA8-1763DF2D9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5FA45D-DBD0-4BCA-AA25-D81214609E93}"/>
              </a:ext>
            </a:extLst>
          </p:cNvPr>
          <p:cNvSpPr>
            <a:spLocks noGrp="1"/>
          </p:cNvSpPr>
          <p:nvPr>
            <p:ph type="dt" sz="half" idx="10"/>
          </p:nvPr>
        </p:nvSpPr>
        <p:spPr/>
        <p:txBody>
          <a:bodyPr/>
          <a:lstStyle/>
          <a:p>
            <a:fld id="{AFFFD8B7-C238-4AEF-A62A-1CA3DCFE6B88}" type="datetime1">
              <a:rPr lang="en-GB" smtClean="0"/>
              <a:t>20/03/2024</a:t>
            </a:fld>
            <a:endParaRPr lang="en-GB" dirty="0"/>
          </a:p>
        </p:txBody>
      </p:sp>
      <p:sp>
        <p:nvSpPr>
          <p:cNvPr id="6" name="Footer Placeholder 5">
            <a:extLst>
              <a:ext uri="{FF2B5EF4-FFF2-40B4-BE49-F238E27FC236}">
                <a16:creationId xmlns:a16="http://schemas.microsoft.com/office/drawing/2014/main" id="{45C0DA1A-03DC-407A-823C-015582D8DD7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2C1786B-B0EA-46A9-B962-0EEA046BD129}"/>
              </a:ext>
            </a:extLst>
          </p:cNvPr>
          <p:cNvSpPr>
            <a:spLocks noGrp="1"/>
          </p:cNvSpPr>
          <p:nvPr>
            <p:ph type="sldNum" sz="quarter" idx="12"/>
          </p:nvPr>
        </p:nvSpPr>
        <p:spPr/>
        <p:txBody>
          <a:bodyPr/>
          <a:lstStyle/>
          <a:p>
            <a:fld id="{DA50474A-19D1-4DD6-BB5A-DE06098391F1}" type="slidenum">
              <a:rPr lang="en-GB" smtClean="0"/>
              <a:t>‹#›</a:t>
            </a:fld>
            <a:endParaRPr lang="en-GB" dirty="0"/>
          </a:p>
        </p:txBody>
      </p:sp>
    </p:spTree>
    <p:extLst>
      <p:ext uri="{BB962C8B-B14F-4D97-AF65-F5344CB8AC3E}">
        <p14:creationId xmlns:p14="http://schemas.microsoft.com/office/powerpoint/2010/main" val="882306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E338C-CCB4-45AF-8FC4-39A4430F5EB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27F9971-41BC-4B6C-9F1A-7D0ADFB7FC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7156F1-E273-4DD6-A133-E7BC47385DCD}"/>
              </a:ext>
            </a:extLst>
          </p:cNvPr>
          <p:cNvSpPr>
            <a:spLocks noGrp="1"/>
          </p:cNvSpPr>
          <p:nvPr>
            <p:ph type="dt" sz="half" idx="10"/>
          </p:nvPr>
        </p:nvSpPr>
        <p:spPr/>
        <p:txBody>
          <a:bodyPr/>
          <a:lstStyle/>
          <a:p>
            <a:fld id="{97EA3531-AC27-466D-BF30-92C866906D60}" type="datetime1">
              <a:rPr lang="en-GB" smtClean="0"/>
              <a:t>20/03/2024</a:t>
            </a:fld>
            <a:endParaRPr lang="en-GB" dirty="0"/>
          </a:p>
        </p:txBody>
      </p:sp>
      <p:sp>
        <p:nvSpPr>
          <p:cNvPr id="5" name="Footer Placeholder 4">
            <a:extLst>
              <a:ext uri="{FF2B5EF4-FFF2-40B4-BE49-F238E27FC236}">
                <a16:creationId xmlns:a16="http://schemas.microsoft.com/office/drawing/2014/main" id="{66C45082-FDC9-4D26-A8F1-22BA402314D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4638CCE-4FE0-4C1D-B0F4-F458AF308958}"/>
              </a:ext>
            </a:extLst>
          </p:cNvPr>
          <p:cNvSpPr>
            <a:spLocks noGrp="1"/>
          </p:cNvSpPr>
          <p:nvPr>
            <p:ph type="sldNum" sz="quarter" idx="12"/>
          </p:nvPr>
        </p:nvSpPr>
        <p:spPr/>
        <p:txBody>
          <a:bodyPr/>
          <a:lstStyle/>
          <a:p>
            <a:fld id="{DA50474A-19D1-4DD6-BB5A-DE06098391F1}" type="slidenum">
              <a:rPr lang="en-GB" smtClean="0"/>
              <a:t>‹#›</a:t>
            </a:fld>
            <a:endParaRPr lang="en-GB" dirty="0"/>
          </a:p>
        </p:txBody>
      </p:sp>
    </p:spTree>
    <p:extLst>
      <p:ext uri="{BB962C8B-B14F-4D97-AF65-F5344CB8AC3E}">
        <p14:creationId xmlns:p14="http://schemas.microsoft.com/office/powerpoint/2010/main" val="5006469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8F951C-F57B-4F24-8FCE-90B7A70028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BB0A01-C156-4A51-948B-A9069EF60C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17DFCC-49F9-43D0-9135-65312A349B07}"/>
              </a:ext>
            </a:extLst>
          </p:cNvPr>
          <p:cNvSpPr>
            <a:spLocks noGrp="1"/>
          </p:cNvSpPr>
          <p:nvPr>
            <p:ph type="dt" sz="half" idx="10"/>
          </p:nvPr>
        </p:nvSpPr>
        <p:spPr/>
        <p:txBody>
          <a:bodyPr/>
          <a:lstStyle/>
          <a:p>
            <a:fld id="{3A7F8D00-534E-4BE7-8137-596195751839}" type="datetime1">
              <a:rPr lang="en-GB" smtClean="0"/>
              <a:t>20/03/2024</a:t>
            </a:fld>
            <a:endParaRPr lang="en-GB" dirty="0"/>
          </a:p>
        </p:txBody>
      </p:sp>
      <p:sp>
        <p:nvSpPr>
          <p:cNvPr id="5" name="Footer Placeholder 4">
            <a:extLst>
              <a:ext uri="{FF2B5EF4-FFF2-40B4-BE49-F238E27FC236}">
                <a16:creationId xmlns:a16="http://schemas.microsoft.com/office/drawing/2014/main" id="{93F430A6-E240-4D18-9937-B1718794B81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D1846EB-7709-40F2-B271-95136B2CA14A}"/>
              </a:ext>
            </a:extLst>
          </p:cNvPr>
          <p:cNvSpPr>
            <a:spLocks noGrp="1"/>
          </p:cNvSpPr>
          <p:nvPr>
            <p:ph type="sldNum" sz="quarter" idx="12"/>
          </p:nvPr>
        </p:nvSpPr>
        <p:spPr/>
        <p:txBody>
          <a:bodyPr/>
          <a:lstStyle/>
          <a:p>
            <a:fld id="{DA50474A-19D1-4DD6-BB5A-DE06098391F1}" type="slidenum">
              <a:rPr lang="en-GB" smtClean="0"/>
              <a:t>‹#›</a:t>
            </a:fld>
            <a:endParaRPr lang="en-GB" dirty="0"/>
          </a:p>
        </p:txBody>
      </p:sp>
    </p:spTree>
    <p:extLst>
      <p:ext uri="{BB962C8B-B14F-4D97-AF65-F5344CB8AC3E}">
        <p14:creationId xmlns:p14="http://schemas.microsoft.com/office/powerpoint/2010/main" val="1286878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1261866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EEB0C2-E2BA-4057-ACCF-2338C83EF056}" type="datetime1">
              <a:rPr lang="en-GB" smtClean="0"/>
              <a:t>20/03/2024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06CD689-ED22-4C15-B816-0CD86F4DC522}" type="slidenum">
              <a:rPr lang="en-GB" smtClean="0"/>
              <a:t>‹#›</a:t>
            </a:fld>
            <a:endParaRPr lang="en-GB" dirty="0"/>
          </a:p>
        </p:txBody>
      </p:sp>
    </p:spTree>
    <p:extLst>
      <p:ext uri="{BB962C8B-B14F-4D97-AF65-F5344CB8AC3E}">
        <p14:creationId xmlns:p14="http://schemas.microsoft.com/office/powerpoint/2010/main" val="211599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EDC65D-3054-4614-88A2-EB773138FED0}" type="datetime1">
              <a:rPr lang="en-GB" smtClean="0"/>
              <a:t>20/03/2024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06CD689-ED22-4C15-B816-0CD86F4DC522}" type="slidenum">
              <a:rPr lang="en-GB" smtClean="0"/>
              <a:t>‹#›</a:t>
            </a:fld>
            <a:endParaRPr lang="en-GB" dirty="0"/>
          </a:p>
        </p:txBody>
      </p:sp>
    </p:spTree>
    <p:extLst>
      <p:ext uri="{BB962C8B-B14F-4D97-AF65-F5344CB8AC3E}">
        <p14:creationId xmlns:p14="http://schemas.microsoft.com/office/powerpoint/2010/main" val="3837461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9C7CA-6FAA-492C-AF1C-FF27D2AC1AC5}" type="datetime1">
              <a:rPr lang="en-GB" smtClean="0"/>
              <a:t>20/03/2024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06CD689-ED22-4C15-B816-0CD86F4DC522}" type="slidenum">
              <a:rPr lang="en-GB" smtClean="0"/>
              <a:t>‹#›</a:t>
            </a:fld>
            <a:endParaRPr lang="en-GB" dirty="0"/>
          </a:p>
        </p:txBody>
      </p:sp>
    </p:spTree>
    <p:extLst>
      <p:ext uri="{BB962C8B-B14F-4D97-AF65-F5344CB8AC3E}">
        <p14:creationId xmlns:p14="http://schemas.microsoft.com/office/powerpoint/2010/main" val="1681935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4ABEE4-56A7-4C38-A563-9C79A286188A}" type="datetime1">
              <a:rPr lang="en-GB" smtClean="0"/>
              <a:t>20/03/2024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06CD689-ED22-4C15-B816-0CD86F4DC522}" type="slidenum">
              <a:rPr lang="en-GB" smtClean="0"/>
              <a:t>‹#›</a:t>
            </a:fld>
            <a:endParaRPr lang="en-GB" dirty="0"/>
          </a:p>
        </p:txBody>
      </p:sp>
    </p:spTree>
    <p:extLst>
      <p:ext uri="{BB962C8B-B14F-4D97-AF65-F5344CB8AC3E}">
        <p14:creationId xmlns:p14="http://schemas.microsoft.com/office/powerpoint/2010/main" val="331616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54580F-7E1E-4A99-AAFC-2BE5588FFB5F}" type="datetime1">
              <a:rPr lang="en-GB" smtClean="0"/>
              <a:t>20/03/2024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06CD689-ED22-4C15-B816-0CD86F4DC522}" type="slidenum">
              <a:rPr lang="en-GB" smtClean="0"/>
              <a:t>‹#›</a:t>
            </a:fld>
            <a:endParaRPr lang="en-GB" dirty="0"/>
          </a:p>
        </p:txBody>
      </p:sp>
    </p:spTree>
    <p:extLst>
      <p:ext uri="{BB962C8B-B14F-4D97-AF65-F5344CB8AC3E}">
        <p14:creationId xmlns:p14="http://schemas.microsoft.com/office/powerpoint/2010/main" val="4006821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9D69DA-65AC-4274-B3D7-490A66469EAC}" type="datetime1">
              <a:rPr lang="en-GB" smtClean="0"/>
              <a:t>20/03/2024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6CD689-ED22-4C15-B816-0CD86F4DC522}" type="slidenum">
              <a:rPr lang="en-GB" smtClean="0"/>
              <a:t>‹#›</a:t>
            </a:fld>
            <a:endParaRPr lang="en-GB" dirty="0"/>
          </a:p>
        </p:txBody>
      </p:sp>
      <p:sp>
        <p:nvSpPr>
          <p:cNvPr id="7" name="Rectangle 6">
            <a:extLst>
              <a:ext uri="{FF2B5EF4-FFF2-40B4-BE49-F238E27FC236}">
                <a16:creationId xmlns:a16="http://schemas.microsoft.com/office/drawing/2014/main" id="{B0AE7C1D-0B79-463D-A460-AD1239D5671E}"/>
              </a:ext>
            </a:extLst>
          </p:cNvPr>
          <p:cNvSpPr/>
          <p:nvPr userDrawn="1"/>
        </p:nvSpPr>
        <p:spPr>
          <a:xfrm>
            <a:off x="1" y="6176963"/>
            <a:ext cx="12192000" cy="708746"/>
          </a:xfrm>
          <a:prstGeom prst="rect">
            <a:avLst/>
          </a:prstGeom>
          <a:solidFill>
            <a:srgbClr val="8F4EA0"/>
          </a:solidFill>
          <a:ln>
            <a:solidFill>
              <a:srgbClr val="8F4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descr="A picture containing drawing&#10;&#10;Description automatically generated">
            <a:extLst>
              <a:ext uri="{FF2B5EF4-FFF2-40B4-BE49-F238E27FC236}">
                <a16:creationId xmlns:a16="http://schemas.microsoft.com/office/drawing/2014/main" id="{294E3E03-DFE2-4332-AAEE-1643C7A9D8FD}"/>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623454" y="6212373"/>
            <a:ext cx="1586345" cy="633917"/>
          </a:xfrm>
          <a:prstGeom prst="rect">
            <a:avLst/>
          </a:prstGeom>
        </p:spPr>
      </p:pic>
    </p:spTree>
    <p:extLst>
      <p:ext uri="{BB962C8B-B14F-4D97-AF65-F5344CB8AC3E}">
        <p14:creationId xmlns:p14="http://schemas.microsoft.com/office/powerpoint/2010/main" val="62259540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33" r:id="rId13"/>
  </p:sldLayoutIdLst>
  <p:hf sldNum="0" hdr="0" dt="0"/>
  <p:txStyles>
    <p:titleStyle>
      <a:lvl1pPr algn="l" defTabSz="914400" rtl="0" eaLnBrk="1" latinLnBrk="0" hangingPunct="1">
        <a:lnSpc>
          <a:spcPct val="90000"/>
        </a:lnSpc>
        <a:spcBef>
          <a:spcPct val="0"/>
        </a:spcBef>
        <a:buNone/>
        <a:defRPr sz="4400" kern="1200" baseline="0">
          <a:solidFill>
            <a:schemeClr val="tx2">
              <a:lumMod val="75000"/>
            </a:schemeClr>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lumMod val="75000"/>
            </a:schemeClr>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5">
              <a:lumMod val="75000"/>
            </a:schemeClr>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B0F0"/>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7D97AF-4414-4375-85FF-146749F347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84059B-0C91-4024-80F8-041A023498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4924AE-3B35-4E83-A801-A35B01D6BB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601DF-FDB5-4F6A-9F5E-56C6B4604B55}" type="datetimeFigureOut">
              <a:rPr lang="en-GB" smtClean="0"/>
              <a:t>20/03/2024</a:t>
            </a:fld>
            <a:endParaRPr lang="en-GB" dirty="0"/>
          </a:p>
        </p:txBody>
      </p:sp>
      <p:sp>
        <p:nvSpPr>
          <p:cNvPr id="5" name="Footer Placeholder 4">
            <a:extLst>
              <a:ext uri="{FF2B5EF4-FFF2-40B4-BE49-F238E27FC236}">
                <a16:creationId xmlns:a16="http://schemas.microsoft.com/office/drawing/2014/main" id="{02FB9FB4-ABBE-41C3-A9AC-9BDF413C5C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EAD57B7-21AC-4CCF-AA64-18ECCE48B1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E44272-AF66-4B50-BE0E-AB73FEFD5FF0}" type="slidenum">
              <a:rPr lang="en-GB" smtClean="0"/>
              <a:t>‹#›</a:t>
            </a:fld>
            <a:endParaRPr lang="en-GB" dirty="0"/>
          </a:p>
        </p:txBody>
      </p:sp>
    </p:spTree>
    <p:extLst>
      <p:ext uri="{BB962C8B-B14F-4D97-AF65-F5344CB8AC3E}">
        <p14:creationId xmlns:p14="http://schemas.microsoft.com/office/powerpoint/2010/main" val="209219305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E4C969-02D7-4CEA-AE0A-8CD3A61C43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884D66-9564-4A5A-82EB-E804A71399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65875A-CC08-4ADB-9C4A-7BF46FA5AA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9BF5E9-C474-4890-B20D-AC602F092E2B}" type="datetime1">
              <a:rPr lang="en-GB" smtClean="0"/>
              <a:t>20/03/2024</a:t>
            </a:fld>
            <a:endParaRPr lang="en-GB" dirty="0"/>
          </a:p>
        </p:txBody>
      </p:sp>
      <p:sp>
        <p:nvSpPr>
          <p:cNvPr id="5" name="Footer Placeholder 4">
            <a:extLst>
              <a:ext uri="{FF2B5EF4-FFF2-40B4-BE49-F238E27FC236}">
                <a16:creationId xmlns:a16="http://schemas.microsoft.com/office/drawing/2014/main" id="{2827B378-7C59-43B4-A6E4-E1F4344BA6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98B96294-F1E3-42ED-93AE-65947306AC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50474A-19D1-4DD6-BB5A-DE06098391F1}" type="slidenum">
              <a:rPr lang="en-GB" smtClean="0"/>
              <a:t>‹#›</a:t>
            </a:fld>
            <a:endParaRPr lang="en-GB" dirty="0"/>
          </a:p>
        </p:txBody>
      </p:sp>
    </p:spTree>
    <p:extLst>
      <p:ext uri="{BB962C8B-B14F-4D97-AF65-F5344CB8AC3E}">
        <p14:creationId xmlns:p14="http://schemas.microsoft.com/office/powerpoint/2010/main" val="130101702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10.png"/><Relationship Id="rId4" Type="http://schemas.openxmlformats.org/officeDocument/2006/relationships/notesSlide" Target="../notesSlides/notesSlide10.xml"/><Relationship Id="rId9" Type="http://schemas.openxmlformats.org/officeDocument/2006/relationships/customXml" Target="../ink/ink1.xml"/></Relationships>
</file>

<file path=ppt/slides/_rels/slide12.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customXml" Target="../ink/ink4.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openxmlformats.org/officeDocument/2006/relationships/customXml" Target="../ink/ink3.xml"/><Relationship Id="rId4" Type="http://schemas.openxmlformats.org/officeDocument/2006/relationships/notesSlide" Target="../notesSlides/notesSlide11.xml"/><Relationship Id="rId9" Type="http://schemas.openxmlformats.org/officeDocument/2006/relationships/image" Target="../media/image24.png"/><Relationship Id="rId14" Type="http://schemas.openxmlformats.org/officeDocument/2006/relationships/customXml" Target="../ink/ink5.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customXml" Target="../ink/ink6.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7.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notesSlide" Target="../notesSlides/notesSlide12.xml"/><Relationship Id="rId9" Type="http://schemas.openxmlformats.org/officeDocument/2006/relationships/customXml" Target="../ink/ink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customXml" Target="../ink/ink9.xml"/><Relationship Id="rId4" Type="http://schemas.openxmlformats.org/officeDocument/2006/relationships/image" Target="../media/image33.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7.png"/><Relationship Id="rId5" Type="http://schemas.openxmlformats.org/officeDocument/2006/relationships/hyperlink" Target="https://www.kentcht.nhs.uk/download/toy-and-play-information/" TargetMode="External"/><Relationship Id="rId4" Type="http://schemas.openxmlformats.org/officeDocument/2006/relationships/hyperlink" Target="https://www.kentcht.nhs.uk/childrens-therapies-the-pod/physiotherapy/under-2s-development/"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9.mp4"/><Relationship Id="rId1" Type="http://schemas.microsoft.com/office/2007/relationships/media" Target="../media/media19.mp4"/><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image" Target="../media/image7.png"/><Relationship Id="rId5" Type="http://schemas.openxmlformats.org/officeDocument/2006/relationships/hyperlink" Target="https://www.kentcht.nhs.uk/service/childrens-therapies-2/schools-and-professionals-resources/" TargetMode="External"/><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customXml" Target="../ink/ink10.xml"/><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7.png"/><Relationship Id="rId5" Type="http://schemas.openxmlformats.org/officeDocument/2006/relationships/image" Target="../media/image38.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image" Target="../media/image40.png"/><Relationship Id="rId5" Type="http://schemas.openxmlformats.org/officeDocument/2006/relationships/hyperlink" Target="mailto:pdteam@kent.gov.uk" TargetMode="External"/><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3.mp4"/><Relationship Id="rId1" Type="http://schemas.microsoft.com/office/2007/relationships/media" Target="../media/media23.mp4"/><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4.mp4"/><Relationship Id="rId1" Type="http://schemas.microsoft.com/office/2007/relationships/media" Target="../media/media24.mp4"/><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5.mp4"/><Relationship Id="rId1" Type="http://schemas.microsoft.com/office/2007/relationships/media" Target="../media/media25.mp4"/><Relationship Id="rId6" Type="http://schemas.openxmlformats.org/officeDocument/2006/relationships/image" Target="../media/image7.png"/><Relationship Id="rId5" Type="http://schemas.openxmlformats.org/officeDocument/2006/relationships/image" Target="../media/image41.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26.mp4"/><Relationship Id="rId1" Type="http://schemas.microsoft.com/office/2007/relationships/media" Target="../media/media26.mp4"/><Relationship Id="rId6" Type="http://schemas.openxmlformats.org/officeDocument/2006/relationships/hyperlink" Target="http://medicalconditionsatschool.org.uk/" TargetMode="External"/><Relationship Id="rId5" Type="http://schemas.openxmlformats.org/officeDocument/2006/relationships/hyperlink" Target="https://www.kelsi.org.uk/early-years/equality-and-inclusion/including-all-children" TargetMode="External"/><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7.mp4"/><Relationship Id="rId1" Type="http://schemas.microsoft.com/office/2007/relationships/media" Target="../media/media27.mp4"/><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hyperlink" Target="https://www.kelsi.org.uk/policies-and-guidance/health-and-safety-guidance/risk-assessment"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8.mp4"/><Relationship Id="rId1" Type="http://schemas.microsoft.com/office/2007/relationships/media" Target="../media/media28.mp4"/><Relationship Id="rId5" Type="http://schemas.openxmlformats.org/officeDocument/2006/relationships/image" Target="../media/image7.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video" Target="../media/media29.mp4"/><Relationship Id="rId1" Type="http://schemas.microsoft.com/office/2007/relationships/media" Target="../media/media29.mp4"/><Relationship Id="rId6" Type="http://schemas.openxmlformats.org/officeDocument/2006/relationships/hyperlink" Target="https://www.kelsi.org.uk/policies-and-guidance/health-and-safety-guidance/fire" TargetMode="External"/><Relationship Id="rId5" Type="http://schemas.openxmlformats.org/officeDocument/2006/relationships/image" Target="../media/image9.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video" Target="../media/media3.mp4"/><Relationship Id="rId7" Type="http://schemas.openxmlformats.org/officeDocument/2006/relationships/image" Target="../media/image9.png"/><Relationship Id="rId2" Type="http://schemas.microsoft.com/office/2007/relationships/media" Target="../media/media3.mp4"/><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0.mp4"/><Relationship Id="rId1" Type="http://schemas.microsoft.com/office/2007/relationships/media" Target="../media/media30.mp4"/><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8" Type="http://schemas.openxmlformats.org/officeDocument/2006/relationships/hyperlink" Target="mailto:-kcht.childrensbladderandbowel@nhs.net" TargetMode="External"/><Relationship Id="rId3" Type="http://schemas.openxmlformats.org/officeDocument/2006/relationships/slideLayout" Target="../slideLayouts/slideLayout2.xml"/><Relationship Id="rId7" Type="http://schemas.openxmlformats.org/officeDocument/2006/relationships/hyperlink" Target="mailto:kentchft.hen@nhs.net" TargetMode="External"/><Relationship Id="rId2" Type="http://schemas.openxmlformats.org/officeDocument/2006/relationships/video" Target="../media/media31.mp4"/><Relationship Id="rId1" Type="http://schemas.microsoft.com/office/2007/relationships/media" Target="../media/media31.mp4"/><Relationship Id="rId6" Type="http://schemas.openxmlformats.org/officeDocument/2006/relationships/hyperlink" Target="https://www.kentcht.nhs.uk/service/home-enteral-nutrition-service/" TargetMode="External"/><Relationship Id="rId11" Type="http://schemas.openxmlformats.org/officeDocument/2006/relationships/image" Target="../media/image7.png"/><Relationship Id="rId5" Type="http://schemas.openxmlformats.org/officeDocument/2006/relationships/hyperlink" Target="mailto:kentchft.cteast-admin@nhs.net" TargetMode="External"/><Relationship Id="rId10" Type="http://schemas.openxmlformats.org/officeDocument/2006/relationships/image" Target="../media/image9.png"/><Relationship Id="rId4" Type="http://schemas.openxmlformats.org/officeDocument/2006/relationships/notesSlide" Target="../notesSlides/notesSlide24.xml"/><Relationship Id="rId9" Type="http://schemas.openxmlformats.org/officeDocument/2006/relationships/hyperlink" Target="mailto:kcht.cen@nhs.net"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32.mp4"/><Relationship Id="rId1" Type="http://schemas.microsoft.com/office/2007/relationships/media" Target="../media/media32.mp4"/><Relationship Id="rId6" Type="http://schemas.openxmlformats.org/officeDocument/2006/relationships/hyperlink" Target="https://pdnet.org.uk/self-evaluation-tool-2/" TargetMode="External"/><Relationship Id="rId5" Type="http://schemas.openxmlformats.org/officeDocument/2006/relationships/hyperlink" Target="https://pdnet.org.uk/pdnet-level-1-training/" TargetMode="External"/><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video" Target="../media/media33.mp4"/><Relationship Id="rId1" Type="http://schemas.microsoft.com/office/2007/relationships/media" Target="../media/media33.mp4"/><Relationship Id="rId6" Type="http://schemas.openxmlformats.org/officeDocument/2006/relationships/image" Target="../media/image9.png"/><Relationship Id="rId5" Type="http://schemas.openxmlformats.org/officeDocument/2006/relationships/hyperlink" Target="mailto:pdteam@kent.gov.uk" TargetMode="External"/><Relationship Id="rId4" Type="http://schemas.openxmlformats.org/officeDocument/2006/relationships/hyperlink" Target="mailto:kate.Hebson@kent.gov.uk-"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6.png"/><Relationship Id="rId12" Type="http://schemas.openxmlformats.org/officeDocument/2006/relationships/image" Target="../media/image7.png"/><Relationship Id="rId2" Type="http://schemas.openxmlformats.org/officeDocument/2006/relationships/video" Target="../media/media34.mp4"/><Relationship Id="rId1" Type="http://schemas.microsoft.com/office/2007/relationships/media" Target="../media/media34.mp4"/><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notesSlide" Target="../notesSlides/notesSlide26.xml"/><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video" Target="../media/media35.mp4"/><Relationship Id="rId1" Type="http://schemas.microsoft.com/office/2007/relationships/media" Target="../media/media35.mp4"/><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6.mp4"/><Relationship Id="rId1" Type="http://schemas.microsoft.com/office/2007/relationships/media" Target="../media/media36.mp4"/><Relationship Id="rId5" Type="http://schemas.openxmlformats.org/officeDocument/2006/relationships/image" Target="../media/image7.png"/><Relationship Id="rId4"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37.mp4"/><Relationship Id="rId1" Type="http://schemas.microsoft.com/office/2007/relationships/media" Target="../media/media37.mp4"/><Relationship Id="rId6" Type="http://schemas.openxmlformats.org/officeDocument/2006/relationships/image" Target="../media/image54.png"/><Relationship Id="rId5" Type="http://schemas.openxmlformats.org/officeDocument/2006/relationships/image" Target="../media/image9.png"/><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notesSlide" Target="../notesSlides/notesSlide5.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5F1FA-1A3C-4F45-89B1-B14916F77B87}"/>
              </a:ext>
            </a:extLst>
          </p:cNvPr>
          <p:cNvSpPr>
            <a:spLocks noGrp="1"/>
          </p:cNvSpPr>
          <p:nvPr>
            <p:ph type="ctrTitle"/>
          </p:nvPr>
        </p:nvSpPr>
        <p:spPr/>
        <p:txBody>
          <a:bodyPr/>
          <a:lstStyle/>
          <a:p>
            <a:r>
              <a:rPr lang="en-GB" dirty="0"/>
              <a:t>STLS </a:t>
            </a:r>
            <a:br>
              <a:rPr lang="en-GB" dirty="0"/>
            </a:br>
            <a:r>
              <a:rPr lang="en-GB" dirty="0"/>
              <a:t>Physical Disability</a:t>
            </a:r>
          </a:p>
        </p:txBody>
      </p:sp>
      <p:sp>
        <p:nvSpPr>
          <p:cNvPr id="3" name="Subtitle 2">
            <a:extLst>
              <a:ext uri="{FF2B5EF4-FFF2-40B4-BE49-F238E27FC236}">
                <a16:creationId xmlns:a16="http://schemas.microsoft.com/office/drawing/2014/main" id="{7606794F-5876-4BBC-8BB3-00B054C1AD3F}"/>
              </a:ext>
            </a:extLst>
          </p:cNvPr>
          <p:cNvSpPr>
            <a:spLocks noGrp="1"/>
          </p:cNvSpPr>
          <p:nvPr>
            <p:ph type="subTitle" idx="1"/>
          </p:nvPr>
        </p:nvSpPr>
        <p:spPr/>
        <p:txBody>
          <a:bodyPr/>
          <a:lstStyle/>
          <a:p>
            <a:r>
              <a:rPr lang="en-GB" dirty="0"/>
              <a:t>An introduction to our service- pertinent to nurseries.</a:t>
            </a:r>
          </a:p>
        </p:txBody>
      </p:sp>
      <p:sp>
        <p:nvSpPr>
          <p:cNvPr id="4" name="TextBox 3">
            <a:extLst>
              <a:ext uri="{FF2B5EF4-FFF2-40B4-BE49-F238E27FC236}">
                <a16:creationId xmlns:a16="http://schemas.microsoft.com/office/drawing/2014/main" id="{1F0BFBB6-D15A-FE02-757C-1FBF0CE6F3F4}"/>
              </a:ext>
            </a:extLst>
          </p:cNvPr>
          <p:cNvSpPr txBox="1"/>
          <p:nvPr/>
        </p:nvSpPr>
        <p:spPr>
          <a:xfrm>
            <a:off x="104931" y="105856"/>
            <a:ext cx="2968053" cy="1255426"/>
          </a:xfrm>
          <a:prstGeom prst="rect">
            <a:avLst/>
          </a:prstGeom>
          <a:solidFill>
            <a:schemeClr val="bg2"/>
          </a:solidFill>
        </p:spPr>
        <p:txBody>
          <a:bodyPr wrap="square" rtlCol="0">
            <a:spAutoFit/>
          </a:bodyPr>
          <a:lstStyle/>
          <a:p>
            <a:endParaRPr lang="en-GB" dirty="0"/>
          </a:p>
        </p:txBody>
      </p:sp>
      <p:pic>
        <p:nvPicPr>
          <p:cNvPr id="7" name="Video 6">
            <a:hlinkClick r:id="" action="ppaction://media"/>
            <a:extLst>
              <a:ext uri="{FF2B5EF4-FFF2-40B4-BE49-F238E27FC236}">
                <a16:creationId xmlns:a16="http://schemas.microsoft.com/office/drawing/2014/main" id="{12D027F8-7A11-0D5A-997C-73C15035B19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58952474"/>
      </p:ext>
    </p:extLst>
  </p:cSld>
  <p:clrMapOvr>
    <a:masterClrMapping/>
  </p:clrMapOvr>
  <mc:AlternateContent xmlns:mc="http://schemas.openxmlformats.org/markup-compatibility/2006" xmlns:p14="http://schemas.microsoft.com/office/powerpoint/2010/main">
    <mc:Choice Requires="p14">
      <p:transition spd="slow" p14:dur="2000" advTm="9564"/>
    </mc:Choice>
    <mc:Fallback xmlns="">
      <p:transition spd="slow" advTm="9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664AB-F11D-D523-3F93-8ABDC35B7181}"/>
              </a:ext>
            </a:extLst>
          </p:cNvPr>
          <p:cNvSpPr>
            <a:spLocks noGrp="1"/>
          </p:cNvSpPr>
          <p:nvPr>
            <p:ph type="title"/>
          </p:nvPr>
        </p:nvSpPr>
        <p:spPr/>
        <p:txBody>
          <a:bodyPr/>
          <a:lstStyle/>
          <a:p>
            <a:r>
              <a:rPr lang="en-GB" dirty="0"/>
              <a:t>Common advice we give..</a:t>
            </a:r>
          </a:p>
        </p:txBody>
      </p:sp>
      <p:sp>
        <p:nvSpPr>
          <p:cNvPr id="3" name="Content Placeholder 2">
            <a:extLst>
              <a:ext uri="{FF2B5EF4-FFF2-40B4-BE49-F238E27FC236}">
                <a16:creationId xmlns:a16="http://schemas.microsoft.com/office/drawing/2014/main" id="{76D7FCE6-8B7E-A442-BA70-1F4DADD1A2E5}"/>
              </a:ext>
            </a:extLst>
          </p:cNvPr>
          <p:cNvSpPr>
            <a:spLocks noGrp="1"/>
          </p:cNvSpPr>
          <p:nvPr>
            <p:ph idx="1"/>
          </p:nvPr>
        </p:nvSpPr>
        <p:spPr/>
        <p:txBody>
          <a:bodyPr/>
          <a:lstStyle/>
          <a:p>
            <a:r>
              <a:rPr lang="en-GB" dirty="0"/>
              <a:t>Research the condition. Ask for paperwork.  Who is involved?</a:t>
            </a:r>
          </a:p>
          <a:p>
            <a:r>
              <a:rPr lang="en-GB" dirty="0"/>
              <a:t>What universal / best practice guidance strategies for physical development have you already put in place? Is there progress?</a:t>
            </a:r>
          </a:p>
          <a:p>
            <a:r>
              <a:rPr lang="en-GB" dirty="0"/>
              <a:t>How can you develop physical development further? </a:t>
            </a:r>
          </a:p>
        </p:txBody>
      </p:sp>
      <p:sp>
        <p:nvSpPr>
          <p:cNvPr id="4" name="Footer Placeholder 3">
            <a:extLst>
              <a:ext uri="{FF2B5EF4-FFF2-40B4-BE49-F238E27FC236}">
                <a16:creationId xmlns:a16="http://schemas.microsoft.com/office/drawing/2014/main" id="{413EC05B-B054-A0FE-CAC5-0850D9008EBC}"/>
              </a:ext>
            </a:extLst>
          </p:cNvPr>
          <p:cNvSpPr>
            <a:spLocks noGrp="1"/>
          </p:cNvSpPr>
          <p:nvPr>
            <p:ph type="ftr" sz="quarter" idx="11"/>
          </p:nvPr>
        </p:nvSpPr>
        <p:spPr/>
        <p:txBody>
          <a:bodyPr/>
          <a:lstStyle/>
          <a:p>
            <a:endParaRPr lang="en-GB" dirty="0"/>
          </a:p>
        </p:txBody>
      </p:sp>
      <p:pic>
        <p:nvPicPr>
          <p:cNvPr id="7" name="Video 6">
            <a:hlinkClick r:id="" action="ppaction://media"/>
            <a:extLst>
              <a:ext uri="{FF2B5EF4-FFF2-40B4-BE49-F238E27FC236}">
                <a16:creationId xmlns:a16="http://schemas.microsoft.com/office/drawing/2014/main" id="{5E783FBA-A207-09BC-B511-5847C434AD1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88273047"/>
      </p:ext>
    </p:extLst>
  </p:cSld>
  <p:clrMapOvr>
    <a:masterClrMapping/>
  </p:clrMapOvr>
  <mc:AlternateContent xmlns:mc="http://schemas.openxmlformats.org/markup-compatibility/2006" xmlns:p14="http://schemas.microsoft.com/office/powerpoint/2010/main">
    <mc:Choice Requires="p14">
      <p:transition spd="slow" p14:dur="2000" advTm="72385"/>
    </mc:Choice>
    <mc:Fallback xmlns="">
      <p:transition spd="slow" advTm="72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D16E5-D3F5-2B0F-3B64-0F1D345BF0E1}"/>
              </a:ext>
            </a:extLst>
          </p:cNvPr>
          <p:cNvSpPr>
            <a:spLocks noGrp="1"/>
          </p:cNvSpPr>
          <p:nvPr>
            <p:ph type="title"/>
          </p:nvPr>
        </p:nvSpPr>
        <p:spPr>
          <a:xfrm>
            <a:off x="1361440" y="454740"/>
            <a:ext cx="7790180" cy="1233884"/>
          </a:xfrm>
        </p:spPr>
        <p:txBody>
          <a:bodyPr>
            <a:normAutofit fontScale="90000"/>
          </a:bodyPr>
          <a:lstStyle/>
          <a:p>
            <a:r>
              <a:rPr lang="en-GB" dirty="0"/>
              <a:t>Gross Motor </a:t>
            </a:r>
            <a:br>
              <a:rPr lang="en-GB" dirty="0"/>
            </a:br>
            <a:r>
              <a:rPr lang="en-GB" sz="1800" dirty="0"/>
              <a:t>Rolling</a:t>
            </a:r>
            <a:br>
              <a:rPr lang="en-GB" sz="1800" dirty="0"/>
            </a:br>
            <a:r>
              <a:rPr lang="en-GB" sz="1800" dirty="0"/>
              <a:t>Sitting</a:t>
            </a:r>
            <a:br>
              <a:rPr lang="en-GB" sz="1800" dirty="0"/>
            </a:br>
            <a:r>
              <a:rPr lang="en-GB" sz="1800" dirty="0"/>
              <a:t>Standing</a:t>
            </a:r>
            <a:br>
              <a:rPr lang="en-GB" sz="1800" dirty="0"/>
            </a:br>
            <a:r>
              <a:rPr lang="en-GB" sz="1800" dirty="0"/>
              <a:t>Crawling</a:t>
            </a:r>
            <a:r>
              <a:rPr lang="en-GB" dirty="0"/>
              <a:t/>
            </a:r>
            <a:br>
              <a:rPr lang="en-GB" dirty="0"/>
            </a:br>
            <a:r>
              <a:rPr lang="en-GB" sz="1800" dirty="0"/>
              <a:t>Stepping</a:t>
            </a:r>
          </a:p>
        </p:txBody>
      </p:sp>
      <p:pic>
        <p:nvPicPr>
          <p:cNvPr id="6" name="Content Placeholder 5">
            <a:extLst>
              <a:ext uri="{FF2B5EF4-FFF2-40B4-BE49-F238E27FC236}">
                <a16:creationId xmlns:a16="http://schemas.microsoft.com/office/drawing/2014/main" id="{A43CF6EE-D9A3-738C-93A9-875023E8C374}"/>
              </a:ext>
            </a:extLst>
          </p:cNvPr>
          <p:cNvPicPr>
            <a:picLocks noGrp="1" noChangeAspect="1"/>
          </p:cNvPicPr>
          <p:nvPr>
            <p:ph idx="1"/>
          </p:nvPr>
        </p:nvPicPr>
        <p:blipFill>
          <a:blip r:embed="rId5"/>
          <a:stretch>
            <a:fillRect/>
          </a:stretch>
        </p:blipFill>
        <p:spPr>
          <a:xfrm>
            <a:off x="0" y="2032794"/>
            <a:ext cx="3448050" cy="3981450"/>
          </a:xfrm>
        </p:spPr>
      </p:pic>
      <p:sp>
        <p:nvSpPr>
          <p:cNvPr id="4" name="Footer Placeholder 3">
            <a:extLst>
              <a:ext uri="{FF2B5EF4-FFF2-40B4-BE49-F238E27FC236}">
                <a16:creationId xmlns:a16="http://schemas.microsoft.com/office/drawing/2014/main" id="{239018F7-2C20-B99C-B064-044429F392C5}"/>
              </a:ext>
            </a:extLst>
          </p:cNvPr>
          <p:cNvSpPr>
            <a:spLocks noGrp="1"/>
          </p:cNvSpPr>
          <p:nvPr>
            <p:ph type="ftr" sz="quarter" idx="11"/>
          </p:nvPr>
        </p:nvSpPr>
        <p:spPr/>
        <p:txBody>
          <a:bodyPr/>
          <a:lstStyle/>
          <a:p>
            <a:endParaRPr lang="en-GB" dirty="0"/>
          </a:p>
        </p:txBody>
      </p:sp>
      <p:pic>
        <p:nvPicPr>
          <p:cNvPr id="8" name="Picture 7">
            <a:extLst>
              <a:ext uri="{FF2B5EF4-FFF2-40B4-BE49-F238E27FC236}">
                <a16:creationId xmlns:a16="http://schemas.microsoft.com/office/drawing/2014/main" id="{7D8FE7F2-2386-39FA-A735-CAC899456EE3}"/>
              </a:ext>
            </a:extLst>
          </p:cNvPr>
          <p:cNvPicPr>
            <a:picLocks noChangeAspect="1"/>
          </p:cNvPicPr>
          <p:nvPr/>
        </p:nvPicPr>
        <p:blipFill>
          <a:blip r:embed="rId6"/>
          <a:stretch>
            <a:fillRect/>
          </a:stretch>
        </p:blipFill>
        <p:spPr>
          <a:xfrm>
            <a:off x="3893820" y="2793682"/>
            <a:ext cx="3771900" cy="3038475"/>
          </a:xfrm>
          <a:prstGeom prst="rect">
            <a:avLst/>
          </a:prstGeom>
        </p:spPr>
      </p:pic>
      <p:pic>
        <p:nvPicPr>
          <p:cNvPr id="10" name="Picture 9">
            <a:extLst>
              <a:ext uri="{FF2B5EF4-FFF2-40B4-BE49-F238E27FC236}">
                <a16:creationId xmlns:a16="http://schemas.microsoft.com/office/drawing/2014/main" id="{115FCE3D-0DC1-A216-FF26-14B9067921E9}"/>
              </a:ext>
            </a:extLst>
          </p:cNvPr>
          <p:cNvPicPr>
            <a:picLocks noChangeAspect="1"/>
          </p:cNvPicPr>
          <p:nvPr/>
        </p:nvPicPr>
        <p:blipFill>
          <a:blip r:embed="rId7"/>
          <a:stretch>
            <a:fillRect/>
          </a:stretch>
        </p:blipFill>
        <p:spPr>
          <a:xfrm>
            <a:off x="8671242" y="454740"/>
            <a:ext cx="2989511" cy="2814002"/>
          </a:xfrm>
          <a:prstGeom prst="rect">
            <a:avLst/>
          </a:prstGeom>
        </p:spPr>
      </p:pic>
      <p:pic>
        <p:nvPicPr>
          <p:cNvPr id="12" name="Video 11">
            <a:hlinkClick r:id="" action="ppaction://media"/>
            <a:extLst>
              <a:ext uri="{FF2B5EF4-FFF2-40B4-BE49-F238E27FC236}">
                <a16:creationId xmlns:a16="http://schemas.microsoft.com/office/drawing/2014/main" id="{E0201612-C700-9ECA-E2EF-5BA900397BD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981B770C-620F-63D3-C196-C76C1C7D81C4}"/>
                  </a:ext>
                </a:extLst>
              </p14:cNvPr>
              <p14:cNvContentPartPr/>
              <p14:nvPr/>
            </p14:nvContentPartPr>
            <p14:xfrm>
              <a:off x="5648520" y="2735240"/>
              <a:ext cx="493920" cy="282600"/>
            </p14:xfrm>
          </p:contentPart>
        </mc:Choice>
        <mc:Fallback xmlns="">
          <p:pic>
            <p:nvPicPr>
              <p:cNvPr id="3" name="Ink 2">
                <a:extLst>
                  <a:ext uri="{FF2B5EF4-FFF2-40B4-BE49-F238E27FC236}">
                    <a16:creationId xmlns:a16="http://schemas.microsoft.com/office/drawing/2014/main" id="{981B770C-620F-63D3-C196-C76C1C7D81C4}"/>
                  </a:ext>
                </a:extLst>
              </p:cNvPr>
              <p:cNvPicPr/>
              <p:nvPr/>
            </p:nvPicPr>
            <p:blipFill>
              <a:blip r:embed="rId10"/>
              <a:stretch>
                <a:fillRect/>
              </a:stretch>
            </p:blipFill>
            <p:spPr>
              <a:xfrm>
                <a:off x="5585880" y="2672600"/>
                <a:ext cx="619560" cy="408240"/>
              </a:xfrm>
              <a:prstGeom prst="rect">
                <a:avLst/>
              </a:prstGeom>
            </p:spPr>
          </p:pic>
        </mc:Fallback>
      </mc:AlternateContent>
    </p:spTree>
    <p:extLst>
      <p:ext uri="{BB962C8B-B14F-4D97-AF65-F5344CB8AC3E}">
        <p14:creationId xmlns:p14="http://schemas.microsoft.com/office/powerpoint/2010/main" val="4245670775"/>
      </p:ext>
    </p:extLst>
  </p:cSld>
  <p:clrMapOvr>
    <a:masterClrMapping/>
  </p:clrMapOvr>
  <mc:AlternateContent xmlns:mc="http://schemas.openxmlformats.org/markup-compatibility/2006" xmlns:p14="http://schemas.microsoft.com/office/powerpoint/2010/main">
    <mc:Choice Requires="p14">
      <p:transition spd="slow" p14:dur="2000" advTm="80870"/>
    </mc:Choice>
    <mc:Fallback xmlns="">
      <p:transition spd="slow" advTm="80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A6A9C-EFD1-314D-C1FC-23B251EB6D6A}"/>
              </a:ext>
            </a:extLst>
          </p:cNvPr>
          <p:cNvSpPr>
            <a:spLocks noGrp="1"/>
          </p:cNvSpPr>
          <p:nvPr>
            <p:ph type="title"/>
          </p:nvPr>
        </p:nvSpPr>
        <p:spPr/>
        <p:txBody>
          <a:bodyPr/>
          <a:lstStyle/>
          <a:p>
            <a:r>
              <a:rPr lang="en-GB" dirty="0"/>
              <a:t>Fine motor</a:t>
            </a:r>
          </a:p>
        </p:txBody>
      </p:sp>
      <p:pic>
        <p:nvPicPr>
          <p:cNvPr id="6" name="Content Placeholder 5">
            <a:extLst>
              <a:ext uri="{FF2B5EF4-FFF2-40B4-BE49-F238E27FC236}">
                <a16:creationId xmlns:a16="http://schemas.microsoft.com/office/drawing/2014/main" id="{0AF51BFE-EB06-8394-9D20-B52DA5E40F03}"/>
              </a:ext>
            </a:extLst>
          </p:cNvPr>
          <p:cNvPicPr>
            <a:picLocks noGrp="1" noChangeAspect="1"/>
          </p:cNvPicPr>
          <p:nvPr>
            <p:ph idx="1"/>
          </p:nvPr>
        </p:nvPicPr>
        <p:blipFill>
          <a:blip r:embed="rId5"/>
          <a:stretch>
            <a:fillRect/>
          </a:stretch>
        </p:blipFill>
        <p:spPr>
          <a:xfrm>
            <a:off x="679767" y="1827054"/>
            <a:ext cx="3171825" cy="2381250"/>
          </a:xfrm>
        </p:spPr>
      </p:pic>
      <p:sp>
        <p:nvSpPr>
          <p:cNvPr id="4" name="Footer Placeholder 3">
            <a:extLst>
              <a:ext uri="{FF2B5EF4-FFF2-40B4-BE49-F238E27FC236}">
                <a16:creationId xmlns:a16="http://schemas.microsoft.com/office/drawing/2014/main" id="{AFBE575E-0066-F38C-F260-490BCD1BE701}"/>
              </a:ext>
            </a:extLst>
          </p:cNvPr>
          <p:cNvSpPr>
            <a:spLocks noGrp="1"/>
          </p:cNvSpPr>
          <p:nvPr>
            <p:ph type="ftr" sz="quarter" idx="11"/>
          </p:nvPr>
        </p:nvSpPr>
        <p:spPr/>
        <p:txBody>
          <a:bodyPr/>
          <a:lstStyle/>
          <a:p>
            <a:endParaRPr lang="en-GB" dirty="0"/>
          </a:p>
        </p:txBody>
      </p:sp>
      <p:pic>
        <p:nvPicPr>
          <p:cNvPr id="8" name="Picture 7">
            <a:extLst>
              <a:ext uri="{FF2B5EF4-FFF2-40B4-BE49-F238E27FC236}">
                <a16:creationId xmlns:a16="http://schemas.microsoft.com/office/drawing/2014/main" id="{93B83622-3314-BC69-AE71-23761193077E}"/>
              </a:ext>
            </a:extLst>
          </p:cNvPr>
          <p:cNvPicPr>
            <a:picLocks noChangeAspect="1"/>
          </p:cNvPicPr>
          <p:nvPr/>
        </p:nvPicPr>
        <p:blipFill>
          <a:blip r:embed="rId6"/>
          <a:stretch>
            <a:fillRect/>
          </a:stretch>
        </p:blipFill>
        <p:spPr>
          <a:xfrm>
            <a:off x="4676774" y="2300287"/>
            <a:ext cx="5368926" cy="4269918"/>
          </a:xfrm>
          <a:prstGeom prst="rect">
            <a:avLst/>
          </a:prstGeom>
        </p:spPr>
      </p:pic>
      <p:sp>
        <p:nvSpPr>
          <p:cNvPr id="10" name="TextBox 9">
            <a:extLst>
              <a:ext uri="{FF2B5EF4-FFF2-40B4-BE49-F238E27FC236}">
                <a16:creationId xmlns:a16="http://schemas.microsoft.com/office/drawing/2014/main" id="{865A8ACA-2544-5F78-3A88-45539FC99565}"/>
              </a:ext>
            </a:extLst>
          </p:cNvPr>
          <p:cNvSpPr txBox="1"/>
          <p:nvPr/>
        </p:nvSpPr>
        <p:spPr>
          <a:xfrm>
            <a:off x="9591358" y="518160"/>
            <a:ext cx="6102350" cy="1477328"/>
          </a:xfrm>
          <a:prstGeom prst="rect">
            <a:avLst/>
          </a:prstGeom>
          <a:noFill/>
        </p:spPr>
        <p:txBody>
          <a:bodyPr wrap="square">
            <a:spAutoFit/>
          </a:bodyPr>
          <a:lstStyle/>
          <a:p>
            <a:r>
              <a:rPr lang="en-GB" dirty="0"/>
              <a:t>Reaching</a:t>
            </a:r>
          </a:p>
          <a:p>
            <a:r>
              <a:rPr lang="en-GB" dirty="0"/>
              <a:t>Handling objects</a:t>
            </a:r>
          </a:p>
          <a:p>
            <a:r>
              <a:rPr lang="en-GB" dirty="0"/>
              <a:t>Hold and release</a:t>
            </a:r>
          </a:p>
          <a:p>
            <a:r>
              <a:rPr lang="en-GB" dirty="0"/>
              <a:t>Feeding self</a:t>
            </a:r>
          </a:p>
          <a:p>
            <a:r>
              <a:rPr lang="en-GB" dirty="0"/>
              <a:t>Manipulating objects</a:t>
            </a:r>
          </a:p>
        </p:txBody>
      </p:sp>
      <p:pic>
        <p:nvPicPr>
          <p:cNvPr id="7" name="Video 6">
            <a:hlinkClick r:id="" action="ppaction://media"/>
            <a:extLst>
              <a:ext uri="{FF2B5EF4-FFF2-40B4-BE49-F238E27FC236}">
                <a16:creationId xmlns:a16="http://schemas.microsoft.com/office/drawing/2014/main" id="{F7050DB2-05EA-E49F-385A-904848396DC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1C819C3E-7E18-963A-D7FE-33033FCD9E91}"/>
                  </a:ext>
                </a:extLst>
              </p14:cNvPr>
              <p14:cNvContentPartPr/>
              <p14:nvPr/>
            </p14:nvContentPartPr>
            <p14:xfrm>
              <a:off x="6508560" y="2271920"/>
              <a:ext cx="912600" cy="199080"/>
            </p14:xfrm>
          </p:contentPart>
        </mc:Choice>
        <mc:Fallback xmlns="">
          <p:pic>
            <p:nvPicPr>
              <p:cNvPr id="3" name="Ink 2">
                <a:extLst>
                  <a:ext uri="{FF2B5EF4-FFF2-40B4-BE49-F238E27FC236}">
                    <a16:creationId xmlns:a16="http://schemas.microsoft.com/office/drawing/2014/main" id="{1C819C3E-7E18-963A-D7FE-33033FCD9E91}"/>
                  </a:ext>
                </a:extLst>
              </p:cNvPr>
              <p:cNvPicPr/>
              <p:nvPr/>
            </p:nvPicPr>
            <p:blipFill>
              <a:blip r:embed="rId9"/>
              <a:stretch>
                <a:fillRect/>
              </a:stretch>
            </p:blipFill>
            <p:spPr>
              <a:xfrm>
                <a:off x="6445560" y="2208920"/>
                <a:ext cx="1038240" cy="324720"/>
              </a:xfrm>
              <a:prstGeom prst="rect">
                <a:avLst/>
              </a:prstGeom>
            </p:spPr>
          </p:pic>
        </mc:Fallback>
      </mc:AlternateContent>
      <p:grpSp>
        <p:nvGrpSpPr>
          <p:cNvPr id="11" name="Group 10">
            <a:extLst>
              <a:ext uri="{FF2B5EF4-FFF2-40B4-BE49-F238E27FC236}">
                <a16:creationId xmlns:a16="http://schemas.microsoft.com/office/drawing/2014/main" id="{C168600B-1DFC-01C2-982F-F96D59FC9BF9}"/>
              </a:ext>
            </a:extLst>
          </p:cNvPr>
          <p:cNvGrpSpPr/>
          <p:nvPr/>
        </p:nvGrpSpPr>
        <p:grpSpPr>
          <a:xfrm>
            <a:off x="2804160" y="1818320"/>
            <a:ext cx="590400" cy="187920"/>
            <a:chOff x="2804160" y="1818320"/>
            <a:chExt cx="590400" cy="187920"/>
          </a:xfrm>
        </p:grpSpPr>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4FC90A3E-77E3-1CED-9092-C2C97DE960FA}"/>
                    </a:ext>
                  </a:extLst>
                </p14:cNvPr>
                <p14:cNvContentPartPr/>
                <p14:nvPr/>
              </p14:nvContentPartPr>
              <p14:xfrm>
                <a:off x="2825760" y="1818320"/>
                <a:ext cx="267480" cy="187920"/>
              </p14:xfrm>
            </p:contentPart>
          </mc:Choice>
          <mc:Fallback xmlns="">
            <p:pic>
              <p:nvPicPr>
                <p:cNvPr id="5" name="Ink 4">
                  <a:extLst>
                    <a:ext uri="{FF2B5EF4-FFF2-40B4-BE49-F238E27FC236}">
                      <a16:creationId xmlns:a16="http://schemas.microsoft.com/office/drawing/2014/main" id="{4FC90A3E-77E3-1CED-9092-C2C97DE960FA}"/>
                    </a:ext>
                  </a:extLst>
                </p:cNvPr>
                <p:cNvPicPr/>
                <p:nvPr/>
              </p:nvPicPr>
              <p:blipFill>
                <a:blip r:embed="rId11"/>
                <a:stretch>
                  <a:fillRect/>
                </a:stretch>
              </p:blipFill>
              <p:spPr>
                <a:xfrm>
                  <a:off x="2763120" y="1755320"/>
                  <a:ext cx="39312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0A8C31AF-B5F4-245A-EF2F-42698A5CAC04}"/>
                    </a:ext>
                  </a:extLst>
                </p14:cNvPr>
                <p14:cNvContentPartPr/>
                <p14:nvPr/>
              </p14:nvContentPartPr>
              <p14:xfrm>
                <a:off x="2804160" y="1827680"/>
                <a:ext cx="590400" cy="173880"/>
              </p14:xfrm>
            </p:contentPart>
          </mc:Choice>
          <mc:Fallback xmlns="">
            <p:pic>
              <p:nvPicPr>
                <p:cNvPr id="9" name="Ink 8">
                  <a:extLst>
                    <a:ext uri="{FF2B5EF4-FFF2-40B4-BE49-F238E27FC236}">
                      <a16:creationId xmlns:a16="http://schemas.microsoft.com/office/drawing/2014/main" id="{0A8C31AF-B5F4-245A-EF2F-42698A5CAC04}"/>
                    </a:ext>
                  </a:extLst>
                </p:cNvPr>
                <p:cNvPicPr/>
                <p:nvPr/>
              </p:nvPicPr>
              <p:blipFill>
                <a:blip r:embed="rId13"/>
                <a:stretch>
                  <a:fillRect/>
                </a:stretch>
              </p:blipFill>
              <p:spPr>
                <a:xfrm>
                  <a:off x="2741160" y="1765040"/>
                  <a:ext cx="716040" cy="299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4EF843E5-BC31-EE29-1BD8-EE2E4FF122E1}"/>
                  </a:ext>
                </a:extLst>
              </p14:cNvPr>
              <p14:cNvContentPartPr/>
              <p14:nvPr/>
            </p14:nvContentPartPr>
            <p14:xfrm>
              <a:off x="6449880" y="2397560"/>
              <a:ext cx="357120" cy="21240"/>
            </p14:xfrm>
          </p:contentPart>
        </mc:Choice>
        <mc:Fallback xmlns="">
          <p:pic>
            <p:nvPicPr>
              <p:cNvPr id="12" name="Ink 11">
                <a:extLst>
                  <a:ext uri="{FF2B5EF4-FFF2-40B4-BE49-F238E27FC236}">
                    <a16:creationId xmlns:a16="http://schemas.microsoft.com/office/drawing/2014/main" id="{4EF843E5-BC31-EE29-1BD8-EE2E4FF122E1}"/>
                  </a:ext>
                </a:extLst>
              </p:cNvPr>
              <p:cNvPicPr/>
              <p:nvPr/>
            </p:nvPicPr>
            <p:blipFill>
              <a:blip r:embed="rId15"/>
              <a:stretch>
                <a:fillRect/>
              </a:stretch>
            </p:blipFill>
            <p:spPr>
              <a:xfrm>
                <a:off x="6387240" y="2334920"/>
                <a:ext cx="482760" cy="146880"/>
              </a:xfrm>
              <a:prstGeom prst="rect">
                <a:avLst/>
              </a:prstGeom>
            </p:spPr>
          </p:pic>
        </mc:Fallback>
      </mc:AlternateContent>
    </p:spTree>
    <p:extLst>
      <p:ext uri="{BB962C8B-B14F-4D97-AF65-F5344CB8AC3E}">
        <p14:creationId xmlns:p14="http://schemas.microsoft.com/office/powerpoint/2010/main" val="3182002974"/>
      </p:ext>
    </p:extLst>
  </p:cSld>
  <p:clrMapOvr>
    <a:masterClrMapping/>
  </p:clrMapOvr>
  <mc:AlternateContent xmlns:mc="http://schemas.openxmlformats.org/markup-compatibility/2006" xmlns:p14="http://schemas.microsoft.com/office/powerpoint/2010/main">
    <mc:Choice Requires="p14">
      <p:transition spd="slow" p14:dur="2000" advTm="66825"/>
    </mc:Choice>
    <mc:Fallback xmlns="">
      <p:transition spd="slow" advTm="66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810E-9CA3-8DE4-D197-BE086BB9D975}"/>
              </a:ext>
            </a:extLst>
          </p:cNvPr>
          <p:cNvSpPr>
            <a:spLocks noGrp="1"/>
          </p:cNvSpPr>
          <p:nvPr>
            <p:ph type="title"/>
          </p:nvPr>
        </p:nvSpPr>
        <p:spPr/>
        <p:txBody>
          <a:bodyPr/>
          <a:lstStyle/>
          <a:p>
            <a:r>
              <a:rPr lang="en-GB" dirty="0"/>
              <a:t>Bringing the world to the child</a:t>
            </a:r>
          </a:p>
        </p:txBody>
      </p:sp>
      <p:pic>
        <p:nvPicPr>
          <p:cNvPr id="6" name="Content Placeholder 5">
            <a:extLst>
              <a:ext uri="{FF2B5EF4-FFF2-40B4-BE49-F238E27FC236}">
                <a16:creationId xmlns:a16="http://schemas.microsoft.com/office/drawing/2014/main" id="{71A8CC0A-4FD0-E86F-DEFE-624879D52BC6}"/>
              </a:ext>
            </a:extLst>
          </p:cNvPr>
          <p:cNvPicPr>
            <a:picLocks noGrp="1" noChangeAspect="1"/>
          </p:cNvPicPr>
          <p:nvPr>
            <p:ph idx="1"/>
          </p:nvPr>
        </p:nvPicPr>
        <p:blipFill>
          <a:blip r:embed="rId5"/>
          <a:stretch>
            <a:fillRect/>
          </a:stretch>
        </p:blipFill>
        <p:spPr>
          <a:xfrm>
            <a:off x="2716212" y="1899840"/>
            <a:ext cx="7513240" cy="4098131"/>
          </a:xfrm>
        </p:spPr>
      </p:pic>
      <p:sp>
        <p:nvSpPr>
          <p:cNvPr id="4" name="Footer Placeholder 3">
            <a:extLst>
              <a:ext uri="{FF2B5EF4-FFF2-40B4-BE49-F238E27FC236}">
                <a16:creationId xmlns:a16="http://schemas.microsoft.com/office/drawing/2014/main" id="{85DEF13A-EC09-8F42-4774-F141F8767400}"/>
              </a:ext>
            </a:extLst>
          </p:cNvPr>
          <p:cNvSpPr>
            <a:spLocks noGrp="1"/>
          </p:cNvSpPr>
          <p:nvPr>
            <p:ph type="ftr" sz="quarter" idx="11"/>
          </p:nvPr>
        </p:nvSpPr>
        <p:spPr/>
        <p:txBody>
          <a:bodyPr/>
          <a:lstStyle/>
          <a:p>
            <a:endParaRPr lang="en-GB" dirty="0"/>
          </a:p>
        </p:txBody>
      </p:sp>
      <p:pic>
        <p:nvPicPr>
          <p:cNvPr id="19" name="Video 18">
            <a:hlinkClick r:id="" action="ppaction://media"/>
            <a:extLst>
              <a:ext uri="{FF2B5EF4-FFF2-40B4-BE49-F238E27FC236}">
                <a16:creationId xmlns:a16="http://schemas.microsoft.com/office/drawing/2014/main" id="{8164C78B-E30A-F4C0-1258-C463DA7F55E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grpSp>
        <p:nvGrpSpPr>
          <p:cNvPr id="7" name="Group 6">
            <a:extLst>
              <a:ext uri="{FF2B5EF4-FFF2-40B4-BE49-F238E27FC236}">
                <a16:creationId xmlns:a16="http://schemas.microsoft.com/office/drawing/2014/main" id="{CF5331D8-D2B2-C9E0-6E8D-2CE5ACCE4791}"/>
              </a:ext>
            </a:extLst>
          </p:cNvPr>
          <p:cNvGrpSpPr/>
          <p:nvPr/>
        </p:nvGrpSpPr>
        <p:grpSpPr>
          <a:xfrm>
            <a:off x="6116160" y="2019200"/>
            <a:ext cx="1185840" cy="64800"/>
            <a:chOff x="6116160" y="2019200"/>
            <a:chExt cx="1185840" cy="64800"/>
          </a:xfrm>
        </p:grpSpPr>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9A860ECE-30C2-022B-79FD-6222372535E6}"/>
                    </a:ext>
                  </a:extLst>
                </p14:cNvPr>
                <p14:cNvContentPartPr/>
                <p14:nvPr/>
              </p14:nvContentPartPr>
              <p14:xfrm>
                <a:off x="6116160" y="2019200"/>
                <a:ext cx="867960" cy="23040"/>
              </p14:xfrm>
            </p:contentPart>
          </mc:Choice>
          <mc:Fallback xmlns="">
            <p:pic>
              <p:nvPicPr>
                <p:cNvPr id="3" name="Ink 2">
                  <a:extLst>
                    <a:ext uri="{FF2B5EF4-FFF2-40B4-BE49-F238E27FC236}">
                      <a16:creationId xmlns:a16="http://schemas.microsoft.com/office/drawing/2014/main" id="{9A860ECE-30C2-022B-79FD-6222372535E6}"/>
                    </a:ext>
                  </a:extLst>
                </p:cNvPr>
                <p:cNvPicPr/>
                <p:nvPr/>
              </p:nvPicPr>
              <p:blipFill>
                <a:blip r:embed="rId8"/>
                <a:stretch>
                  <a:fillRect/>
                </a:stretch>
              </p:blipFill>
              <p:spPr>
                <a:xfrm>
                  <a:off x="6053520" y="1956200"/>
                  <a:ext cx="99360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7355D953-D210-16BD-3DF0-1D56F81DB9AD}"/>
                    </a:ext>
                  </a:extLst>
                </p14:cNvPr>
                <p14:cNvContentPartPr/>
                <p14:nvPr/>
              </p14:nvContentPartPr>
              <p14:xfrm>
                <a:off x="6410640" y="2062040"/>
                <a:ext cx="891360" cy="21960"/>
              </p14:xfrm>
            </p:contentPart>
          </mc:Choice>
          <mc:Fallback xmlns="">
            <p:pic>
              <p:nvPicPr>
                <p:cNvPr id="5" name="Ink 4">
                  <a:extLst>
                    <a:ext uri="{FF2B5EF4-FFF2-40B4-BE49-F238E27FC236}">
                      <a16:creationId xmlns:a16="http://schemas.microsoft.com/office/drawing/2014/main" id="{7355D953-D210-16BD-3DF0-1D56F81DB9AD}"/>
                    </a:ext>
                  </a:extLst>
                </p:cNvPr>
                <p:cNvPicPr/>
                <p:nvPr/>
              </p:nvPicPr>
              <p:blipFill>
                <a:blip r:embed="rId10"/>
                <a:stretch>
                  <a:fillRect/>
                </a:stretch>
              </p:blipFill>
              <p:spPr>
                <a:xfrm>
                  <a:off x="6347640" y="1999040"/>
                  <a:ext cx="1017000" cy="147600"/>
                </a:xfrm>
                <a:prstGeom prst="rect">
                  <a:avLst/>
                </a:prstGeom>
              </p:spPr>
            </p:pic>
          </mc:Fallback>
        </mc:AlternateContent>
      </p:grpSp>
    </p:spTree>
    <p:extLst>
      <p:ext uri="{BB962C8B-B14F-4D97-AF65-F5344CB8AC3E}">
        <p14:creationId xmlns:p14="http://schemas.microsoft.com/office/powerpoint/2010/main" val="3189022160"/>
      </p:ext>
    </p:extLst>
  </p:cSld>
  <p:clrMapOvr>
    <a:masterClrMapping/>
  </p:clrMapOvr>
  <mc:AlternateContent xmlns:mc="http://schemas.openxmlformats.org/markup-compatibility/2006" xmlns:p14="http://schemas.microsoft.com/office/powerpoint/2010/main">
    <mc:Choice Requires="p14">
      <p:transition spd="slow" p14:dur="2000" advTm="37744"/>
    </mc:Choice>
    <mc:Fallback xmlns="">
      <p:transition spd="slow" advTm="37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327F-57AD-AD0F-7D8F-8C35B8BBB2DC}"/>
              </a:ext>
            </a:extLst>
          </p:cNvPr>
          <p:cNvSpPr>
            <a:spLocks noGrp="1"/>
          </p:cNvSpPr>
          <p:nvPr>
            <p:ph type="title"/>
          </p:nvPr>
        </p:nvSpPr>
        <p:spPr/>
        <p:txBody>
          <a:bodyPr/>
          <a:lstStyle/>
          <a:p>
            <a:r>
              <a:rPr lang="en-GB" dirty="0"/>
              <a:t>Meet the child where they are at! GMS</a:t>
            </a:r>
          </a:p>
        </p:txBody>
      </p:sp>
      <p:sp>
        <p:nvSpPr>
          <p:cNvPr id="3" name="Content Placeholder 2">
            <a:extLst>
              <a:ext uri="{FF2B5EF4-FFF2-40B4-BE49-F238E27FC236}">
                <a16:creationId xmlns:a16="http://schemas.microsoft.com/office/drawing/2014/main" id="{C2AB455A-FD24-A3F0-3D7A-D955DC39D72C}"/>
              </a:ext>
            </a:extLst>
          </p:cNvPr>
          <p:cNvSpPr>
            <a:spLocks noGrp="1"/>
          </p:cNvSpPr>
          <p:nvPr>
            <p:ph idx="1"/>
          </p:nvPr>
        </p:nvSpPr>
        <p:spPr/>
        <p:txBody>
          <a:bodyPr>
            <a:normAutofit fontScale="92500" lnSpcReduction="20000"/>
          </a:bodyPr>
          <a:lstStyle/>
          <a:p>
            <a:r>
              <a:rPr lang="en-GB" dirty="0"/>
              <a:t>Babies- Lie on back (supine position), Turn from side to back, Will lift head briefly in prone position (tummy time), Jerky arms and legs, if pulled to sitting (head lag).</a:t>
            </a:r>
          </a:p>
          <a:p>
            <a:r>
              <a:rPr lang="en-GB" dirty="0"/>
              <a:t>Three months-stronger head in prone  and in supine. Kick legs vigorously  </a:t>
            </a:r>
          </a:p>
          <a:p>
            <a:r>
              <a:rPr lang="en-GB" dirty="0"/>
              <a:t>6 months-can roll over from their back, move their arms more purposefully</a:t>
            </a:r>
          </a:p>
          <a:p>
            <a:r>
              <a:rPr lang="en-GB" dirty="0"/>
              <a:t>9 months-maintain sitting with straight back (unsupported 15 mins). Pull to stand. </a:t>
            </a:r>
          </a:p>
          <a:p>
            <a:r>
              <a:rPr lang="en-GB" dirty="0"/>
              <a:t>12 months-Sit to stand. Stand alone for a few moments, cruise along furniture, walk alone-feet wide/hand held. Falling over</a:t>
            </a:r>
          </a:p>
          <a:p>
            <a:r>
              <a:rPr lang="en-GB" dirty="0"/>
              <a:t>15 months- kneel without support, walk alone.</a:t>
            </a:r>
          </a:p>
          <a:p>
            <a:endParaRPr lang="en-GB" dirty="0"/>
          </a:p>
        </p:txBody>
      </p:sp>
      <p:sp>
        <p:nvSpPr>
          <p:cNvPr id="4" name="Footer Placeholder 3">
            <a:extLst>
              <a:ext uri="{FF2B5EF4-FFF2-40B4-BE49-F238E27FC236}">
                <a16:creationId xmlns:a16="http://schemas.microsoft.com/office/drawing/2014/main" id="{804F49D6-B348-5D13-AB09-165631D96CE5}"/>
              </a:ext>
            </a:extLst>
          </p:cNvPr>
          <p:cNvSpPr>
            <a:spLocks noGrp="1"/>
          </p:cNvSpPr>
          <p:nvPr>
            <p:ph type="ftr" sz="quarter" idx="11"/>
          </p:nvPr>
        </p:nvSpPr>
        <p:spPr/>
        <p:txBody>
          <a:bodyPr/>
          <a:lstStyle/>
          <a:p>
            <a:endParaRPr lang="en-GB" dirty="0"/>
          </a:p>
        </p:txBody>
      </p:sp>
      <p:pic>
        <p:nvPicPr>
          <p:cNvPr id="7" name="Video 6">
            <a:hlinkClick r:id="" action="ppaction://media"/>
            <a:extLst>
              <a:ext uri="{FF2B5EF4-FFF2-40B4-BE49-F238E27FC236}">
                <a16:creationId xmlns:a16="http://schemas.microsoft.com/office/drawing/2014/main" id="{26997F36-7881-A2E6-26AA-EF20DD44DBA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6116194"/>
      </p:ext>
    </p:extLst>
  </p:cSld>
  <p:clrMapOvr>
    <a:masterClrMapping/>
  </p:clrMapOvr>
  <mc:AlternateContent xmlns:mc="http://schemas.openxmlformats.org/markup-compatibility/2006" xmlns:p14="http://schemas.microsoft.com/office/powerpoint/2010/main">
    <mc:Choice Requires="p14">
      <p:transition spd="slow" p14:dur="2000" advTm="15489"/>
    </mc:Choice>
    <mc:Fallback xmlns="">
      <p:transition spd="slow" advTm="1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E1695-CEA8-E327-EA18-FFE49F876AB7}"/>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ADE0D6CD-6C26-2A4A-49FB-F2B1F1377CDB}"/>
              </a:ext>
            </a:extLst>
          </p:cNvPr>
          <p:cNvPicPr>
            <a:picLocks noGrp="1" noChangeAspect="1"/>
          </p:cNvPicPr>
          <p:nvPr>
            <p:ph idx="1"/>
          </p:nvPr>
        </p:nvPicPr>
        <p:blipFill>
          <a:blip r:embed="rId5"/>
          <a:stretch>
            <a:fillRect/>
          </a:stretch>
        </p:blipFill>
        <p:spPr>
          <a:xfrm>
            <a:off x="320039" y="407194"/>
            <a:ext cx="3233863" cy="3021806"/>
          </a:xfrm>
        </p:spPr>
      </p:pic>
      <p:sp>
        <p:nvSpPr>
          <p:cNvPr id="4" name="Footer Placeholder 3">
            <a:extLst>
              <a:ext uri="{FF2B5EF4-FFF2-40B4-BE49-F238E27FC236}">
                <a16:creationId xmlns:a16="http://schemas.microsoft.com/office/drawing/2014/main" id="{33F851BA-561C-25B0-1210-A29184EFF739}"/>
              </a:ext>
            </a:extLst>
          </p:cNvPr>
          <p:cNvSpPr>
            <a:spLocks noGrp="1"/>
          </p:cNvSpPr>
          <p:nvPr>
            <p:ph type="ftr" sz="quarter" idx="11"/>
          </p:nvPr>
        </p:nvSpPr>
        <p:spPr/>
        <p:txBody>
          <a:bodyPr/>
          <a:lstStyle/>
          <a:p>
            <a:endParaRPr lang="en-GB" dirty="0"/>
          </a:p>
        </p:txBody>
      </p:sp>
      <p:pic>
        <p:nvPicPr>
          <p:cNvPr id="8" name="Picture 7">
            <a:extLst>
              <a:ext uri="{FF2B5EF4-FFF2-40B4-BE49-F238E27FC236}">
                <a16:creationId xmlns:a16="http://schemas.microsoft.com/office/drawing/2014/main" id="{48FAB91C-4BEF-2026-0274-FBFBDD8E5BF9}"/>
              </a:ext>
            </a:extLst>
          </p:cNvPr>
          <p:cNvPicPr>
            <a:picLocks noChangeAspect="1"/>
          </p:cNvPicPr>
          <p:nvPr/>
        </p:nvPicPr>
        <p:blipFill>
          <a:blip r:embed="rId6"/>
          <a:stretch>
            <a:fillRect/>
          </a:stretch>
        </p:blipFill>
        <p:spPr>
          <a:xfrm>
            <a:off x="4038600" y="0"/>
            <a:ext cx="7962900" cy="5638800"/>
          </a:xfrm>
          <a:prstGeom prst="rect">
            <a:avLst/>
          </a:prstGeom>
        </p:spPr>
      </p:pic>
      <p:pic>
        <p:nvPicPr>
          <p:cNvPr id="7" name="Video 6">
            <a:hlinkClick r:id="" action="ppaction://media"/>
            <a:extLst>
              <a:ext uri="{FF2B5EF4-FFF2-40B4-BE49-F238E27FC236}">
                <a16:creationId xmlns:a16="http://schemas.microsoft.com/office/drawing/2014/main" id="{04FE73E5-A2B9-142D-012E-8B0DB14D514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5130800"/>
            <a:ext cx="1644904" cy="1644904"/>
          </a:xfrm>
          <a:prstGeom prst="ellipse">
            <a:avLst/>
          </a:prstGeom>
        </p:spPr>
      </p:pic>
    </p:spTree>
    <p:extLst>
      <p:ext uri="{BB962C8B-B14F-4D97-AF65-F5344CB8AC3E}">
        <p14:creationId xmlns:p14="http://schemas.microsoft.com/office/powerpoint/2010/main" val="1344355371"/>
      </p:ext>
    </p:extLst>
  </p:cSld>
  <p:clrMapOvr>
    <a:masterClrMapping/>
  </p:clrMapOvr>
  <mc:AlternateContent xmlns:mc="http://schemas.openxmlformats.org/markup-compatibility/2006" xmlns:p14="http://schemas.microsoft.com/office/powerpoint/2010/main">
    <mc:Choice Requires="p14">
      <p:transition spd="slow" p14:dur="2000" advTm="47356"/>
    </mc:Choice>
    <mc:Fallback xmlns="">
      <p:transition spd="slow" advTm="47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507C-D302-6C85-262E-B0A4062149EF}"/>
              </a:ext>
            </a:extLst>
          </p:cNvPr>
          <p:cNvSpPr>
            <a:spLocks noGrp="1"/>
          </p:cNvSpPr>
          <p:nvPr>
            <p:ph type="title"/>
          </p:nvPr>
        </p:nvSpPr>
        <p:spPr/>
        <p:txBody>
          <a:bodyPr/>
          <a:lstStyle/>
          <a:p>
            <a:r>
              <a:rPr lang="en-GB" dirty="0"/>
              <a:t>How to encourage standing/side stepping?</a:t>
            </a:r>
          </a:p>
        </p:txBody>
      </p:sp>
      <p:pic>
        <p:nvPicPr>
          <p:cNvPr id="6" name="Content Placeholder 5">
            <a:extLst>
              <a:ext uri="{FF2B5EF4-FFF2-40B4-BE49-F238E27FC236}">
                <a16:creationId xmlns:a16="http://schemas.microsoft.com/office/drawing/2014/main" id="{B37850F8-A941-30FE-F992-27AC8EA34C91}"/>
              </a:ext>
            </a:extLst>
          </p:cNvPr>
          <p:cNvPicPr>
            <a:picLocks noGrp="1" noChangeAspect="1"/>
          </p:cNvPicPr>
          <p:nvPr>
            <p:ph idx="1"/>
          </p:nvPr>
        </p:nvPicPr>
        <p:blipFill>
          <a:blip r:embed="rId4"/>
          <a:stretch>
            <a:fillRect/>
          </a:stretch>
        </p:blipFill>
        <p:spPr>
          <a:xfrm>
            <a:off x="-161290" y="1690688"/>
            <a:ext cx="3752850" cy="2124075"/>
          </a:xfrm>
        </p:spPr>
      </p:pic>
      <p:sp>
        <p:nvSpPr>
          <p:cNvPr id="4" name="Footer Placeholder 3">
            <a:extLst>
              <a:ext uri="{FF2B5EF4-FFF2-40B4-BE49-F238E27FC236}">
                <a16:creationId xmlns:a16="http://schemas.microsoft.com/office/drawing/2014/main" id="{190EB993-B40B-AA26-6DF7-C406080F39F6}"/>
              </a:ext>
            </a:extLst>
          </p:cNvPr>
          <p:cNvSpPr>
            <a:spLocks noGrp="1"/>
          </p:cNvSpPr>
          <p:nvPr>
            <p:ph type="ftr" sz="quarter" idx="11"/>
          </p:nvPr>
        </p:nvSpPr>
        <p:spPr/>
        <p:txBody>
          <a:bodyPr/>
          <a:lstStyle/>
          <a:p>
            <a:endParaRPr lang="en-GB" dirty="0"/>
          </a:p>
        </p:txBody>
      </p:sp>
      <p:pic>
        <p:nvPicPr>
          <p:cNvPr id="8" name="Picture 7">
            <a:extLst>
              <a:ext uri="{FF2B5EF4-FFF2-40B4-BE49-F238E27FC236}">
                <a16:creationId xmlns:a16="http://schemas.microsoft.com/office/drawing/2014/main" id="{1843CDC7-A8F4-4441-DF4B-3F0FD2D780A2}"/>
              </a:ext>
            </a:extLst>
          </p:cNvPr>
          <p:cNvPicPr>
            <a:picLocks noChangeAspect="1"/>
          </p:cNvPicPr>
          <p:nvPr/>
        </p:nvPicPr>
        <p:blipFill>
          <a:blip r:embed="rId5"/>
          <a:stretch>
            <a:fillRect/>
          </a:stretch>
        </p:blipFill>
        <p:spPr>
          <a:xfrm>
            <a:off x="7879079" y="1425575"/>
            <a:ext cx="3725545" cy="3725545"/>
          </a:xfrm>
          <a:prstGeom prst="rect">
            <a:avLst/>
          </a:prstGeom>
        </p:spPr>
      </p:pic>
      <p:pic>
        <p:nvPicPr>
          <p:cNvPr id="10" name="Picture 9">
            <a:extLst>
              <a:ext uri="{FF2B5EF4-FFF2-40B4-BE49-F238E27FC236}">
                <a16:creationId xmlns:a16="http://schemas.microsoft.com/office/drawing/2014/main" id="{5A2C9EE3-873F-EEFD-4525-831E8CA64213}"/>
              </a:ext>
            </a:extLst>
          </p:cNvPr>
          <p:cNvPicPr>
            <a:picLocks noChangeAspect="1"/>
          </p:cNvPicPr>
          <p:nvPr/>
        </p:nvPicPr>
        <p:blipFill>
          <a:blip r:embed="rId6"/>
          <a:stretch>
            <a:fillRect/>
          </a:stretch>
        </p:blipFill>
        <p:spPr>
          <a:xfrm>
            <a:off x="3014512" y="2987357"/>
            <a:ext cx="4129646" cy="3505518"/>
          </a:xfrm>
          <a:prstGeom prst="rect">
            <a:avLst/>
          </a:prstGeom>
        </p:spPr>
      </p:pic>
      <p:pic>
        <p:nvPicPr>
          <p:cNvPr id="7" name="Video 6">
            <a:hlinkClick r:id="" action="ppaction://media"/>
            <a:extLst>
              <a:ext uri="{FF2B5EF4-FFF2-40B4-BE49-F238E27FC236}">
                <a16:creationId xmlns:a16="http://schemas.microsoft.com/office/drawing/2014/main" id="{168AAC43-0ABE-53EF-0730-58ACE95E03B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42144" y="5049519"/>
            <a:ext cx="1671955" cy="1671955"/>
          </a:xfrm>
          <a:prstGeom prst="ellipse">
            <a:avLst/>
          </a:prstGeom>
        </p:spPr>
      </p:pic>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32E4E0CA-652D-8C46-A0C8-C77B6DEA9C00}"/>
                  </a:ext>
                </a:extLst>
              </p14:cNvPr>
              <p14:cNvContentPartPr/>
              <p14:nvPr/>
            </p14:nvContentPartPr>
            <p14:xfrm>
              <a:off x="4936800" y="3726680"/>
              <a:ext cx="221400" cy="73440"/>
            </p14:xfrm>
          </p:contentPart>
        </mc:Choice>
        <mc:Fallback xmlns="">
          <p:pic>
            <p:nvPicPr>
              <p:cNvPr id="3" name="Ink 2">
                <a:extLst>
                  <a:ext uri="{FF2B5EF4-FFF2-40B4-BE49-F238E27FC236}">
                    <a16:creationId xmlns:a16="http://schemas.microsoft.com/office/drawing/2014/main" id="{32E4E0CA-652D-8C46-A0C8-C77B6DEA9C00}"/>
                  </a:ext>
                </a:extLst>
              </p:cNvPr>
              <p:cNvPicPr/>
              <p:nvPr/>
            </p:nvPicPr>
            <p:blipFill>
              <a:blip r:embed="rId9"/>
              <a:stretch>
                <a:fillRect/>
              </a:stretch>
            </p:blipFill>
            <p:spPr>
              <a:xfrm>
                <a:off x="4874160" y="3663680"/>
                <a:ext cx="34704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BCFFC375-1F49-D355-9043-141AE4AA9AA7}"/>
                  </a:ext>
                </a:extLst>
              </p14:cNvPr>
              <p14:cNvContentPartPr/>
              <p14:nvPr/>
            </p14:nvContentPartPr>
            <p14:xfrm>
              <a:off x="5943360" y="3393680"/>
              <a:ext cx="246600" cy="60840"/>
            </p14:xfrm>
          </p:contentPart>
        </mc:Choice>
        <mc:Fallback xmlns="">
          <p:pic>
            <p:nvPicPr>
              <p:cNvPr id="5" name="Ink 4">
                <a:extLst>
                  <a:ext uri="{FF2B5EF4-FFF2-40B4-BE49-F238E27FC236}">
                    <a16:creationId xmlns:a16="http://schemas.microsoft.com/office/drawing/2014/main" id="{BCFFC375-1F49-D355-9043-141AE4AA9AA7}"/>
                  </a:ext>
                </a:extLst>
              </p:cNvPr>
              <p:cNvPicPr/>
              <p:nvPr/>
            </p:nvPicPr>
            <p:blipFill>
              <a:blip r:embed="rId11"/>
              <a:stretch>
                <a:fillRect/>
              </a:stretch>
            </p:blipFill>
            <p:spPr>
              <a:xfrm>
                <a:off x="5880360" y="3331040"/>
                <a:ext cx="372240" cy="186480"/>
              </a:xfrm>
              <a:prstGeom prst="rect">
                <a:avLst/>
              </a:prstGeom>
            </p:spPr>
          </p:pic>
        </mc:Fallback>
      </mc:AlternateContent>
    </p:spTree>
    <p:extLst>
      <p:ext uri="{BB962C8B-B14F-4D97-AF65-F5344CB8AC3E}">
        <p14:creationId xmlns:p14="http://schemas.microsoft.com/office/powerpoint/2010/main" val="3625094164"/>
      </p:ext>
    </p:extLst>
  </p:cSld>
  <p:clrMapOvr>
    <a:masterClrMapping/>
  </p:clrMapOvr>
  <mc:AlternateContent xmlns:mc="http://schemas.openxmlformats.org/markup-compatibility/2006" xmlns:p14="http://schemas.microsoft.com/office/powerpoint/2010/main">
    <mc:Choice Requires="p14">
      <p:transition spd="slow" p14:dur="2000" advTm="43553"/>
    </mc:Choice>
    <mc:Fallback xmlns="">
      <p:transition spd="slow" advTm="43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C9468-0C23-C036-4C89-BAB9E0F6961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62507BF-D3DE-F882-07C3-C76CF69856CB}"/>
              </a:ext>
            </a:extLst>
          </p:cNvPr>
          <p:cNvSpPr>
            <a:spLocks noGrp="1"/>
          </p:cNvSpPr>
          <p:nvPr>
            <p:ph idx="1"/>
          </p:nvPr>
        </p:nvSpPr>
        <p:spPr/>
        <p:txBody>
          <a:bodyPr/>
          <a:lstStyle/>
          <a:p>
            <a:pPr marL="0" indent="0">
              <a:buNone/>
            </a:pPr>
            <a:r>
              <a:rPr lang="en-GB" dirty="0">
                <a:hlinkClick r:id="rId4"/>
              </a:rPr>
              <a:t>https://www.kentcht.nhs.uk/childrens-therapies-the-pod/physiotherapy/under-2s-development/</a:t>
            </a:r>
            <a:endParaRPr lang="en-GB" dirty="0"/>
          </a:p>
          <a:p>
            <a:pPr marL="0" indent="0">
              <a:buNone/>
            </a:pPr>
            <a:endParaRPr lang="en-GB" dirty="0"/>
          </a:p>
          <a:p>
            <a:pPr marL="0" indent="0">
              <a:buNone/>
            </a:pPr>
            <a:r>
              <a:rPr lang="en-GB" dirty="0">
                <a:hlinkClick r:id="rId5"/>
              </a:rPr>
              <a:t>https://www.kentcht.nhs.uk/download/toy-and-play-information/</a:t>
            </a:r>
            <a:endParaRPr lang="en-GB" dirty="0"/>
          </a:p>
          <a:p>
            <a:pPr marL="0" indent="0">
              <a:buNone/>
            </a:pPr>
            <a:endParaRPr lang="en-GB" dirty="0"/>
          </a:p>
          <a:p>
            <a:pPr marL="0" indent="0">
              <a:buNone/>
            </a:pPr>
            <a:endParaRPr lang="en-GB" dirty="0"/>
          </a:p>
        </p:txBody>
      </p:sp>
      <p:sp>
        <p:nvSpPr>
          <p:cNvPr id="4" name="Footer Placeholder 3">
            <a:extLst>
              <a:ext uri="{FF2B5EF4-FFF2-40B4-BE49-F238E27FC236}">
                <a16:creationId xmlns:a16="http://schemas.microsoft.com/office/drawing/2014/main" id="{0956E8E4-4B14-AFEF-5491-164C42C9F4E8}"/>
              </a:ext>
            </a:extLst>
          </p:cNvPr>
          <p:cNvSpPr>
            <a:spLocks noGrp="1"/>
          </p:cNvSpPr>
          <p:nvPr>
            <p:ph type="ftr" sz="quarter" idx="11"/>
          </p:nvPr>
        </p:nvSpPr>
        <p:spPr/>
        <p:txBody>
          <a:bodyPr/>
          <a:lstStyle/>
          <a:p>
            <a:endParaRPr lang="en-GB" dirty="0"/>
          </a:p>
        </p:txBody>
      </p:sp>
      <p:pic>
        <p:nvPicPr>
          <p:cNvPr id="9" name="Video 8">
            <a:hlinkClick r:id="" action="ppaction://media"/>
            <a:extLst>
              <a:ext uri="{FF2B5EF4-FFF2-40B4-BE49-F238E27FC236}">
                <a16:creationId xmlns:a16="http://schemas.microsoft.com/office/drawing/2014/main" id="{83631B96-6B8F-5710-A1E5-34963D6F93F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14657720"/>
      </p:ext>
    </p:extLst>
  </p:cSld>
  <p:clrMapOvr>
    <a:masterClrMapping/>
  </p:clrMapOvr>
  <mc:AlternateContent xmlns:mc="http://schemas.openxmlformats.org/markup-compatibility/2006" xmlns:p14="http://schemas.microsoft.com/office/powerpoint/2010/main">
    <mc:Choice Requires="p14">
      <p:transition spd="slow" p14:dur="2000" advTm="25281"/>
    </mc:Choice>
    <mc:Fallback xmlns="">
      <p:transition spd="slow" advTm="25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3FBD7-C150-6CF9-1518-89CA5438B1BF}"/>
              </a:ext>
            </a:extLst>
          </p:cNvPr>
          <p:cNvSpPr>
            <a:spLocks noGrp="1"/>
          </p:cNvSpPr>
          <p:nvPr>
            <p:ph type="title"/>
          </p:nvPr>
        </p:nvSpPr>
        <p:spPr/>
        <p:txBody>
          <a:bodyPr/>
          <a:lstStyle/>
          <a:p>
            <a:r>
              <a:rPr lang="en-GB" dirty="0"/>
              <a:t>Meet the child where they are at FMS</a:t>
            </a:r>
          </a:p>
        </p:txBody>
      </p:sp>
      <p:sp>
        <p:nvSpPr>
          <p:cNvPr id="3" name="Content Placeholder 2">
            <a:extLst>
              <a:ext uri="{FF2B5EF4-FFF2-40B4-BE49-F238E27FC236}">
                <a16:creationId xmlns:a16="http://schemas.microsoft.com/office/drawing/2014/main" id="{E7863711-28D2-3B03-E340-941AB4DA6FE1}"/>
              </a:ext>
            </a:extLst>
          </p:cNvPr>
          <p:cNvSpPr>
            <a:spLocks noGrp="1"/>
          </p:cNvSpPr>
          <p:nvPr>
            <p:ph idx="1"/>
          </p:nvPr>
        </p:nvSpPr>
        <p:spPr/>
        <p:txBody>
          <a:bodyPr>
            <a:normAutofit fontScale="92500"/>
          </a:bodyPr>
          <a:lstStyle/>
          <a:p>
            <a:r>
              <a:rPr lang="en-GB" dirty="0"/>
              <a:t>Babies-open hand to grasp adult’s finger.</a:t>
            </a:r>
          </a:p>
          <a:p>
            <a:r>
              <a:rPr lang="en-GB" dirty="0"/>
              <a:t>3 months- clasp and unclasp hand at the midline, briefly hold a rattle</a:t>
            </a:r>
          </a:p>
          <a:p>
            <a:r>
              <a:rPr lang="en-GB" dirty="0"/>
              <a:t>6 months- use whole hand (palmar grasp a toy from one hand to the other)</a:t>
            </a:r>
          </a:p>
          <a:p>
            <a:r>
              <a:rPr lang="en-GB" dirty="0"/>
              <a:t>9 months-manipulate toys. Pincer grip. Can’t put down voluntarily. </a:t>
            </a:r>
          </a:p>
          <a:p>
            <a:r>
              <a:rPr lang="en-GB" dirty="0"/>
              <a:t>12 months- pick small objects up. Point with index finger. Turn pages in book, hold crayon in palmar grasp, drop toys purposefully.</a:t>
            </a:r>
          </a:p>
          <a:p>
            <a:r>
              <a:rPr lang="en-GB" dirty="0"/>
              <a:t>15 months- Build a tower (2 cubes)to and </a:t>
            </a:r>
            <a:r>
              <a:rPr lang="en-GB" dirty="0" err="1"/>
              <a:t>fro</a:t>
            </a:r>
            <a:r>
              <a:rPr lang="en-GB" dirty="0"/>
              <a:t> scribble. </a:t>
            </a:r>
          </a:p>
          <a:p>
            <a:endParaRPr lang="en-GB" dirty="0"/>
          </a:p>
          <a:p>
            <a:endParaRPr lang="en-GB" dirty="0"/>
          </a:p>
        </p:txBody>
      </p:sp>
      <p:sp>
        <p:nvSpPr>
          <p:cNvPr id="4" name="Footer Placeholder 3">
            <a:extLst>
              <a:ext uri="{FF2B5EF4-FFF2-40B4-BE49-F238E27FC236}">
                <a16:creationId xmlns:a16="http://schemas.microsoft.com/office/drawing/2014/main" id="{847BBC29-2B9F-DC84-7C46-FCE35500985C}"/>
              </a:ext>
            </a:extLst>
          </p:cNvPr>
          <p:cNvSpPr>
            <a:spLocks noGrp="1"/>
          </p:cNvSpPr>
          <p:nvPr>
            <p:ph type="ftr" sz="quarter" idx="11"/>
          </p:nvPr>
        </p:nvSpPr>
        <p:spPr/>
        <p:txBody>
          <a:bodyPr/>
          <a:lstStyle/>
          <a:p>
            <a:endParaRPr lang="en-GB" dirty="0"/>
          </a:p>
        </p:txBody>
      </p:sp>
      <p:pic>
        <p:nvPicPr>
          <p:cNvPr id="7" name="Video 6">
            <a:hlinkClick r:id="" action="ppaction://media"/>
            <a:extLst>
              <a:ext uri="{FF2B5EF4-FFF2-40B4-BE49-F238E27FC236}">
                <a16:creationId xmlns:a16="http://schemas.microsoft.com/office/drawing/2014/main" id="{855AFCBC-98B1-C232-30C7-112ED85DE54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31387026"/>
      </p:ext>
    </p:extLst>
  </p:cSld>
  <p:clrMapOvr>
    <a:masterClrMapping/>
  </p:clrMapOvr>
  <mc:AlternateContent xmlns:mc="http://schemas.openxmlformats.org/markup-compatibility/2006" xmlns:p14="http://schemas.microsoft.com/office/powerpoint/2010/main">
    <mc:Choice Requires="p14">
      <p:transition spd="slow" p14:dur="2000" advTm="19324"/>
    </mc:Choice>
    <mc:Fallback xmlns="">
      <p:transition spd="slow" advTm="19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2E788-B68A-3819-CDED-7BEF20204E69}"/>
              </a:ext>
            </a:extLst>
          </p:cNvPr>
          <p:cNvSpPr>
            <a:spLocks noGrp="1"/>
          </p:cNvSpPr>
          <p:nvPr>
            <p:ph type="title"/>
          </p:nvPr>
        </p:nvSpPr>
        <p:spPr/>
        <p:txBody>
          <a:bodyPr/>
          <a:lstStyle/>
          <a:p>
            <a:r>
              <a:rPr lang="en-GB" dirty="0"/>
              <a:t>Crossing the midline</a:t>
            </a:r>
          </a:p>
        </p:txBody>
      </p:sp>
      <p:sp>
        <p:nvSpPr>
          <p:cNvPr id="3" name="Content Placeholder 2">
            <a:extLst>
              <a:ext uri="{FF2B5EF4-FFF2-40B4-BE49-F238E27FC236}">
                <a16:creationId xmlns:a16="http://schemas.microsoft.com/office/drawing/2014/main" id="{3BB2C4C4-A15E-0433-C212-0E467C3C0438}"/>
              </a:ext>
            </a:extLst>
          </p:cNvPr>
          <p:cNvSpPr>
            <a:spLocks noGrp="1"/>
          </p:cNvSpPr>
          <p:nvPr>
            <p:ph idx="1"/>
          </p:nvPr>
        </p:nvSpPr>
        <p:spPr/>
        <p:txBody>
          <a:bodyPr/>
          <a:lstStyle/>
          <a:p>
            <a:r>
              <a:rPr lang="en-GB" dirty="0"/>
              <a:t>Place toys slightly out of reach</a:t>
            </a:r>
          </a:p>
          <a:p>
            <a:r>
              <a:rPr lang="en-GB" dirty="0"/>
              <a:t>Place them on opposite side </a:t>
            </a:r>
          </a:p>
          <a:p>
            <a:r>
              <a:rPr lang="en-GB"/>
              <a:t>Bilateral activities </a:t>
            </a:r>
            <a:endParaRPr lang="en-GB" dirty="0"/>
          </a:p>
        </p:txBody>
      </p:sp>
      <p:sp>
        <p:nvSpPr>
          <p:cNvPr id="4" name="Footer Placeholder 3">
            <a:extLst>
              <a:ext uri="{FF2B5EF4-FFF2-40B4-BE49-F238E27FC236}">
                <a16:creationId xmlns:a16="http://schemas.microsoft.com/office/drawing/2014/main" id="{D06CA508-08CB-0F43-FB85-E228FC07C31E}"/>
              </a:ext>
            </a:extLst>
          </p:cNvPr>
          <p:cNvSpPr>
            <a:spLocks noGrp="1"/>
          </p:cNvSpPr>
          <p:nvPr>
            <p:ph type="ftr" sz="quarter" idx="11"/>
          </p:nvPr>
        </p:nvSpPr>
        <p:spPr/>
        <p:txBody>
          <a:bodyPr/>
          <a:lstStyle/>
          <a:p>
            <a:endParaRPr lang="en-GB" dirty="0"/>
          </a:p>
        </p:txBody>
      </p:sp>
      <p:pic>
        <p:nvPicPr>
          <p:cNvPr id="11" name="Video 10">
            <a:hlinkClick r:id="" action="ppaction://media"/>
            <a:extLst>
              <a:ext uri="{FF2B5EF4-FFF2-40B4-BE49-F238E27FC236}">
                <a16:creationId xmlns:a16="http://schemas.microsoft.com/office/drawing/2014/main" id="{C0B1276D-F7AC-B47B-D9AE-3E5E4B28113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92079416"/>
      </p:ext>
    </p:extLst>
  </p:cSld>
  <p:clrMapOvr>
    <a:masterClrMapping/>
  </p:clrMapOvr>
  <mc:AlternateContent xmlns:mc="http://schemas.openxmlformats.org/markup-compatibility/2006" xmlns:p14="http://schemas.microsoft.com/office/powerpoint/2010/main">
    <mc:Choice Requires="p14">
      <p:transition spd="slow" p14:dur="2000" advTm="78152"/>
    </mc:Choice>
    <mc:Fallback xmlns="">
      <p:transition spd="slow" advTm="78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A9A8-FE55-4419-8917-1A7484126C8D}"/>
              </a:ext>
            </a:extLst>
          </p:cNvPr>
          <p:cNvSpPr>
            <a:spLocks noGrp="1"/>
          </p:cNvSpPr>
          <p:nvPr>
            <p:ph type="title"/>
          </p:nvPr>
        </p:nvSpPr>
        <p:spPr>
          <a:xfrm>
            <a:off x="838200" y="365125"/>
            <a:ext cx="10515600" cy="1325563"/>
          </a:xfrm>
        </p:spPr>
        <p:txBody>
          <a:bodyPr anchor="ctr">
            <a:normAutofit/>
          </a:bodyPr>
          <a:lstStyle/>
          <a:p>
            <a:r>
              <a:rPr lang="en-GB" dirty="0"/>
              <a:t>Who are PD STLS?</a:t>
            </a:r>
          </a:p>
        </p:txBody>
      </p:sp>
      <p:sp>
        <p:nvSpPr>
          <p:cNvPr id="3" name="Content Placeholder 2">
            <a:extLst>
              <a:ext uri="{FF2B5EF4-FFF2-40B4-BE49-F238E27FC236}">
                <a16:creationId xmlns:a16="http://schemas.microsoft.com/office/drawing/2014/main" id="{5E2930FC-A627-4141-A1F9-42F1422BC074}"/>
              </a:ext>
            </a:extLst>
          </p:cNvPr>
          <p:cNvSpPr>
            <a:spLocks noGrp="1"/>
          </p:cNvSpPr>
          <p:nvPr>
            <p:ph sz="half" idx="1"/>
          </p:nvPr>
        </p:nvSpPr>
        <p:spPr>
          <a:xfrm>
            <a:off x="838200" y="1825625"/>
            <a:ext cx="5181600" cy="4351338"/>
          </a:xfrm>
        </p:spPr>
        <p:txBody>
          <a:bodyPr>
            <a:normAutofit/>
          </a:bodyPr>
          <a:lstStyle/>
          <a:p>
            <a:r>
              <a:rPr lang="en-GB" sz="1800" dirty="0"/>
              <a:t>We are a team of 7 Specialist Teachers (full and part time) who support CYP in mainstream settings and schools across Kent to be able to access the curriculum and site/facilities when they have a physical disability &amp; or complex medical need. </a:t>
            </a:r>
          </a:p>
          <a:p>
            <a:endParaRPr lang="en-GB" sz="1800" dirty="0"/>
          </a:p>
          <a:p>
            <a:r>
              <a:rPr lang="en-GB" sz="1800" dirty="0"/>
              <a:t>Recent move to KCC.</a:t>
            </a:r>
          </a:p>
          <a:p>
            <a:pPr marL="0" indent="0">
              <a:buNone/>
            </a:pPr>
            <a:endParaRPr lang="en-GB" sz="1800" dirty="0"/>
          </a:p>
          <a:p>
            <a:r>
              <a:rPr lang="en-GB" sz="1800" dirty="0"/>
              <a:t>We work alongside colleagues from health and education in ensuring the child’s needs are met, and that setting/school is happy and confident in meeting their needs. </a:t>
            </a:r>
          </a:p>
        </p:txBody>
      </p:sp>
      <p:sp>
        <p:nvSpPr>
          <p:cNvPr id="11" name="Footer Placeholder 4">
            <a:extLst>
              <a:ext uri="{FF2B5EF4-FFF2-40B4-BE49-F238E27FC236}">
                <a16:creationId xmlns:a16="http://schemas.microsoft.com/office/drawing/2014/main" id="{D96E6E81-06EF-EC52-A450-249881326298}"/>
              </a:ext>
            </a:extLst>
          </p:cNvPr>
          <p:cNvSpPr>
            <a:spLocks noGrp="1"/>
          </p:cNvSpPr>
          <p:nvPr>
            <p:ph type="ftr" sz="quarter" idx="11"/>
          </p:nvPr>
        </p:nvSpPr>
        <p:spPr>
          <a:xfrm>
            <a:off x="4038600" y="6356350"/>
            <a:ext cx="4114800" cy="365125"/>
          </a:xfrm>
        </p:spPr>
        <p:txBody>
          <a:bodyPr/>
          <a:lstStyle/>
          <a:p>
            <a:endParaRPr lang="en-GB"/>
          </a:p>
        </p:txBody>
      </p:sp>
      <p:pic>
        <p:nvPicPr>
          <p:cNvPr id="8" name="Picture 7" descr="Text&#10;&#10;Description automatically generated with medium confidence">
            <a:extLst>
              <a:ext uri="{FF2B5EF4-FFF2-40B4-BE49-F238E27FC236}">
                <a16:creationId xmlns:a16="http://schemas.microsoft.com/office/drawing/2014/main" id="{91F97BD6-7675-EE32-209E-68AAD7085D1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809" t="14482" r="12524" b="14482"/>
          <a:stretch/>
        </p:blipFill>
        <p:spPr>
          <a:xfrm>
            <a:off x="10506345" y="6263440"/>
            <a:ext cx="847455" cy="550943"/>
          </a:xfrm>
          <a:prstGeom prst="rect">
            <a:avLst/>
          </a:prstGeom>
        </p:spPr>
      </p:pic>
      <p:pic>
        <p:nvPicPr>
          <p:cNvPr id="20" name="Video 19">
            <a:hlinkClick r:id="" action="ppaction://media"/>
            <a:extLst>
              <a:ext uri="{FF2B5EF4-FFF2-40B4-BE49-F238E27FC236}">
                <a16:creationId xmlns:a16="http://schemas.microsoft.com/office/drawing/2014/main" id="{147827B1-456C-34AE-EC34-330AD791B19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9808464" y="3204464"/>
            <a:ext cx="2057400" cy="2057400"/>
          </a:xfrm>
          <a:prstGeom prst="ellipse">
            <a:avLst/>
          </a:prstGeom>
        </p:spPr>
      </p:pic>
    </p:spTree>
    <p:extLst>
      <p:ext uri="{BB962C8B-B14F-4D97-AF65-F5344CB8AC3E}">
        <p14:creationId xmlns:p14="http://schemas.microsoft.com/office/powerpoint/2010/main" val="2326907228"/>
      </p:ext>
    </p:extLst>
  </p:cSld>
  <p:clrMapOvr>
    <a:masterClrMapping/>
  </p:clrMapOvr>
  <mc:AlternateContent xmlns:mc="http://schemas.openxmlformats.org/markup-compatibility/2006" xmlns:p14="http://schemas.microsoft.com/office/powerpoint/2010/main">
    <mc:Choice Requires="p14">
      <p:transition spd="slow" p14:dur="2000" advTm="116779"/>
    </mc:Choice>
    <mc:Fallback xmlns="">
      <p:transition spd="slow" advTm="116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0"/>
                </p:tgtEl>
              </p:cMediaNode>
            </p:video>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0"/>
                                        </p:tgtEl>
                                      </p:cBhvr>
                                    </p:cmd>
                                  </p:childTnLst>
                                </p:cTn>
                              </p:par>
                            </p:childTnLst>
                          </p:cTn>
                        </p:par>
                      </p:childTnLst>
                    </p:cTn>
                  </p:par>
                </p:childTnLst>
              </p:cTn>
              <p:nextCondLst>
                <p:cond evt="onClick" delay="0">
                  <p:tgtEl>
                    <p:spTgt spid="20"/>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1A63-5DD2-89C2-D7AC-1E3360755481}"/>
              </a:ext>
            </a:extLst>
          </p:cNvPr>
          <p:cNvSpPr>
            <a:spLocks noGrp="1"/>
          </p:cNvSpPr>
          <p:nvPr>
            <p:ph type="title"/>
          </p:nvPr>
        </p:nvSpPr>
        <p:spPr>
          <a:xfrm>
            <a:off x="838200" y="365125"/>
            <a:ext cx="10515600" cy="1325563"/>
          </a:xfrm>
        </p:spPr>
        <p:txBody>
          <a:bodyPr anchor="ctr">
            <a:normAutofit/>
          </a:bodyPr>
          <a:lstStyle/>
          <a:p>
            <a:r>
              <a:rPr lang="en-GB" dirty="0"/>
              <a:t>Key training for settings</a:t>
            </a:r>
          </a:p>
        </p:txBody>
      </p:sp>
      <p:sp>
        <p:nvSpPr>
          <p:cNvPr id="3" name="Content Placeholder 2">
            <a:extLst>
              <a:ext uri="{FF2B5EF4-FFF2-40B4-BE49-F238E27FC236}">
                <a16:creationId xmlns:a16="http://schemas.microsoft.com/office/drawing/2014/main" id="{E479BB96-AE02-160F-8C46-B80D862435DD}"/>
              </a:ext>
            </a:extLst>
          </p:cNvPr>
          <p:cNvSpPr>
            <a:spLocks noGrp="1"/>
          </p:cNvSpPr>
          <p:nvPr>
            <p:ph idx="1"/>
          </p:nvPr>
        </p:nvSpPr>
        <p:spPr>
          <a:xfrm>
            <a:off x="838200" y="1847850"/>
            <a:ext cx="10515600" cy="4351338"/>
          </a:xfrm>
        </p:spPr>
        <p:txBody>
          <a:bodyPr>
            <a:normAutofit lnSpcReduction="10000"/>
          </a:bodyPr>
          <a:lstStyle/>
          <a:p>
            <a:r>
              <a:rPr lang="en-GB" dirty="0"/>
              <a:t>Moving and handling training</a:t>
            </a:r>
          </a:p>
          <a:p>
            <a:r>
              <a:rPr lang="en-GB" dirty="0"/>
              <a:t>Individual programmes from physio</a:t>
            </a:r>
          </a:p>
          <a:p>
            <a:r>
              <a:rPr lang="en-GB" dirty="0"/>
              <a:t>Individual programmes and advice from OT</a:t>
            </a:r>
          </a:p>
          <a:p>
            <a:pPr marL="0" indent="0">
              <a:buNone/>
            </a:pPr>
            <a:endParaRPr lang="en-GB" dirty="0"/>
          </a:p>
          <a:p>
            <a:r>
              <a:rPr lang="en-GB" dirty="0"/>
              <a:t>Individual advice on feeding and drinking S&amp;LT</a:t>
            </a:r>
          </a:p>
          <a:p>
            <a:pPr marL="0" indent="0">
              <a:buNone/>
            </a:pPr>
            <a:r>
              <a:rPr lang="en-GB" dirty="0">
                <a:hlinkClick r:id="rId5"/>
              </a:rPr>
              <a:t>https://www.kentcht.nhs.uk/service/childrens-therapies-2/schools-and-professionals-resources/</a:t>
            </a:r>
            <a:endParaRPr lang="en-GB" dirty="0"/>
          </a:p>
          <a:p>
            <a:pPr marL="0" indent="0">
              <a:buNone/>
            </a:pPr>
            <a:endParaRPr lang="en-GB" dirty="0"/>
          </a:p>
          <a:p>
            <a:r>
              <a:rPr lang="en-GB" dirty="0"/>
              <a:t>Individual advice on communication S&amp;LT</a:t>
            </a:r>
          </a:p>
        </p:txBody>
      </p:sp>
      <p:sp>
        <p:nvSpPr>
          <p:cNvPr id="10" name="Footer Placeholder 3">
            <a:extLst>
              <a:ext uri="{FF2B5EF4-FFF2-40B4-BE49-F238E27FC236}">
                <a16:creationId xmlns:a16="http://schemas.microsoft.com/office/drawing/2014/main" id="{B78FA390-9DC5-DF45-F8DB-5A3C408870E5}"/>
              </a:ext>
            </a:extLst>
          </p:cNvPr>
          <p:cNvSpPr>
            <a:spLocks noGrp="1"/>
          </p:cNvSpPr>
          <p:nvPr>
            <p:ph type="ftr" sz="quarter" idx="11"/>
          </p:nvPr>
        </p:nvSpPr>
        <p:spPr>
          <a:xfrm>
            <a:off x="4038600" y="6356350"/>
            <a:ext cx="4114800" cy="365125"/>
          </a:xfrm>
        </p:spPr>
        <p:txBody>
          <a:bodyPr/>
          <a:lstStyle/>
          <a:p>
            <a:endParaRPr lang="en-GB"/>
          </a:p>
        </p:txBody>
      </p:sp>
      <p:pic>
        <p:nvPicPr>
          <p:cNvPr id="23" name="Video 22">
            <a:hlinkClick r:id="" action="ppaction://media"/>
            <a:extLst>
              <a:ext uri="{FF2B5EF4-FFF2-40B4-BE49-F238E27FC236}">
                <a16:creationId xmlns:a16="http://schemas.microsoft.com/office/drawing/2014/main" id="{632F5DC3-42EF-0785-4944-A11AA45DBAD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62362847"/>
      </p:ext>
    </p:extLst>
  </p:cSld>
  <p:clrMapOvr>
    <a:masterClrMapping/>
  </p:clrMapOvr>
  <mc:AlternateContent xmlns:mc="http://schemas.openxmlformats.org/markup-compatibility/2006" xmlns:p14="http://schemas.microsoft.com/office/powerpoint/2010/main">
    <mc:Choice Requires="p14">
      <p:transition spd="slow" p14:dur="2000" advTm="80355"/>
    </mc:Choice>
    <mc:Fallback xmlns="">
      <p:transition spd="slow" advTm="80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44159-F42D-C8A1-8C8D-17B5F405D844}"/>
              </a:ext>
            </a:extLst>
          </p:cNvPr>
          <p:cNvSpPr>
            <a:spLocks noGrp="1"/>
          </p:cNvSpPr>
          <p:nvPr>
            <p:ph type="title"/>
          </p:nvPr>
        </p:nvSpPr>
        <p:spPr/>
        <p:txBody>
          <a:bodyPr/>
          <a:lstStyle/>
          <a:p>
            <a:r>
              <a:rPr lang="en-GB" dirty="0"/>
              <a:t>IDDSI FRAMEWORK</a:t>
            </a:r>
          </a:p>
        </p:txBody>
      </p:sp>
      <p:pic>
        <p:nvPicPr>
          <p:cNvPr id="6" name="Content Placeholder 5">
            <a:extLst>
              <a:ext uri="{FF2B5EF4-FFF2-40B4-BE49-F238E27FC236}">
                <a16:creationId xmlns:a16="http://schemas.microsoft.com/office/drawing/2014/main" id="{35F801D5-CA04-3D66-20E7-9BDA8F07218E}"/>
              </a:ext>
            </a:extLst>
          </p:cNvPr>
          <p:cNvPicPr>
            <a:picLocks noGrp="1" noChangeAspect="1"/>
          </p:cNvPicPr>
          <p:nvPr>
            <p:ph idx="1"/>
          </p:nvPr>
        </p:nvPicPr>
        <p:blipFill>
          <a:blip r:embed="rId5"/>
          <a:stretch>
            <a:fillRect/>
          </a:stretch>
        </p:blipFill>
        <p:spPr>
          <a:xfrm>
            <a:off x="4090950" y="1394925"/>
            <a:ext cx="7262850" cy="5143987"/>
          </a:xfrm>
        </p:spPr>
      </p:pic>
      <p:sp>
        <p:nvSpPr>
          <p:cNvPr id="4" name="Footer Placeholder 3">
            <a:extLst>
              <a:ext uri="{FF2B5EF4-FFF2-40B4-BE49-F238E27FC236}">
                <a16:creationId xmlns:a16="http://schemas.microsoft.com/office/drawing/2014/main" id="{E8EEAB4B-09CA-23CC-984E-45613A3B2D44}"/>
              </a:ext>
            </a:extLst>
          </p:cNvPr>
          <p:cNvSpPr>
            <a:spLocks noGrp="1"/>
          </p:cNvSpPr>
          <p:nvPr>
            <p:ph type="ftr" sz="quarter" idx="11"/>
          </p:nvPr>
        </p:nvSpPr>
        <p:spPr/>
        <p:txBody>
          <a:bodyPr/>
          <a:lstStyle/>
          <a:p>
            <a:endParaRPr lang="en-GB" dirty="0"/>
          </a:p>
        </p:txBody>
      </p:sp>
      <p:pic>
        <p:nvPicPr>
          <p:cNvPr id="7" name="Video 6">
            <a:hlinkClick r:id="" action="ppaction://media"/>
            <a:extLst>
              <a:ext uri="{FF2B5EF4-FFF2-40B4-BE49-F238E27FC236}">
                <a16:creationId xmlns:a16="http://schemas.microsoft.com/office/drawing/2014/main" id="{1CDD020F-7193-DEBE-C429-C6AF5CC3B79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490708" y="3943593"/>
            <a:ext cx="1726184" cy="1726184"/>
          </a:xfrm>
          <a:prstGeom prst="ellipse">
            <a:avLst/>
          </a:prstGeom>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370E50A2-5E0A-41EA-3495-F9F82784597D}"/>
                  </a:ext>
                </a:extLst>
              </p14:cNvPr>
              <p14:cNvContentPartPr/>
              <p14:nvPr/>
            </p14:nvContentPartPr>
            <p14:xfrm>
              <a:off x="11638560" y="5587520"/>
              <a:ext cx="55440" cy="360"/>
            </p14:xfrm>
          </p:contentPart>
        </mc:Choice>
        <mc:Fallback xmlns="">
          <p:pic>
            <p:nvPicPr>
              <p:cNvPr id="3" name="Ink 2">
                <a:extLst>
                  <a:ext uri="{FF2B5EF4-FFF2-40B4-BE49-F238E27FC236}">
                    <a16:creationId xmlns:a16="http://schemas.microsoft.com/office/drawing/2014/main" id="{370E50A2-5E0A-41EA-3495-F9F82784597D}"/>
                  </a:ext>
                </a:extLst>
              </p:cNvPr>
              <p:cNvPicPr/>
              <p:nvPr/>
            </p:nvPicPr>
            <p:blipFill>
              <a:blip r:embed="rId8"/>
              <a:stretch>
                <a:fillRect/>
              </a:stretch>
            </p:blipFill>
            <p:spPr>
              <a:xfrm>
                <a:off x="11575560" y="5524880"/>
                <a:ext cx="181080" cy="126000"/>
              </a:xfrm>
              <a:prstGeom prst="rect">
                <a:avLst/>
              </a:prstGeom>
            </p:spPr>
          </p:pic>
        </mc:Fallback>
      </mc:AlternateContent>
    </p:spTree>
    <p:extLst>
      <p:ext uri="{BB962C8B-B14F-4D97-AF65-F5344CB8AC3E}">
        <p14:creationId xmlns:p14="http://schemas.microsoft.com/office/powerpoint/2010/main" val="1009960675"/>
      </p:ext>
    </p:extLst>
  </p:cSld>
  <p:clrMapOvr>
    <a:masterClrMapping/>
  </p:clrMapOvr>
  <mc:AlternateContent xmlns:mc="http://schemas.openxmlformats.org/markup-compatibility/2006" xmlns:p14="http://schemas.microsoft.com/office/powerpoint/2010/main">
    <mc:Choice Requires="p14">
      <p:transition spd="slow" p14:dur="2000" advTm="36022"/>
    </mc:Choice>
    <mc:Fallback xmlns="">
      <p:transition spd="slow" advTm="36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56A68-D198-0781-DCE5-EF955B4A0A75}"/>
              </a:ext>
            </a:extLst>
          </p:cNvPr>
          <p:cNvSpPr txBox="1"/>
          <p:nvPr/>
        </p:nvSpPr>
        <p:spPr>
          <a:xfrm>
            <a:off x="469900" y="602574"/>
            <a:ext cx="6934200" cy="3170099"/>
          </a:xfrm>
          <a:prstGeom prst="rect">
            <a:avLst/>
          </a:prstGeom>
          <a:noFill/>
        </p:spPr>
        <p:txBody>
          <a:bodyPr wrap="square" rtlCol="0">
            <a:spAutoFit/>
          </a:bodyPr>
          <a:lstStyle/>
          <a:p>
            <a:r>
              <a:rPr lang="en-US" sz="4400" dirty="0">
                <a:solidFill>
                  <a:schemeClr val="tx2">
                    <a:lumMod val="75000"/>
                  </a:schemeClr>
                </a:solidFill>
                <a:latin typeface="Arial" panose="020B0604020202020204" pitchFamily="34" charset="0"/>
                <a:cs typeface="Arial" panose="020B0604020202020204" pitchFamily="34" charset="0"/>
              </a:rPr>
              <a:t>Training</a:t>
            </a:r>
          </a:p>
          <a:p>
            <a:endParaRPr lang="en-US" dirty="0">
              <a:solidFill>
                <a:schemeClr val="tx2">
                  <a:lumMod val="75000"/>
                </a:schemeClr>
              </a:solidFill>
            </a:endParaRPr>
          </a:p>
          <a:p>
            <a:endParaRPr lang="en-US" dirty="0">
              <a:solidFill>
                <a:schemeClr val="tx2">
                  <a:lumMod val="75000"/>
                </a:schemeClr>
              </a:solidFill>
            </a:endParaRPr>
          </a:p>
          <a:p>
            <a:endParaRPr lang="en-US" sz="2400" u="sng" dirty="0">
              <a:solidFill>
                <a:srgbClr val="8F4EA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rgbClr val="8F4EA0"/>
                </a:solidFill>
                <a:latin typeface="Arial" panose="020B0604020202020204" pitchFamily="34" charset="0"/>
                <a:cs typeface="Arial" panose="020B0604020202020204" pitchFamily="34" charset="0"/>
              </a:rPr>
              <a:t>Care Plans &amp; Risk Assessment in the Early Years- Next course is 19</a:t>
            </a:r>
            <a:r>
              <a:rPr lang="en-US" sz="2400" baseline="30000" dirty="0">
                <a:solidFill>
                  <a:srgbClr val="8F4EA0"/>
                </a:solidFill>
                <a:latin typeface="Arial" panose="020B0604020202020204" pitchFamily="34" charset="0"/>
                <a:cs typeface="Arial" panose="020B0604020202020204" pitchFamily="34" charset="0"/>
              </a:rPr>
              <a:t>th</a:t>
            </a:r>
            <a:r>
              <a:rPr lang="en-US" sz="2400" dirty="0">
                <a:solidFill>
                  <a:srgbClr val="8F4EA0"/>
                </a:solidFill>
                <a:latin typeface="Arial" panose="020B0604020202020204" pitchFamily="34" charset="0"/>
                <a:cs typeface="Arial" panose="020B0604020202020204" pitchFamily="34" charset="0"/>
              </a:rPr>
              <a:t> March 1.30-3.30 online. Email </a:t>
            </a:r>
            <a:r>
              <a:rPr lang="en-US" sz="2400" dirty="0">
                <a:solidFill>
                  <a:srgbClr val="8F4EA0"/>
                </a:solidFill>
                <a:latin typeface="Arial" panose="020B0604020202020204" pitchFamily="34" charset="0"/>
                <a:cs typeface="Arial" panose="020B0604020202020204" pitchFamily="34" charset="0"/>
                <a:hlinkClick r:id="rId5"/>
              </a:rPr>
              <a:t>pdteam@kent.gov.uk</a:t>
            </a:r>
            <a:r>
              <a:rPr lang="en-US" sz="2400" dirty="0">
                <a:solidFill>
                  <a:srgbClr val="8F4EA0"/>
                </a:solidFill>
                <a:latin typeface="Arial" panose="020B0604020202020204" pitchFamily="34" charset="0"/>
                <a:cs typeface="Arial" panose="020B0604020202020204" pitchFamily="34" charset="0"/>
              </a:rPr>
              <a:t> to book</a:t>
            </a:r>
          </a:p>
          <a:p>
            <a:endParaRPr lang="en-US" sz="2400" dirty="0">
              <a:solidFill>
                <a:srgbClr val="8F4EA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B9D4D95-03CD-DA7A-7C88-B46A11D9FE6C}"/>
              </a:ext>
            </a:extLst>
          </p:cNvPr>
          <p:cNvPicPr>
            <a:picLocks noChangeAspect="1"/>
          </p:cNvPicPr>
          <p:nvPr/>
        </p:nvPicPr>
        <p:blipFill>
          <a:blip r:embed="rId6"/>
          <a:stretch>
            <a:fillRect/>
          </a:stretch>
        </p:blipFill>
        <p:spPr>
          <a:xfrm>
            <a:off x="7127952" y="602574"/>
            <a:ext cx="4454448" cy="3474126"/>
          </a:xfrm>
          <a:prstGeom prst="rect">
            <a:avLst/>
          </a:prstGeom>
        </p:spPr>
      </p:pic>
      <p:pic>
        <p:nvPicPr>
          <p:cNvPr id="6" name="Picture 5">
            <a:extLst>
              <a:ext uri="{FF2B5EF4-FFF2-40B4-BE49-F238E27FC236}">
                <a16:creationId xmlns:a16="http://schemas.microsoft.com/office/drawing/2014/main" id="{0B39C871-8087-62D5-3045-5F14A9CDD2B0}"/>
              </a:ext>
            </a:extLst>
          </p:cNvPr>
          <p:cNvPicPr>
            <a:picLocks noChangeAspect="1"/>
          </p:cNvPicPr>
          <p:nvPr/>
        </p:nvPicPr>
        <p:blipFill>
          <a:blip r:embed="rId7"/>
          <a:stretch>
            <a:fillRect/>
          </a:stretch>
        </p:blipFill>
        <p:spPr>
          <a:xfrm>
            <a:off x="10108196" y="6252416"/>
            <a:ext cx="853514" cy="554784"/>
          </a:xfrm>
          <a:prstGeom prst="rect">
            <a:avLst/>
          </a:prstGeom>
        </p:spPr>
      </p:pic>
      <p:pic>
        <p:nvPicPr>
          <p:cNvPr id="7" name="Video 6">
            <a:hlinkClick r:id="" action="ppaction://media"/>
            <a:extLst>
              <a:ext uri="{FF2B5EF4-FFF2-40B4-BE49-F238E27FC236}">
                <a16:creationId xmlns:a16="http://schemas.microsoft.com/office/drawing/2014/main" id="{B05249C5-D0C6-5E90-2BC3-F0A144AD988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5500624" y="4749800"/>
            <a:ext cx="2057400" cy="2057400"/>
          </a:xfrm>
          <a:prstGeom prst="ellipse">
            <a:avLst/>
          </a:prstGeom>
        </p:spPr>
      </p:pic>
    </p:spTree>
    <p:extLst>
      <p:ext uri="{BB962C8B-B14F-4D97-AF65-F5344CB8AC3E}">
        <p14:creationId xmlns:p14="http://schemas.microsoft.com/office/powerpoint/2010/main" val="2634531311"/>
      </p:ext>
    </p:extLst>
  </p:cSld>
  <p:clrMapOvr>
    <a:masterClrMapping/>
  </p:clrMapOvr>
  <mc:AlternateContent xmlns:mc="http://schemas.openxmlformats.org/markup-compatibility/2006" xmlns:p14="http://schemas.microsoft.com/office/powerpoint/2010/main">
    <mc:Choice Requires="p14">
      <p:transition spd="slow" p14:dur="2000" advTm="34191"/>
    </mc:Choice>
    <mc:Fallback xmlns="">
      <p:transition spd="slow" advTm="34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F420E-A436-0A3B-D322-53054AD95EAF}"/>
              </a:ext>
            </a:extLst>
          </p:cNvPr>
          <p:cNvSpPr>
            <a:spLocks noGrp="1"/>
          </p:cNvSpPr>
          <p:nvPr>
            <p:ph type="title"/>
          </p:nvPr>
        </p:nvSpPr>
        <p:spPr/>
        <p:txBody>
          <a:bodyPr/>
          <a:lstStyle/>
          <a:p>
            <a:r>
              <a:rPr lang="en-GB" dirty="0"/>
              <a:t>I’m worried about the child starting safely..</a:t>
            </a:r>
          </a:p>
        </p:txBody>
      </p:sp>
      <p:sp>
        <p:nvSpPr>
          <p:cNvPr id="3" name="Content Placeholder 2">
            <a:extLst>
              <a:ext uri="{FF2B5EF4-FFF2-40B4-BE49-F238E27FC236}">
                <a16:creationId xmlns:a16="http://schemas.microsoft.com/office/drawing/2014/main" id="{82E778C4-8E9C-79CC-1764-1AA66E31F448}"/>
              </a:ext>
            </a:extLst>
          </p:cNvPr>
          <p:cNvSpPr>
            <a:spLocks noGrp="1"/>
          </p:cNvSpPr>
          <p:nvPr>
            <p:ph idx="1"/>
          </p:nvPr>
        </p:nvSpPr>
        <p:spPr/>
        <p:txBody>
          <a:bodyPr>
            <a:normAutofit lnSpcReduction="10000"/>
          </a:bodyPr>
          <a:lstStyle/>
          <a:p>
            <a:r>
              <a:rPr lang="en-GB" dirty="0"/>
              <a:t>Enrolment form indicates a need.</a:t>
            </a:r>
          </a:p>
          <a:p>
            <a:r>
              <a:rPr lang="en-GB" dirty="0"/>
              <a:t>Taster session with parents on site/Home visit. Evaluate.</a:t>
            </a:r>
          </a:p>
          <a:p>
            <a:r>
              <a:rPr lang="en-GB" dirty="0"/>
              <a:t>Request copies of health information.</a:t>
            </a:r>
          </a:p>
          <a:p>
            <a:r>
              <a:rPr lang="en-GB" dirty="0"/>
              <a:t>Research (NHS, Charity website).</a:t>
            </a:r>
          </a:p>
          <a:p>
            <a:r>
              <a:rPr lang="en-GB" dirty="0"/>
              <a:t>Do I need to have a care planning meeting, so I can gather enough information from parents, paperwork, other professionals to draw up a PD Management Plan/IHCP, Risk Assessment and PEEP? </a:t>
            </a:r>
          </a:p>
          <a:p>
            <a:r>
              <a:rPr lang="en-GB" dirty="0"/>
              <a:t>Do I need SENIF in advance of them starting? (PD Surgery minutes and/or Portage evidence can support this request)</a:t>
            </a:r>
          </a:p>
          <a:p>
            <a:endParaRPr lang="en-GB" dirty="0"/>
          </a:p>
          <a:p>
            <a:endParaRPr lang="en-GB" dirty="0"/>
          </a:p>
        </p:txBody>
      </p:sp>
      <p:sp>
        <p:nvSpPr>
          <p:cNvPr id="4" name="Footer Placeholder 3">
            <a:extLst>
              <a:ext uri="{FF2B5EF4-FFF2-40B4-BE49-F238E27FC236}">
                <a16:creationId xmlns:a16="http://schemas.microsoft.com/office/drawing/2014/main" id="{6B8EA919-1223-8260-4E35-4489BA4BFCC9}"/>
              </a:ext>
            </a:extLst>
          </p:cNvPr>
          <p:cNvSpPr>
            <a:spLocks noGrp="1"/>
          </p:cNvSpPr>
          <p:nvPr>
            <p:ph type="ftr" sz="quarter" idx="11"/>
          </p:nvPr>
        </p:nvSpPr>
        <p:spPr/>
        <p:txBody>
          <a:bodyPr/>
          <a:lstStyle/>
          <a:p>
            <a:endParaRPr lang="en-GB" dirty="0"/>
          </a:p>
        </p:txBody>
      </p:sp>
      <p:pic>
        <p:nvPicPr>
          <p:cNvPr id="11" name="Video 10">
            <a:hlinkClick r:id="" action="ppaction://media"/>
            <a:extLst>
              <a:ext uri="{FF2B5EF4-FFF2-40B4-BE49-F238E27FC236}">
                <a16:creationId xmlns:a16="http://schemas.microsoft.com/office/drawing/2014/main" id="{1FAB5CA6-28ED-A707-89EF-FF3D55636FE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454640" y="5120640"/>
            <a:ext cx="1655064" cy="1655064"/>
          </a:xfrm>
          <a:prstGeom prst="ellipse">
            <a:avLst/>
          </a:prstGeom>
        </p:spPr>
      </p:pic>
    </p:spTree>
    <p:extLst>
      <p:ext uri="{BB962C8B-B14F-4D97-AF65-F5344CB8AC3E}">
        <p14:creationId xmlns:p14="http://schemas.microsoft.com/office/powerpoint/2010/main" val="2086623751"/>
      </p:ext>
    </p:extLst>
  </p:cSld>
  <p:clrMapOvr>
    <a:masterClrMapping/>
  </p:clrMapOvr>
  <mc:AlternateContent xmlns:mc="http://schemas.openxmlformats.org/markup-compatibility/2006" xmlns:p14="http://schemas.microsoft.com/office/powerpoint/2010/main">
    <mc:Choice Requires="p14">
      <p:transition spd="slow" p14:dur="2000" advTm="156713"/>
    </mc:Choice>
    <mc:Fallback xmlns="">
      <p:transition spd="slow" advTm="156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22BB4-A57D-4256-B52A-E635D6500F62}"/>
              </a:ext>
            </a:extLst>
          </p:cNvPr>
          <p:cNvSpPr>
            <a:spLocks noGrp="1"/>
          </p:cNvSpPr>
          <p:nvPr>
            <p:ph type="title"/>
          </p:nvPr>
        </p:nvSpPr>
        <p:spPr/>
        <p:txBody>
          <a:bodyPr/>
          <a:lstStyle/>
          <a:p>
            <a:r>
              <a:rPr lang="en-GB" dirty="0"/>
              <a:t>Care Plans, Risk Assessments, Intimate Care Plans &amp;  PEEPs</a:t>
            </a:r>
          </a:p>
        </p:txBody>
      </p:sp>
      <p:sp>
        <p:nvSpPr>
          <p:cNvPr id="3" name="Text Placeholder 2">
            <a:extLst>
              <a:ext uri="{FF2B5EF4-FFF2-40B4-BE49-F238E27FC236}">
                <a16:creationId xmlns:a16="http://schemas.microsoft.com/office/drawing/2014/main" id="{48F1B120-6E3B-4A70-A9D6-D9E4D8D5AD8B}"/>
              </a:ext>
            </a:extLst>
          </p:cNvPr>
          <p:cNvSpPr>
            <a:spLocks noGrp="1"/>
          </p:cNvSpPr>
          <p:nvPr>
            <p:ph type="body" idx="1"/>
          </p:nvPr>
        </p:nvSpPr>
        <p:spPr/>
        <p:txBody>
          <a:bodyPr/>
          <a:lstStyle/>
          <a:p>
            <a:r>
              <a:rPr lang="en-GB" dirty="0"/>
              <a:t>A brief introduction.</a:t>
            </a:r>
          </a:p>
        </p:txBody>
      </p:sp>
      <p:pic>
        <p:nvPicPr>
          <p:cNvPr id="4" name="Picture 3">
            <a:extLst>
              <a:ext uri="{FF2B5EF4-FFF2-40B4-BE49-F238E27FC236}">
                <a16:creationId xmlns:a16="http://schemas.microsoft.com/office/drawing/2014/main" id="{43F3D240-F106-3F9D-1A86-178A0FBCE585}"/>
              </a:ext>
            </a:extLst>
          </p:cNvPr>
          <p:cNvPicPr>
            <a:picLocks noChangeAspect="1"/>
          </p:cNvPicPr>
          <p:nvPr/>
        </p:nvPicPr>
        <p:blipFill>
          <a:blip r:embed="rId5"/>
          <a:stretch>
            <a:fillRect/>
          </a:stretch>
        </p:blipFill>
        <p:spPr>
          <a:xfrm>
            <a:off x="10108196" y="6252416"/>
            <a:ext cx="853514" cy="554784"/>
          </a:xfrm>
          <a:prstGeom prst="rect">
            <a:avLst/>
          </a:prstGeom>
        </p:spPr>
      </p:pic>
      <p:pic>
        <p:nvPicPr>
          <p:cNvPr id="8" name="Video 7">
            <a:hlinkClick r:id="" action="ppaction://media"/>
            <a:extLst>
              <a:ext uri="{FF2B5EF4-FFF2-40B4-BE49-F238E27FC236}">
                <a16:creationId xmlns:a16="http://schemas.microsoft.com/office/drawing/2014/main" id="{E5DA6511-39F6-5FC8-99EB-BCEDE8307BD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6455664" y="4589463"/>
            <a:ext cx="2057400" cy="2057400"/>
          </a:xfrm>
          <a:prstGeom prst="ellipse">
            <a:avLst/>
          </a:prstGeom>
        </p:spPr>
      </p:pic>
    </p:spTree>
    <p:extLst>
      <p:ext uri="{BB962C8B-B14F-4D97-AF65-F5344CB8AC3E}">
        <p14:creationId xmlns:p14="http://schemas.microsoft.com/office/powerpoint/2010/main" val="445218203"/>
      </p:ext>
    </p:extLst>
  </p:cSld>
  <p:clrMapOvr>
    <a:masterClrMapping/>
  </p:clrMapOvr>
  <mc:AlternateContent xmlns:mc="http://schemas.openxmlformats.org/markup-compatibility/2006" xmlns:p14="http://schemas.microsoft.com/office/powerpoint/2010/main">
    <mc:Choice Requires="p14">
      <p:transition spd="slow" p14:dur="2000" advTm="17492"/>
    </mc:Choice>
    <mc:Fallback xmlns="">
      <p:transition spd="slow" advTm="17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3C62-EC63-4249-9320-42DF1B450F31}"/>
              </a:ext>
            </a:extLst>
          </p:cNvPr>
          <p:cNvSpPr>
            <a:spLocks noGrp="1"/>
          </p:cNvSpPr>
          <p:nvPr>
            <p:ph type="title"/>
          </p:nvPr>
        </p:nvSpPr>
        <p:spPr/>
        <p:txBody>
          <a:bodyPr/>
          <a:lstStyle/>
          <a:p>
            <a:r>
              <a:rPr lang="en-GB" dirty="0"/>
              <a:t>Individual Health Care Plans</a:t>
            </a:r>
          </a:p>
        </p:txBody>
      </p:sp>
      <p:sp>
        <p:nvSpPr>
          <p:cNvPr id="3" name="Content Placeholder 2">
            <a:extLst>
              <a:ext uri="{FF2B5EF4-FFF2-40B4-BE49-F238E27FC236}">
                <a16:creationId xmlns:a16="http://schemas.microsoft.com/office/drawing/2014/main" id="{086A4736-51B1-41E5-A356-8334A85E2F52}"/>
              </a:ext>
            </a:extLst>
          </p:cNvPr>
          <p:cNvSpPr>
            <a:spLocks noGrp="1"/>
          </p:cNvSpPr>
          <p:nvPr>
            <p:ph idx="1"/>
          </p:nvPr>
        </p:nvSpPr>
        <p:spPr>
          <a:xfrm>
            <a:off x="838200" y="1847850"/>
            <a:ext cx="8686800" cy="4351338"/>
          </a:xfrm>
        </p:spPr>
        <p:txBody>
          <a:bodyPr/>
          <a:lstStyle/>
          <a:p>
            <a:r>
              <a:rPr lang="en-GB" dirty="0"/>
              <a:t>These relate to the health needs of an individual student and should NOT be confused with an EHCP.</a:t>
            </a:r>
          </a:p>
          <a:p>
            <a:endParaRPr lang="en-GB" dirty="0"/>
          </a:p>
          <a:p>
            <a:r>
              <a:rPr lang="en-GB" dirty="0"/>
              <a:t>They should be written in conjunction with health professionals and parents. </a:t>
            </a:r>
          </a:p>
          <a:p>
            <a:endParaRPr lang="en-GB" dirty="0"/>
          </a:p>
          <a:p>
            <a:r>
              <a:rPr lang="en-GB" dirty="0"/>
              <a:t>If a health professional has written a Care Plan the setting should never then re-write this plan.</a:t>
            </a:r>
          </a:p>
          <a:p>
            <a:endParaRPr lang="en-GB" dirty="0"/>
          </a:p>
        </p:txBody>
      </p:sp>
      <p:pic>
        <p:nvPicPr>
          <p:cNvPr id="4" name="Picture 3">
            <a:extLst>
              <a:ext uri="{FF2B5EF4-FFF2-40B4-BE49-F238E27FC236}">
                <a16:creationId xmlns:a16="http://schemas.microsoft.com/office/drawing/2014/main" id="{0AD5860A-6022-6C52-2DE9-F058100D5F78}"/>
              </a:ext>
            </a:extLst>
          </p:cNvPr>
          <p:cNvPicPr>
            <a:picLocks noChangeAspect="1"/>
          </p:cNvPicPr>
          <p:nvPr/>
        </p:nvPicPr>
        <p:blipFill>
          <a:blip r:embed="rId4"/>
          <a:stretch>
            <a:fillRect/>
          </a:stretch>
        </p:blipFill>
        <p:spPr>
          <a:xfrm>
            <a:off x="10108196" y="6252416"/>
            <a:ext cx="853514" cy="554784"/>
          </a:xfrm>
          <a:prstGeom prst="rect">
            <a:avLst/>
          </a:prstGeom>
        </p:spPr>
      </p:pic>
      <p:pic>
        <p:nvPicPr>
          <p:cNvPr id="5" name="Picture 4">
            <a:extLst>
              <a:ext uri="{FF2B5EF4-FFF2-40B4-BE49-F238E27FC236}">
                <a16:creationId xmlns:a16="http://schemas.microsoft.com/office/drawing/2014/main" id="{9A909A7B-38BC-F98D-D4A9-CC073C835B00}"/>
              </a:ext>
            </a:extLst>
          </p:cNvPr>
          <p:cNvPicPr>
            <a:picLocks noChangeAspect="1"/>
          </p:cNvPicPr>
          <p:nvPr/>
        </p:nvPicPr>
        <p:blipFill>
          <a:blip r:embed="rId5"/>
          <a:stretch>
            <a:fillRect/>
          </a:stretch>
        </p:blipFill>
        <p:spPr>
          <a:xfrm>
            <a:off x="9427671" y="465137"/>
            <a:ext cx="2214563" cy="2214563"/>
          </a:xfrm>
          <a:prstGeom prst="rect">
            <a:avLst/>
          </a:prstGeom>
        </p:spPr>
      </p:pic>
      <p:pic>
        <p:nvPicPr>
          <p:cNvPr id="9" name="Video 8">
            <a:hlinkClick r:id="" action="ppaction://media"/>
            <a:extLst>
              <a:ext uri="{FF2B5EF4-FFF2-40B4-BE49-F238E27FC236}">
                <a16:creationId xmlns:a16="http://schemas.microsoft.com/office/drawing/2014/main" id="{68457778-46D0-5FE7-D430-72BAF21FE69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108196" y="3885184"/>
            <a:ext cx="2057400" cy="2057400"/>
          </a:xfrm>
          <a:prstGeom prst="ellipse">
            <a:avLst/>
          </a:prstGeom>
        </p:spPr>
      </p:pic>
    </p:spTree>
    <p:extLst>
      <p:ext uri="{BB962C8B-B14F-4D97-AF65-F5344CB8AC3E}">
        <p14:creationId xmlns:p14="http://schemas.microsoft.com/office/powerpoint/2010/main" val="2956914344"/>
      </p:ext>
    </p:extLst>
  </p:cSld>
  <p:clrMapOvr>
    <a:masterClrMapping/>
  </p:clrMapOvr>
  <mc:AlternateContent xmlns:mc="http://schemas.openxmlformats.org/markup-compatibility/2006" xmlns:p14="http://schemas.microsoft.com/office/powerpoint/2010/main">
    <mc:Choice Requires="p14">
      <p:transition spd="slow" p14:dur="2000" advTm="33134"/>
    </mc:Choice>
    <mc:Fallback xmlns="">
      <p:transition spd="slow" advTm="33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5750-4F96-4961-7889-540C72D24AF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0949C1-ADE3-BC20-AEB0-32067DC56184}"/>
              </a:ext>
            </a:extLst>
          </p:cNvPr>
          <p:cNvSpPr>
            <a:spLocks noGrp="1"/>
          </p:cNvSpPr>
          <p:nvPr>
            <p:ph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t>
            </a:r>
            <a:r>
              <a:rPr lang="en-GB" sz="1800" b="1" dirty="0">
                <a:effectLst/>
                <a:latin typeface="Calibri" panose="020F0502020204030204" pitchFamily="34" charset="0"/>
                <a:ea typeface="Calibri" panose="020F0502020204030204" pitchFamily="34" charset="0"/>
                <a:cs typeface="Times New Roman" panose="02020603050405020304" pitchFamily="18" charset="0"/>
              </a:rPr>
              <a:t>Supporting pupils at school with medical conditions</a:t>
            </a:r>
            <a:r>
              <a:rPr lang="en-GB" sz="1800" dirty="0">
                <a:effectLst/>
                <a:latin typeface="Calibri" panose="020F0502020204030204" pitchFamily="34" charset="0"/>
                <a:ea typeface="Calibri" panose="020F0502020204030204" pitchFamily="34" charset="0"/>
                <a:cs typeface="Times New Roman" panose="02020603050405020304" pitchFamily="18" charset="0"/>
              </a:rPr>
              <a:t>’ (DfE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dcoument</a:t>
            </a:r>
            <a:r>
              <a:rPr lang="en-GB" sz="1800" dirty="0">
                <a:effectLst/>
                <a:latin typeface="Calibri" panose="020F0502020204030204" pitchFamily="34" charset="0"/>
                <a:ea typeface="Calibri" panose="020F0502020204030204" pitchFamily="34" charset="0"/>
                <a:cs typeface="Times New Roman" panose="02020603050405020304" pitchFamily="18" charset="0"/>
              </a:rPr>
              <a:t>) provides advice on when to draw up an individual healthcare plan. (This is not the same as an Education, Health and Care plan EHC)</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 suggested format for an individual healthcare plan can be found on Kelsi:</a:t>
            </a:r>
          </a:p>
          <a:p>
            <a:pPr>
              <a:lnSpc>
                <a:spcPct val="115000"/>
              </a:lnSpc>
              <a:spcAft>
                <a:spcPts val="1000"/>
              </a:spcAft>
            </a:pP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https://www.kelsi.org.uk/early-years/equality-and-inclusion/including-all-children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Health Conditions in School Alliance is made up of over 30 organisations, including charities, healthcare professionals and trade unions who work collaboratively to make sure children with health conditions get the care they need in school. They provide links to a range of charities and organisations.</a:t>
            </a:r>
          </a:p>
          <a:p>
            <a:pPr>
              <a:lnSpc>
                <a:spcPct val="115000"/>
              </a:lnSpc>
              <a:spcAft>
                <a:spcPts val="1000"/>
              </a:spcAft>
            </a:pP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http://medicalconditionsatschool.org.uk/</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dirty="0"/>
              <a:t>Check insurances!</a:t>
            </a:r>
          </a:p>
        </p:txBody>
      </p:sp>
      <p:sp>
        <p:nvSpPr>
          <p:cNvPr id="4" name="Footer Placeholder 3">
            <a:extLst>
              <a:ext uri="{FF2B5EF4-FFF2-40B4-BE49-F238E27FC236}">
                <a16:creationId xmlns:a16="http://schemas.microsoft.com/office/drawing/2014/main" id="{FFBDD0B5-F067-1734-27E2-97AA5D35D4FF}"/>
              </a:ext>
            </a:extLst>
          </p:cNvPr>
          <p:cNvSpPr>
            <a:spLocks noGrp="1"/>
          </p:cNvSpPr>
          <p:nvPr>
            <p:ph type="ftr" sz="quarter" idx="11"/>
          </p:nvPr>
        </p:nvSpPr>
        <p:spPr/>
        <p:txBody>
          <a:bodyPr/>
          <a:lstStyle/>
          <a:p>
            <a:endParaRPr lang="en-GB" dirty="0"/>
          </a:p>
        </p:txBody>
      </p:sp>
      <p:pic>
        <p:nvPicPr>
          <p:cNvPr id="12" name="Video 11">
            <a:hlinkClick r:id="" action="ppaction://media"/>
            <a:extLst>
              <a:ext uri="{FF2B5EF4-FFF2-40B4-BE49-F238E27FC236}">
                <a16:creationId xmlns:a16="http://schemas.microsoft.com/office/drawing/2014/main" id="{64F702AB-8406-26BE-6811-81E108C648D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7817734"/>
      </p:ext>
    </p:extLst>
  </p:cSld>
  <p:clrMapOvr>
    <a:masterClrMapping/>
  </p:clrMapOvr>
  <mc:AlternateContent xmlns:mc="http://schemas.openxmlformats.org/markup-compatibility/2006" xmlns:p14="http://schemas.microsoft.com/office/powerpoint/2010/main">
    <mc:Choice Requires="p14">
      <p:transition spd="slow" p14:dur="2000" advTm="103502"/>
    </mc:Choice>
    <mc:Fallback xmlns="">
      <p:transition spd="slow" advTm="103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E0731-DD09-4432-AAD2-9EEB03BC21BA}"/>
              </a:ext>
            </a:extLst>
          </p:cNvPr>
          <p:cNvSpPr>
            <a:spLocks noGrp="1"/>
          </p:cNvSpPr>
          <p:nvPr>
            <p:ph type="title"/>
          </p:nvPr>
        </p:nvSpPr>
        <p:spPr/>
        <p:txBody>
          <a:bodyPr/>
          <a:lstStyle/>
          <a:p>
            <a:r>
              <a:rPr lang="en-GB" dirty="0"/>
              <a:t>Risk Assessments </a:t>
            </a:r>
          </a:p>
        </p:txBody>
      </p:sp>
      <p:sp>
        <p:nvSpPr>
          <p:cNvPr id="3" name="Content Placeholder 2">
            <a:extLst>
              <a:ext uri="{FF2B5EF4-FFF2-40B4-BE49-F238E27FC236}">
                <a16:creationId xmlns:a16="http://schemas.microsoft.com/office/drawing/2014/main" id="{F1C70306-1020-4CAE-8B82-D4309761E64C}"/>
              </a:ext>
            </a:extLst>
          </p:cNvPr>
          <p:cNvSpPr>
            <a:spLocks noGrp="1"/>
          </p:cNvSpPr>
          <p:nvPr>
            <p:ph idx="1"/>
          </p:nvPr>
        </p:nvSpPr>
        <p:spPr>
          <a:xfrm>
            <a:off x="838200" y="1496158"/>
            <a:ext cx="10515600" cy="4351338"/>
          </a:xfrm>
        </p:spPr>
        <p:txBody>
          <a:bodyPr>
            <a:normAutofit fontScale="92500" lnSpcReduction="10000"/>
          </a:bodyPr>
          <a:lstStyle/>
          <a:p>
            <a:r>
              <a:rPr lang="en-GB" dirty="0"/>
              <a:t>Risk assessments are used to identify and document strategies to minimise risks and hazards to a specific CYP or those working with them.</a:t>
            </a:r>
          </a:p>
          <a:p>
            <a:pPr marL="0" indent="0">
              <a:buNone/>
            </a:pPr>
            <a:endParaRPr lang="en-GB" dirty="0"/>
          </a:p>
          <a:p>
            <a:r>
              <a:rPr lang="en-GB" dirty="0"/>
              <a:t>KCC 5 step approach on KELSI</a:t>
            </a:r>
          </a:p>
          <a:p>
            <a:pPr marL="0" indent="0">
              <a:buNone/>
            </a:pPr>
            <a:r>
              <a:rPr lang="en-GB" dirty="0">
                <a:hlinkClick r:id="rId4"/>
              </a:rPr>
              <a:t>https://www.kelsi.org.uk/policies-and-guidance/health-and-safety-guidance/risk-assessment</a:t>
            </a:r>
            <a:endParaRPr lang="en-GB" dirty="0"/>
          </a:p>
          <a:p>
            <a:pPr marL="0" indent="0">
              <a:buNone/>
            </a:pPr>
            <a:endParaRPr lang="en-GB" dirty="0"/>
          </a:p>
          <a:p>
            <a:r>
              <a:rPr lang="en-GB" dirty="0"/>
              <a:t>PE/Educational visits (higher risk) may require 1 specific</a:t>
            </a:r>
          </a:p>
          <a:p>
            <a:r>
              <a:rPr lang="en-GB" dirty="0"/>
              <a:t>Moving and Handling Risk Assessment (attend course and draws on the Moving and Handling plan given by therapists)</a:t>
            </a:r>
          </a:p>
        </p:txBody>
      </p:sp>
      <p:pic>
        <p:nvPicPr>
          <p:cNvPr id="4" name="Picture 3">
            <a:extLst>
              <a:ext uri="{FF2B5EF4-FFF2-40B4-BE49-F238E27FC236}">
                <a16:creationId xmlns:a16="http://schemas.microsoft.com/office/drawing/2014/main" id="{C6A9545B-1892-EC3D-6717-AB41EFCB0A82}"/>
              </a:ext>
            </a:extLst>
          </p:cNvPr>
          <p:cNvPicPr>
            <a:picLocks noChangeAspect="1"/>
          </p:cNvPicPr>
          <p:nvPr/>
        </p:nvPicPr>
        <p:blipFill>
          <a:blip r:embed="rId5"/>
          <a:stretch>
            <a:fillRect/>
          </a:stretch>
        </p:blipFill>
        <p:spPr>
          <a:xfrm>
            <a:off x="10108196" y="6252416"/>
            <a:ext cx="853514" cy="554784"/>
          </a:xfrm>
          <a:prstGeom prst="rect">
            <a:avLst/>
          </a:prstGeom>
        </p:spPr>
      </p:pic>
      <p:pic>
        <p:nvPicPr>
          <p:cNvPr id="9" name="Video 8">
            <a:hlinkClick r:id="" action="ppaction://media"/>
            <a:extLst>
              <a:ext uri="{FF2B5EF4-FFF2-40B4-BE49-F238E27FC236}">
                <a16:creationId xmlns:a16="http://schemas.microsoft.com/office/drawing/2014/main" id="{E7099782-49AF-0203-4187-903953CC69C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784140" y="5450140"/>
            <a:ext cx="1325563" cy="1325563"/>
          </a:xfrm>
          <a:prstGeom prst="ellipse">
            <a:avLst/>
          </a:prstGeom>
        </p:spPr>
      </p:pic>
    </p:spTree>
    <p:extLst>
      <p:ext uri="{BB962C8B-B14F-4D97-AF65-F5344CB8AC3E}">
        <p14:creationId xmlns:p14="http://schemas.microsoft.com/office/powerpoint/2010/main" val="3740431481"/>
      </p:ext>
    </p:extLst>
  </p:cSld>
  <p:clrMapOvr>
    <a:masterClrMapping/>
  </p:clrMapOvr>
  <mc:AlternateContent xmlns:mc="http://schemas.openxmlformats.org/markup-compatibility/2006" xmlns:p14="http://schemas.microsoft.com/office/powerpoint/2010/main">
    <mc:Choice Requires="p14">
      <p:transition spd="slow" p14:dur="2000" advTm="79576"/>
    </mc:Choice>
    <mc:Fallback xmlns="">
      <p:transition spd="slow" advTm="79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35B2-83B3-46B1-8E61-995874EC55A4}"/>
              </a:ext>
            </a:extLst>
          </p:cNvPr>
          <p:cNvSpPr>
            <a:spLocks noGrp="1"/>
          </p:cNvSpPr>
          <p:nvPr>
            <p:ph type="title"/>
          </p:nvPr>
        </p:nvSpPr>
        <p:spPr/>
        <p:txBody>
          <a:bodyPr/>
          <a:lstStyle/>
          <a:p>
            <a:r>
              <a:rPr lang="en-GB" dirty="0"/>
              <a:t>PEEPS</a:t>
            </a:r>
          </a:p>
        </p:txBody>
      </p:sp>
      <p:sp>
        <p:nvSpPr>
          <p:cNvPr id="3" name="Content Placeholder 2">
            <a:extLst>
              <a:ext uri="{FF2B5EF4-FFF2-40B4-BE49-F238E27FC236}">
                <a16:creationId xmlns:a16="http://schemas.microsoft.com/office/drawing/2014/main" id="{890576B8-4AAA-4086-810F-5D87FFD980F9}"/>
              </a:ext>
            </a:extLst>
          </p:cNvPr>
          <p:cNvSpPr>
            <a:spLocks noGrp="1"/>
          </p:cNvSpPr>
          <p:nvPr>
            <p:ph idx="1"/>
          </p:nvPr>
        </p:nvSpPr>
        <p:spPr>
          <a:xfrm>
            <a:off x="838200" y="1397684"/>
            <a:ext cx="10515600" cy="4351338"/>
          </a:xfrm>
        </p:spPr>
        <p:txBody>
          <a:bodyPr>
            <a:normAutofit fontScale="92500" lnSpcReduction="10000"/>
          </a:bodyPr>
          <a:lstStyle/>
          <a:p>
            <a:r>
              <a:rPr lang="en-GB" dirty="0"/>
              <a:t>Personal emergency evacuation plans</a:t>
            </a:r>
          </a:p>
          <a:p>
            <a:pPr marL="0" indent="0">
              <a:buNone/>
            </a:pPr>
            <a:endParaRPr lang="en-GB" dirty="0"/>
          </a:p>
          <a:p>
            <a:r>
              <a:rPr lang="en-GB" dirty="0"/>
              <a:t>Any person (adult or child) who needs assistance to evacuate from the building will need a PEEP in place.  (PD, VI, HI) </a:t>
            </a:r>
          </a:p>
          <a:p>
            <a:pPr marL="0" indent="0">
              <a:buNone/>
            </a:pPr>
            <a:endParaRPr lang="en-GB" dirty="0"/>
          </a:p>
          <a:p>
            <a:r>
              <a:rPr lang="en-GB" dirty="0"/>
              <a:t>The CYP and staff need to have practiced evacuating following the PEEP. All staff should be aware of what it says.</a:t>
            </a:r>
          </a:p>
          <a:p>
            <a:pPr marL="0" indent="0">
              <a:buNone/>
            </a:pPr>
            <a:endParaRPr lang="en-GB" dirty="0"/>
          </a:p>
          <a:p>
            <a:r>
              <a:rPr lang="en-GB" dirty="0"/>
              <a:t>It should be agreed and shared with your fire safety officer at your setting. </a:t>
            </a:r>
          </a:p>
          <a:p>
            <a:pPr marL="0" indent="0">
              <a:buNone/>
            </a:pPr>
            <a:endParaRPr lang="en-GB" dirty="0"/>
          </a:p>
          <a:p>
            <a:endParaRPr lang="en-GB" dirty="0"/>
          </a:p>
        </p:txBody>
      </p:sp>
      <p:pic>
        <p:nvPicPr>
          <p:cNvPr id="4" name="Picture 3">
            <a:extLst>
              <a:ext uri="{FF2B5EF4-FFF2-40B4-BE49-F238E27FC236}">
                <a16:creationId xmlns:a16="http://schemas.microsoft.com/office/drawing/2014/main" id="{A11D3B8B-0906-5F0B-9FED-4163510EFA8B}"/>
              </a:ext>
            </a:extLst>
          </p:cNvPr>
          <p:cNvPicPr>
            <a:picLocks noChangeAspect="1"/>
          </p:cNvPicPr>
          <p:nvPr/>
        </p:nvPicPr>
        <p:blipFill>
          <a:blip r:embed="rId4"/>
          <a:stretch>
            <a:fillRect/>
          </a:stretch>
        </p:blipFill>
        <p:spPr>
          <a:xfrm>
            <a:off x="10108196" y="6252416"/>
            <a:ext cx="853514" cy="554784"/>
          </a:xfrm>
          <a:prstGeom prst="rect">
            <a:avLst/>
          </a:prstGeom>
        </p:spPr>
      </p:pic>
      <p:pic>
        <p:nvPicPr>
          <p:cNvPr id="9" name="Video 8">
            <a:hlinkClick r:id="" action="ppaction://media"/>
            <a:extLst>
              <a:ext uri="{FF2B5EF4-FFF2-40B4-BE49-F238E27FC236}">
                <a16:creationId xmlns:a16="http://schemas.microsoft.com/office/drawing/2014/main" id="{2D9D56BF-79F9-139E-B2E0-C6357C3C3B5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7735824" y="5297424"/>
            <a:ext cx="1560576" cy="1560576"/>
          </a:xfrm>
          <a:prstGeom prst="ellipse">
            <a:avLst/>
          </a:prstGeom>
        </p:spPr>
      </p:pic>
    </p:spTree>
    <p:extLst>
      <p:ext uri="{BB962C8B-B14F-4D97-AF65-F5344CB8AC3E}">
        <p14:creationId xmlns:p14="http://schemas.microsoft.com/office/powerpoint/2010/main" val="1521119032"/>
      </p:ext>
    </p:extLst>
  </p:cSld>
  <p:clrMapOvr>
    <a:masterClrMapping/>
  </p:clrMapOvr>
  <mc:AlternateContent xmlns:mc="http://schemas.openxmlformats.org/markup-compatibility/2006" xmlns:p14="http://schemas.microsoft.com/office/powerpoint/2010/main">
    <mc:Choice Requires="p14">
      <p:transition spd="slow" p14:dur="2000" advTm="52556"/>
    </mc:Choice>
    <mc:Fallback xmlns="">
      <p:transition spd="slow" advTm="52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B382933-110B-4FDD-838A-DA9BB198BD1A}"/>
              </a:ext>
            </a:extLst>
          </p:cNvPr>
          <p:cNvSpPr>
            <a:spLocks noGrp="1"/>
          </p:cNvSpPr>
          <p:nvPr>
            <p:ph type="title"/>
          </p:nvPr>
        </p:nvSpPr>
        <p:spPr>
          <a:xfrm>
            <a:off x="839788" y="457200"/>
            <a:ext cx="3932237" cy="1600200"/>
          </a:xfrm>
        </p:spPr>
        <p:txBody>
          <a:bodyPr/>
          <a:lstStyle/>
          <a:p>
            <a:r>
              <a:rPr lang="en-US" dirty="0"/>
              <a:t>PEEP</a:t>
            </a:r>
          </a:p>
        </p:txBody>
      </p:sp>
      <p:pic>
        <p:nvPicPr>
          <p:cNvPr id="6" name="Picture 5">
            <a:extLst>
              <a:ext uri="{FF2B5EF4-FFF2-40B4-BE49-F238E27FC236}">
                <a16:creationId xmlns:a16="http://schemas.microsoft.com/office/drawing/2014/main" id="{C680CF17-69BB-4D55-94B2-D3D9627F9186}"/>
              </a:ext>
            </a:extLst>
          </p:cNvPr>
          <p:cNvPicPr>
            <a:picLocks noChangeAspect="1"/>
          </p:cNvPicPr>
          <p:nvPr/>
        </p:nvPicPr>
        <p:blipFill>
          <a:blip r:embed="rId4"/>
          <a:stretch>
            <a:fillRect/>
          </a:stretch>
        </p:blipFill>
        <p:spPr>
          <a:xfrm>
            <a:off x="7022905" y="142189"/>
            <a:ext cx="4782170" cy="5607102"/>
          </a:xfrm>
          <a:prstGeom prst="rect">
            <a:avLst/>
          </a:prstGeom>
          <a:noFill/>
        </p:spPr>
      </p:pic>
      <p:sp>
        <p:nvSpPr>
          <p:cNvPr id="13" name="Text Placeholder 3">
            <a:extLst>
              <a:ext uri="{FF2B5EF4-FFF2-40B4-BE49-F238E27FC236}">
                <a16:creationId xmlns:a16="http://schemas.microsoft.com/office/drawing/2014/main" id="{E7779BC7-3111-4574-B6FD-C593CD14186F}"/>
              </a:ext>
            </a:extLst>
          </p:cNvPr>
          <p:cNvSpPr>
            <a:spLocks noGrp="1"/>
          </p:cNvSpPr>
          <p:nvPr>
            <p:ph type="body" sz="half" idx="2"/>
          </p:nvPr>
        </p:nvSpPr>
        <p:spPr>
          <a:xfrm>
            <a:off x="839789" y="2057400"/>
            <a:ext cx="2339510" cy="3811588"/>
          </a:xfrm>
        </p:spPr>
        <p:txBody>
          <a:bodyPr/>
          <a:lstStyle/>
          <a:p>
            <a:r>
              <a:rPr lang="en-US" dirty="0"/>
              <a:t>This is a 7page document, but is not a complicated or onerous  form to complete. </a:t>
            </a:r>
          </a:p>
          <a:p>
            <a:endParaRPr lang="en-US" dirty="0"/>
          </a:p>
          <a:p>
            <a:r>
              <a:rPr lang="en-US" dirty="0"/>
              <a:t>Please consider what to do if your school is on more one floor, &amp; or the CYP can not evacuate themselves.</a:t>
            </a:r>
          </a:p>
        </p:txBody>
      </p:sp>
      <p:pic>
        <p:nvPicPr>
          <p:cNvPr id="2" name="Picture 1">
            <a:extLst>
              <a:ext uri="{FF2B5EF4-FFF2-40B4-BE49-F238E27FC236}">
                <a16:creationId xmlns:a16="http://schemas.microsoft.com/office/drawing/2014/main" id="{44341B2F-A654-6218-8037-052B91C36275}"/>
              </a:ext>
            </a:extLst>
          </p:cNvPr>
          <p:cNvPicPr>
            <a:picLocks noChangeAspect="1"/>
          </p:cNvPicPr>
          <p:nvPr/>
        </p:nvPicPr>
        <p:blipFill>
          <a:blip r:embed="rId5"/>
          <a:stretch>
            <a:fillRect/>
          </a:stretch>
        </p:blipFill>
        <p:spPr>
          <a:xfrm>
            <a:off x="10108196" y="6252416"/>
            <a:ext cx="853514" cy="554784"/>
          </a:xfrm>
          <a:prstGeom prst="rect">
            <a:avLst/>
          </a:prstGeom>
        </p:spPr>
      </p:pic>
      <p:sp>
        <p:nvSpPr>
          <p:cNvPr id="4" name="TextBox 3">
            <a:extLst>
              <a:ext uri="{FF2B5EF4-FFF2-40B4-BE49-F238E27FC236}">
                <a16:creationId xmlns:a16="http://schemas.microsoft.com/office/drawing/2014/main" id="{4A335E86-5A93-32DC-6BE0-FA74B6D94AD1}"/>
              </a:ext>
            </a:extLst>
          </p:cNvPr>
          <p:cNvSpPr txBox="1"/>
          <p:nvPr/>
        </p:nvSpPr>
        <p:spPr>
          <a:xfrm>
            <a:off x="128759" y="4985435"/>
            <a:ext cx="6101080" cy="923330"/>
          </a:xfrm>
          <a:prstGeom prst="rect">
            <a:avLst/>
          </a:prstGeom>
          <a:noFill/>
        </p:spPr>
        <p:txBody>
          <a:bodyPr wrap="square">
            <a:spAutoFit/>
          </a:bodyPr>
          <a:lstStyle/>
          <a:p>
            <a:r>
              <a:rPr lang="en-GB" dirty="0">
                <a:hlinkClick r:id="rId6"/>
              </a:rPr>
              <a:t>https://www.kelsi.org.uk/policies-and-guidance/health-and-safety-guidance/fire</a:t>
            </a:r>
            <a:endParaRPr lang="en-GB" dirty="0"/>
          </a:p>
          <a:p>
            <a:endParaRPr lang="en-GB" dirty="0"/>
          </a:p>
        </p:txBody>
      </p:sp>
      <p:pic>
        <p:nvPicPr>
          <p:cNvPr id="9" name="Video 8">
            <a:hlinkClick r:id="" action="ppaction://media"/>
            <a:extLst>
              <a:ext uri="{FF2B5EF4-FFF2-40B4-BE49-F238E27FC236}">
                <a16:creationId xmlns:a16="http://schemas.microsoft.com/office/drawing/2014/main" id="{8DF28EC3-CF87-F73E-DEC8-118DC216E0B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00332488"/>
      </p:ext>
    </p:extLst>
  </p:cSld>
  <p:clrMapOvr>
    <a:masterClrMapping/>
  </p:clrMapOvr>
  <mc:AlternateContent xmlns:mc="http://schemas.openxmlformats.org/markup-compatibility/2006" xmlns:p14="http://schemas.microsoft.com/office/powerpoint/2010/main">
    <mc:Choice Requires="p14">
      <p:transition spd="slow" p14:dur="2000" advTm="7552"/>
    </mc:Choice>
    <mc:Fallback xmlns="">
      <p:transition spd="slow" advTm="7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AD2999-8BCC-4B61-9029-8CBF01C9A431}"/>
              </a:ext>
            </a:extLst>
          </p:cNvPr>
          <p:cNvSpPr>
            <a:spLocks noGrp="1"/>
          </p:cNvSpPr>
          <p:nvPr>
            <p:ph type="title"/>
          </p:nvPr>
        </p:nvSpPr>
        <p:spPr/>
        <p:txBody>
          <a:bodyPr/>
          <a:lstStyle/>
          <a:p>
            <a:r>
              <a:rPr lang="en-GB" dirty="0"/>
              <a:t>How do you refer to PD STLS? </a:t>
            </a:r>
          </a:p>
        </p:txBody>
      </p:sp>
      <p:sp>
        <p:nvSpPr>
          <p:cNvPr id="3" name="Content Placeholder 2">
            <a:extLst>
              <a:ext uri="{FF2B5EF4-FFF2-40B4-BE49-F238E27FC236}">
                <a16:creationId xmlns:a16="http://schemas.microsoft.com/office/drawing/2014/main" id="{49D019D9-0C78-4A44-8DDE-5F1FAF4597FA}"/>
              </a:ext>
            </a:extLst>
          </p:cNvPr>
          <p:cNvSpPr>
            <a:spLocks noGrp="1"/>
          </p:cNvSpPr>
          <p:nvPr>
            <p:ph idx="1"/>
          </p:nvPr>
        </p:nvSpPr>
        <p:spPr/>
        <p:txBody>
          <a:bodyPr/>
          <a:lstStyle/>
          <a:p>
            <a:pPr marL="0" indent="0">
              <a:buNone/>
            </a:pPr>
            <a:r>
              <a:rPr lang="en-GB" dirty="0"/>
              <a:t>	</a:t>
            </a:r>
          </a:p>
          <a:p>
            <a:r>
              <a:rPr lang="en-GB" dirty="0"/>
              <a:t>Google ‘Kelsi and PD STLS’ to be taken to our landing page.</a:t>
            </a:r>
          </a:p>
          <a:p>
            <a:pPr marL="0" indent="0">
              <a:buNone/>
            </a:pPr>
            <a:endParaRPr lang="en-GB" dirty="0"/>
          </a:p>
        </p:txBody>
      </p:sp>
      <p:pic>
        <p:nvPicPr>
          <p:cNvPr id="2" name="Picture 1">
            <a:extLst>
              <a:ext uri="{FF2B5EF4-FFF2-40B4-BE49-F238E27FC236}">
                <a16:creationId xmlns:a16="http://schemas.microsoft.com/office/drawing/2014/main" id="{AA54F4A3-0922-404F-9745-341C5F725533}"/>
              </a:ext>
            </a:extLst>
          </p:cNvPr>
          <p:cNvPicPr>
            <a:picLocks noChangeAspect="1"/>
          </p:cNvPicPr>
          <p:nvPr/>
        </p:nvPicPr>
        <p:blipFill rotWithShape="1">
          <a:blip r:embed="rId6"/>
          <a:srcRect t="4973"/>
          <a:stretch/>
        </p:blipFill>
        <p:spPr>
          <a:xfrm>
            <a:off x="10625265" y="4428067"/>
            <a:ext cx="1457070" cy="1674283"/>
          </a:xfrm>
          <a:prstGeom prst="rect">
            <a:avLst/>
          </a:prstGeom>
        </p:spPr>
      </p:pic>
      <p:pic>
        <p:nvPicPr>
          <p:cNvPr id="4" name="Picture 3">
            <a:extLst>
              <a:ext uri="{FF2B5EF4-FFF2-40B4-BE49-F238E27FC236}">
                <a16:creationId xmlns:a16="http://schemas.microsoft.com/office/drawing/2014/main" id="{F42CA9FC-1C66-04A9-29DD-3F6839EF9427}"/>
              </a:ext>
            </a:extLst>
          </p:cNvPr>
          <p:cNvPicPr>
            <a:picLocks noChangeAspect="1"/>
          </p:cNvPicPr>
          <p:nvPr/>
        </p:nvPicPr>
        <p:blipFill>
          <a:blip r:embed="rId7"/>
          <a:stretch>
            <a:fillRect/>
          </a:stretch>
        </p:blipFill>
        <p:spPr>
          <a:xfrm>
            <a:off x="10108196" y="6252416"/>
            <a:ext cx="853514" cy="554784"/>
          </a:xfrm>
          <a:prstGeom prst="rect">
            <a:avLst/>
          </a:prstGeom>
        </p:spPr>
      </p:pic>
      <p:pic>
        <p:nvPicPr>
          <p:cNvPr id="12" name="Video 11">
            <a:hlinkClick r:id="" action="ppaction://media"/>
            <a:extLst>
              <a:ext uri="{FF2B5EF4-FFF2-40B4-BE49-F238E27FC236}">
                <a16:creationId xmlns:a16="http://schemas.microsoft.com/office/drawing/2014/main" id="{A7FAB51D-2922-3B8E-7D77-264D87DF7768}"/>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8"/>
          <a:srcRect l="21875" r="21875"/>
          <a:stretch>
            <a:fillRect/>
          </a:stretch>
        </p:blipFill>
        <p:spPr>
          <a:xfrm>
            <a:off x="5690490" y="4022937"/>
            <a:ext cx="2057400" cy="2057400"/>
          </a:xfrm>
          <a:prstGeom prst="ellipse">
            <a:avLst/>
          </a:prstGeom>
        </p:spPr>
      </p:pic>
    </p:spTree>
    <p:custDataLst>
      <p:tags r:id="rId1"/>
    </p:custDataLst>
    <p:extLst>
      <p:ext uri="{BB962C8B-B14F-4D97-AF65-F5344CB8AC3E}">
        <p14:creationId xmlns:p14="http://schemas.microsoft.com/office/powerpoint/2010/main" val="1308123334"/>
      </p:ext>
    </p:extLst>
  </p:cSld>
  <p:clrMapOvr>
    <a:masterClrMapping/>
  </p:clrMapOvr>
  <mc:AlternateContent xmlns:mc="http://schemas.openxmlformats.org/markup-compatibility/2006" xmlns:p14="http://schemas.microsoft.com/office/powerpoint/2010/main">
    <mc:Choice Requires="p14">
      <p:transition spd="slow" p14:dur="2000" advTm="16575"/>
    </mc:Choice>
    <mc:Fallback xmlns="">
      <p:transition spd="slow" advTm="16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2"/>
                </p:tgtEl>
              </p:cMediaNode>
            </p:vide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99DC8-B8EB-58AD-D8C3-E046412B2763}"/>
              </a:ext>
            </a:extLst>
          </p:cNvPr>
          <p:cNvSpPr>
            <a:spLocks noGrp="1"/>
          </p:cNvSpPr>
          <p:nvPr>
            <p:ph type="title"/>
          </p:nvPr>
        </p:nvSpPr>
        <p:spPr>
          <a:xfrm>
            <a:off x="2468880" y="457200"/>
            <a:ext cx="8883332" cy="894080"/>
          </a:xfrm>
        </p:spPr>
        <p:txBody>
          <a:bodyPr/>
          <a:lstStyle/>
          <a:p>
            <a:r>
              <a:rPr lang="en-GB" dirty="0"/>
              <a:t>Physical Disability Management Plan</a:t>
            </a:r>
          </a:p>
        </p:txBody>
      </p:sp>
      <p:sp>
        <p:nvSpPr>
          <p:cNvPr id="4" name="Text Placeholder 3">
            <a:extLst>
              <a:ext uri="{FF2B5EF4-FFF2-40B4-BE49-F238E27FC236}">
                <a16:creationId xmlns:a16="http://schemas.microsoft.com/office/drawing/2014/main" id="{08169769-4BE4-A660-A201-E702189978BE}"/>
              </a:ext>
            </a:extLst>
          </p:cNvPr>
          <p:cNvSpPr>
            <a:spLocks noGrp="1"/>
          </p:cNvSpPr>
          <p:nvPr>
            <p:ph type="body" sz="half" idx="2"/>
          </p:nvPr>
        </p:nvSpPr>
        <p:spPr>
          <a:xfrm>
            <a:off x="839788" y="2057400"/>
            <a:ext cx="11179492" cy="3811588"/>
          </a:xfrm>
        </p:spPr>
        <p:txBody>
          <a:bodyPr/>
          <a:lstStyle/>
          <a:p>
            <a:pPr marL="285750" indent="-285750">
              <a:buFont typeface="Arial" panose="020B0604020202020204" pitchFamily="34" charset="0"/>
              <a:buChar char="•"/>
            </a:pPr>
            <a:r>
              <a:rPr lang="en-GB" dirty="0"/>
              <a:t>Sleep</a:t>
            </a:r>
          </a:p>
          <a:p>
            <a:pPr marL="285750" indent="-285750">
              <a:buFont typeface="Arial" panose="020B0604020202020204" pitchFamily="34" charset="0"/>
              <a:buChar char="•"/>
            </a:pPr>
            <a:r>
              <a:rPr lang="en-GB" dirty="0"/>
              <a:t>Feeding</a:t>
            </a:r>
          </a:p>
          <a:p>
            <a:pPr marL="285750" indent="-285750">
              <a:buFont typeface="Arial" panose="020B0604020202020204" pitchFamily="34" charset="0"/>
              <a:buChar char="•"/>
            </a:pPr>
            <a:r>
              <a:rPr lang="en-GB" dirty="0"/>
              <a:t>Physio name and programme. Goals. How to incorporate into day? Equipment? </a:t>
            </a:r>
          </a:p>
          <a:p>
            <a:pPr marL="285750" indent="-285750">
              <a:buFont typeface="Arial" panose="020B0604020202020204" pitchFamily="34" charset="0"/>
              <a:buChar char="•"/>
            </a:pPr>
            <a:r>
              <a:rPr lang="en-GB" dirty="0"/>
              <a:t>Toileting /Personal Care</a:t>
            </a:r>
          </a:p>
          <a:p>
            <a:pPr marL="285750" indent="-285750">
              <a:buFont typeface="Arial" panose="020B0604020202020204" pitchFamily="34" charset="0"/>
              <a:buChar char="•"/>
            </a:pPr>
            <a:r>
              <a:rPr lang="en-GB" dirty="0"/>
              <a:t>Medications at home- side effects</a:t>
            </a:r>
          </a:p>
          <a:p>
            <a:pPr marL="285750" indent="-285750">
              <a:buFont typeface="Arial" panose="020B0604020202020204" pitchFamily="34" charset="0"/>
              <a:buChar char="•"/>
            </a:pPr>
            <a:r>
              <a:rPr lang="en-GB" dirty="0"/>
              <a:t>Communication</a:t>
            </a:r>
          </a:p>
          <a:p>
            <a:pPr marL="285750" indent="-285750">
              <a:buFont typeface="Arial" panose="020B0604020202020204" pitchFamily="34" charset="0"/>
              <a:buChar char="•"/>
            </a:pPr>
            <a:endParaRPr lang="en-GB" dirty="0"/>
          </a:p>
        </p:txBody>
      </p:sp>
      <p:sp>
        <p:nvSpPr>
          <p:cNvPr id="5" name="Footer Placeholder 4">
            <a:extLst>
              <a:ext uri="{FF2B5EF4-FFF2-40B4-BE49-F238E27FC236}">
                <a16:creationId xmlns:a16="http://schemas.microsoft.com/office/drawing/2014/main" id="{162E339E-6970-ED26-1475-6D0BD3FD993F}"/>
              </a:ext>
            </a:extLst>
          </p:cNvPr>
          <p:cNvSpPr>
            <a:spLocks noGrp="1"/>
          </p:cNvSpPr>
          <p:nvPr>
            <p:ph type="ftr" sz="quarter" idx="11"/>
          </p:nvPr>
        </p:nvSpPr>
        <p:spPr/>
        <p:txBody>
          <a:bodyPr/>
          <a:lstStyle/>
          <a:p>
            <a:endParaRPr lang="en-GB" dirty="0"/>
          </a:p>
        </p:txBody>
      </p:sp>
      <p:pic>
        <p:nvPicPr>
          <p:cNvPr id="8" name="Video 7">
            <a:hlinkClick r:id="" action="ppaction://media"/>
            <a:extLst>
              <a:ext uri="{FF2B5EF4-FFF2-40B4-BE49-F238E27FC236}">
                <a16:creationId xmlns:a16="http://schemas.microsoft.com/office/drawing/2014/main" id="{05A583E6-683A-0090-E379-2F2AA9B640D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02461618"/>
      </p:ext>
    </p:extLst>
  </p:cSld>
  <p:clrMapOvr>
    <a:masterClrMapping/>
  </p:clrMapOvr>
  <mc:AlternateContent xmlns:mc="http://schemas.openxmlformats.org/markup-compatibility/2006" xmlns:p14="http://schemas.microsoft.com/office/powerpoint/2010/main">
    <mc:Choice Requires="p14">
      <p:transition spd="slow" p14:dur="2000" advTm="73290"/>
    </mc:Choice>
    <mc:Fallback xmlns="">
      <p:transition spd="slow" advTm="73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FE4C4C-A477-4B2A-A8CB-7E3F13DD9CCD}"/>
              </a:ext>
            </a:extLst>
          </p:cNvPr>
          <p:cNvSpPr>
            <a:spLocks noGrp="1"/>
          </p:cNvSpPr>
          <p:nvPr>
            <p:ph type="title"/>
          </p:nvPr>
        </p:nvSpPr>
        <p:spPr/>
        <p:txBody>
          <a:bodyPr/>
          <a:lstStyle/>
          <a:p>
            <a:r>
              <a:rPr lang="en-GB" dirty="0"/>
              <a:t>Contacts for </a:t>
            </a:r>
            <a:r>
              <a:rPr lang="en-GB" dirty="0" err="1"/>
              <a:t>Kentchft</a:t>
            </a:r>
            <a:r>
              <a:rPr lang="en-GB" dirty="0"/>
              <a:t> Trust</a:t>
            </a:r>
          </a:p>
        </p:txBody>
      </p:sp>
      <p:sp>
        <p:nvSpPr>
          <p:cNvPr id="6" name="Content Placeholder 5">
            <a:extLst>
              <a:ext uri="{FF2B5EF4-FFF2-40B4-BE49-F238E27FC236}">
                <a16:creationId xmlns:a16="http://schemas.microsoft.com/office/drawing/2014/main" id="{EEE87E3A-D902-47C1-8353-34D82A02F838}"/>
              </a:ext>
            </a:extLst>
          </p:cNvPr>
          <p:cNvSpPr>
            <a:spLocks noGrp="1"/>
          </p:cNvSpPr>
          <p:nvPr>
            <p:ph idx="1"/>
          </p:nvPr>
        </p:nvSpPr>
        <p:spPr>
          <a:xfrm>
            <a:off x="838200" y="1424828"/>
            <a:ext cx="10515600" cy="4827588"/>
          </a:xfrm>
        </p:spPr>
        <p:txBody>
          <a:bodyPr>
            <a:normAutofit fontScale="92500" lnSpcReduction="10000"/>
          </a:bodyPr>
          <a:lstStyle/>
          <a:p>
            <a:r>
              <a:rPr lang="en-GB" b="1" dirty="0"/>
              <a:t>OT/physio/SALT (swallow </a:t>
            </a:r>
            <a:r>
              <a:rPr lang="en-GB" b="1" dirty="0" err="1"/>
              <a:t>vs.speech</a:t>
            </a:r>
            <a:r>
              <a:rPr lang="en-GB" b="1" dirty="0"/>
              <a:t>) </a:t>
            </a:r>
            <a:r>
              <a:rPr lang="en-GB" dirty="0"/>
              <a:t>–  The pod! </a:t>
            </a:r>
            <a:r>
              <a:rPr lang="en-GB" dirty="0">
                <a:hlinkClick r:id="rId5"/>
              </a:rPr>
              <a:t>kentchft.cteast-admin@nhs.net</a:t>
            </a:r>
            <a:endParaRPr lang="en-GB" dirty="0"/>
          </a:p>
          <a:p>
            <a:pPr marL="0" indent="0">
              <a:buNone/>
            </a:pPr>
            <a:r>
              <a:rPr lang="en-GB" b="0" i="0" dirty="0">
                <a:solidFill>
                  <a:srgbClr val="5B6368"/>
                </a:solidFill>
                <a:effectLst/>
                <a:latin typeface="Frutiger LT W01_55 Roma1475738"/>
              </a:rPr>
              <a:t>East Kent (Thanet and Canterbury)</a:t>
            </a:r>
            <a:r>
              <a:rPr lang="en-GB" dirty="0"/>
              <a:t/>
            </a:r>
            <a:br>
              <a:rPr lang="en-GB" dirty="0"/>
            </a:br>
            <a:r>
              <a:rPr lang="en-GB" b="0" i="0" dirty="0">
                <a:solidFill>
                  <a:srgbClr val="5B6368"/>
                </a:solidFill>
                <a:effectLst/>
                <a:latin typeface="Frutiger LT W01_55 Roma1475738"/>
              </a:rPr>
              <a:t>0300 123 8112.. </a:t>
            </a:r>
            <a:r>
              <a:rPr lang="en-GB" dirty="0">
                <a:solidFill>
                  <a:srgbClr val="5B6368"/>
                </a:solidFill>
                <a:highlight>
                  <a:srgbClr val="FFFF00"/>
                </a:highlight>
                <a:latin typeface="Frutiger LT W01_55 Roma1475738"/>
              </a:rPr>
              <a:t>CARE CO-ORDINATOR MAY BE BEST </a:t>
            </a:r>
            <a:r>
              <a:rPr lang="en-GB">
                <a:solidFill>
                  <a:srgbClr val="5B6368"/>
                </a:solidFill>
                <a:highlight>
                  <a:srgbClr val="FFFF00"/>
                </a:highlight>
                <a:latin typeface="Frutiger LT W01_55 Roma1475738"/>
              </a:rPr>
              <a:t>FIRST POINT </a:t>
            </a:r>
            <a:r>
              <a:rPr lang="en-GB" dirty="0">
                <a:solidFill>
                  <a:srgbClr val="5B6368"/>
                </a:solidFill>
                <a:highlight>
                  <a:srgbClr val="FFFF00"/>
                </a:highlight>
                <a:latin typeface="Frutiger LT W01_55 Roma1475738"/>
              </a:rPr>
              <a:t>OF CONTACT IF THERE IS ONE.</a:t>
            </a:r>
            <a:endParaRPr lang="en-GB" dirty="0">
              <a:highlight>
                <a:srgbClr val="FFFF00"/>
              </a:highlight>
            </a:endParaRPr>
          </a:p>
          <a:p>
            <a:endParaRPr lang="en-US" sz="900" dirty="0"/>
          </a:p>
          <a:p>
            <a:r>
              <a:rPr lang="en-GB" b="1" dirty="0"/>
              <a:t>HEN</a:t>
            </a:r>
            <a:r>
              <a:rPr lang="en-GB" dirty="0"/>
              <a:t> - </a:t>
            </a:r>
            <a:r>
              <a:rPr lang="en-GB" dirty="0">
                <a:hlinkClick r:id="rId6"/>
              </a:rPr>
              <a:t>Home Enteral Nutrition Service</a:t>
            </a:r>
            <a:r>
              <a:rPr lang="en-GB" dirty="0"/>
              <a:t>  </a:t>
            </a:r>
            <a:r>
              <a:rPr lang="en-GB" dirty="0">
                <a:hlinkClick r:id="rId7"/>
              </a:rPr>
              <a:t>kentchft.hen@nhs.net</a:t>
            </a:r>
            <a:endParaRPr lang="en-GB" dirty="0"/>
          </a:p>
          <a:p>
            <a:endParaRPr lang="en-GB" sz="900" dirty="0"/>
          </a:p>
          <a:p>
            <a:r>
              <a:rPr lang="en-GB" b="1" dirty="0"/>
              <a:t>Bladder &amp; Bowel Nursing Team </a:t>
            </a:r>
            <a:r>
              <a:rPr lang="en-GB" dirty="0">
                <a:hlinkClick r:id="rId8"/>
              </a:rPr>
              <a:t>-kcht.childrensbladderandbowel@nhs.net</a:t>
            </a:r>
            <a:endParaRPr lang="en-GB" dirty="0"/>
          </a:p>
          <a:p>
            <a:r>
              <a:rPr lang="en-GB" b="1" dirty="0"/>
              <a:t>Epilepsy Nurse </a:t>
            </a:r>
            <a:r>
              <a:rPr lang="en-GB" dirty="0"/>
              <a:t>– </a:t>
            </a:r>
            <a:r>
              <a:rPr lang="en-GB" dirty="0">
                <a:hlinkClick r:id="rId9"/>
              </a:rPr>
              <a:t>kcht.cen@nhs.net</a:t>
            </a:r>
            <a:endParaRPr lang="en-GB" dirty="0"/>
          </a:p>
          <a:p>
            <a:r>
              <a:rPr lang="en-GB" b="1" dirty="0"/>
              <a:t>Community nurse </a:t>
            </a:r>
            <a:r>
              <a:rPr lang="en-GB" dirty="0"/>
              <a:t>(cancer, CF, suctioning </a:t>
            </a:r>
            <a:r>
              <a:rPr lang="en-GB" dirty="0" err="1"/>
              <a:t>machine..etc</a:t>
            </a:r>
            <a:r>
              <a:rPr lang="en-GB" dirty="0"/>
              <a:t>)</a:t>
            </a:r>
          </a:p>
          <a:p>
            <a:r>
              <a:rPr lang="en-GB" b="1" dirty="0"/>
              <a:t>London health teams often support too!</a:t>
            </a:r>
          </a:p>
          <a:p>
            <a:endParaRPr lang="en-GB" dirty="0"/>
          </a:p>
          <a:p>
            <a:endParaRPr lang="en-GB" sz="1000" dirty="0"/>
          </a:p>
        </p:txBody>
      </p:sp>
      <p:pic>
        <p:nvPicPr>
          <p:cNvPr id="2" name="Picture 1">
            <a:extLst>
              <a:ext uri="{FF2B5EF4-FFF2-40B4-BE49-F238E27FC236}">
                <a16:creationId xmlns:a16="http://schemas.microsoft.com/office/drawing/2014/main" id="{34AC5B93-14AF-8D40-CA2F-9F2ADA9610AB}"/>
              </a:ext>
            </a:extLst>
          </p:cNvPr>
          <p:cNvPicPr>
            <a:picLocks noChangeAspect="1"/>
          </p:cNvPicPr>
          <p:nvPr/>
        </p:nvPicPr>
        <p:blipFill>
          <a:blip r:embed="rId10"/>
          <a:stretch>
            <a:fillRect/>
          </a:stretch>
        </p:blipFill>
        <p:spPr>
          <a:xfrm>
            <a:off x="10108196" y="6252416"/>
            <a:ext cx="853514" cy="554784"/>
          </a:xfrm>
          <a:prstGeom prst="rect">
            <a:avLst/>
          </a:prstGeom>
        </p:spPr>
      </p:pic>
      <p:pic>
        <p:nvPicPr>
          <p:cNvPr id="12" name="Video 11">
            <a:hlinkClick r:id="" action="ppaction://media"/>
            <a:extLst>
              <a:ext uri="{FF2B5EF4-FFF2-40B4-BE49-F238E27FC236}">
                <a16:creationId xmlns:a16="http://schemas.microsoft.com/office/drawing/2014/main" id="{44F15A8F-8A11-97F2-D9ED-C87AB6FAEFD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322560" y="4988560"/>
            <a:ext cx="1787144" cy="1787144"/>
          </a:xfrm>
          <a:prstGeom prst="ellipse">
            <a:avLst/>
          </a:prstGeom>
        </p:spPr>
      </p:pic>
    </p:spTree>
    <p:extLst>
      <p:ext uri="{BB962C8B-B14F-4D97-AF65-F5344CB8AC3E}">
        <p14:creationId xmlns:p14="http://schemas.microsoft.com/office/powerpoint/2010/main" val="3220638575"/>
      </p:ext>
    </p:extLst>
  </p:cSld>
  <p:clrMapOvr>
    <a:masterClrMapping/>
  </p:clrMapOvr>
  <mc:AlternateContent xmlns:mc="http://schemas.openxmlformats.org/markup-compatibility/2006" xmlns:p14="http://schemas.microsoft.com/office/powerpoint/2010/main">
    <mc:Choice Requires="p14">
      <p:transition spd="slow" p14:dur="2000" advTm="218556"/>
    </mc:Choice>
    <mc:Fallback xmlns="">
      <p:transition spd="slow" advTm="218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7533E-884B-43E2-A84D-59549174CE7F}"/>
              </a:ext>
            </a:extLst>
          </p:cNvPr>
          <p:cNvSpPr>
            <a:spLocks noGrp="1"/>
          </p:cNvSpPr>
          <p:nvPr>
            <p:ph type="title"/>
          </p:nvPr>
        </p:nvSpPr>
        <p:spPr/>
        <p:txBody>
          <a:bodyPr/>
          <a:lstStyle/>
          <a:p>
            <a:r>
              <a:rPr lang="en-GB" dirty="0"/>
              <a:t>PDNET</a:t>
            </a:r>
          </a:p>
        </p:txBody>
      </p:sp>
      <p:sp>
        <p:nvSpPr>
          <p:cNvPr id="3" name="Content Placeholder 2">
            <a:extLst>
              <a:ext uri="{FF2B5EF4-FFF2-40B4-BE49-F238E27FC236}">
                <a16:creationId xmlns:a16="http://schemas.microsoft.com/office/drawing/2014/main" id="{0780D8E0-AACA-45AA-A152-B89C7D699067}"/>
              </a:ext>
            </a:extLst>
          </p:cNvPr>
          <p:cNvSpPr>
            <a:spLocks noGrp="1"/>
          </p:cNvSpPr>
          <p:nvPr>
            <p:ph idx="1"/>
          </p:nvPr>
        </p:nvSpPr>
        <p:spPr/>
        <p:txBody>
          <a:bodyPr/>
          <a:lstStyle/>
          <a:p>
            <a:pPr marL="0" indent="0">
              <a:buNone/>
            </a:pPr>
            <a:r>
              <a:rPr lang="en-GB" dirty="0"/>
              <a:t>pdnet.org.uk</a:t>
            </a:r>
          </a:p>
          <a:p>
            <a:r>
              <a:rPr lang="en-GB" dirty="0"/>
              <a:t>This is an online network for educationalists supporting children with PD.</a:t>
            </a:r>
          </a:p>
          <a:p>
            <a:r>
              <a:rPr lang="en-GB" dirty="0">
                <a:hlinkClick r:id="rId5"/>
              </a:rPr>
              <a:t>https://pdnet.org.uk/pdnet-level-1-training/</a:t>
            </a:r>
            <a:endParaRPr lang="en-GB" dirty="0"/>
          </a:p>
          <a:p>
            <a:r>
              <a:rPr lang="en-GB" dirty="0">
                <a:hlinkClick r:id="rId6"/>
              </a:rPr>
              <a:t>https://pdnet.org.uk/self-evaluation-tool-2/</a:t>
            </a:r>
            <a:endParaRPr lang="en-GB" dirty="0"/>
          </a:p>
          <a:p>
            <a:endParaRPr lang="en-GB" dirty="0"/>
          </a:p>
        </p:txBody>
      </p:sp>
      <p:pic>
        <p:nvPicPr>
          <p:cNvPr id="4" name="Picture 3">
            <a:extLst>
              <a:ext uri="{FF2B5EF4-FFF2-40B4-BE49-F238E27FC236}">
                <a16:creationId xmlns:a16="http://schemas.microsoft.com/office/drawing/2014/main" id="{8497DDE3-5E27-EFBD-247F-0F7A474EC429}"/>
              </a:ext>
            </a:extLst>
          </p:cNvPr>
          <p:cNvPicPr>
            <a:picLocks noChangeAspect="1"/>
          </p:cNvPicPr>
          <p:nvPr/>
        </p:nvPicPr>
        <p:blipFill>
          <a:blip r:embed="rId7"/>
          <a:stretch>
            <a:fillRect/>
          </a:stretch>
        </p:blipFill>
        <p:spPr>
          <a:xfrm>
            <a:off x="10108196" y="6252416"/>
            <a:ext cx="853514" cy="554784"/>
          </a:xfrm>
          <a:prstGeom prst="rect">
            <a:avLst/>
          </a:prstGeom>
        </p:spPr>
      </p:pic>
      <p:pic>
        <p:nvPicPr>
          <p:cNvPr id="9" name="Video 8">
            <a:hlinkClick r:id="" action="ppaction://media"/>
            <a:extLst>
              <a:ext uri="{FF2B5EF4-FFF2-40B4-BE49-F238E27FC236}">
                <a16:creationId xmlns:a16="http://schemas.microsoft.com/office/drawing/2014/main" id="{C65DF37E-860A-1817-EC07-176EFD6CC0B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11664" y="3753104"/>
            <a:ext cx="2057400" cy="2057400"/>
          </a:xfrm>
          <a:prstGeom prst="ellipse">
            <a:avLst/>
          </a:prstGeom>
        </p:spPr>
      </p:pic>
    </p:spTree>
    <p:extLst>
      <p:ext uri="{BB962C8B-B14F-4D97-AF65-F5344CB8AC3E}">
        <p14:creationId xmlns:p14="http://schemas.microsoft.com/office/powerpoint/2010/main" val="309723156"/>
      </p:ext>
    </p:extLst>
  </p:cSld>
  <p:clrMapOvr>
    <a:masterClrMapping/>
  </p:clrMapOvr>
  <mc:AlternateContent xmlns:mc="http://schemas.openxmlformats.org/markup-compatibility/2006" xmlns:p14="http://schemas.microsoft.com/office/powerpoint/2010/main">
    <mc:Choice Requires="p14">
      <p:transition spd="slow" p14:dur="2000" advTm="48076"/>
    </mc:Choice>
    <mc:Fallback xmlns="">
      <p:transition spd="slow" advTm="48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4E9E9-3E5B-41E2-8A57-67E4CCA71CF0}"/>
              </a:ext>
            </a:extLst>
          </p:cNvPr>
          <p:cNvSpPr>
            <a:spLocks noGrp="1"/>
          </p:cNvSpPr>
          <p:nvPr>
            <p:ph type="title"/>
          </p:nvPr>
        </p:nvSpPr>
        <p:spPr/>
        <p:txBody>
          <a:bodyPr>
            <a:normAutofit fontScale="90000"/>
          </a:bodyPr>
          <a:lstStyle/>
          <a:p>
            <a:r>
              <a:rPr lang="en-GB" dirty="0"/>
              <a:t/>
            </a:r>
            <a:br>
              <a:rPr lang="en-GB" dirty="0"/>
            </a:br>
            <a:r>
              <a:rPr lang="en-GB" dirty="0"/>
              <a:t/>
            </a:r>
            <a:br>
              <a:rPr lang="en-GB" dirty="0"/>
            </a:br>
            <a:r>
              <a:rPr lang="en-GB" dirty="0">
                <a:hlinkClick r:id="rId4"/>
              </a:rPr>
              <a:t>kate.hebson@kent.gov.uk-</a:t>
            </a:r>
            <a:r>
              <a:rPr lang="en-GB" dirty="0"/>
              <a:t> Canterbury</a:t>
            </a:r>
            <a:br>
              <a:rPr lang="en-GB" dirty="0"/>
            </a:br>
            <a:r>
              <a:rPr lang="en-GB" dirty="0"/>
              <a:t>Email </a:t>
            </a:r>
            <a:r>
              <a:rPr lang="en-GB" dirty="0">
                <a:hlinkClick r:id="rId5"/>
              </a:rPr>
              <a:t>pdteam@kent.gov.uk</a:t>
            </a:r>
            <a:r>
              <a:rPr lang="en-GB" dirty="0"/>
              <a:t> for training / referrals/contacts for other districts.</a:t>
            </a:r>
          </a:p>
        </p:txBody>
      </p:sp>
      <p:sp>
        <p:nvSpPr>
          <p:cNvPr id="3" name="Content Placeholder 2">
            <a:extLst>
              <a:ext uri="{FF2B5EF4-FFF2-40B4-BE49-F238E27FC236}">
                <a16:creationId xmlns:a16="http://schemas.microsoft.com/office/drawing/2014/main" id="{55845CFC-4C46-4D08-AFCA-BDA62C2031FD}"/>
              </a:ext>
            </a:extLst>
          </p:cNvPr>
          <p:cNvSpPr>
            <a:spLocks noGrp="1"/>
          </p:cNvSpPr>
          <p:nvPr>
            <p:ph idx="1"/>
          </p:nvPr>
        </p:nvSpPr>
        <p:spPr>
          <a:xfrm>
            <a:off x="5923280" y="1847850"/>
            <a:ext cx="5430520" cy="4351338"/>
          </a:xfrm>
        </p:spPr>
        <p:txBody>
          <a:bodyPr>
            <a:normAutofit/>
          </a:bodyPr>
          <a:lstStyle/>
          <a:p>
            <a:pPr marL="0" indent="0">
              <a:buNone/>
            </a:pPr>
            <a:endParaRPr lang="en-GB" dirty="0"/>
          </a:p>
          <a:p>
            <a:endParaRPr lang="en-GB" dirty="0"/>
          </a:p>
        </p:txBody>
      </p:sp>
      <p:pic>
        <p:nvPicPr>
          <p:cNvPr id="4" name="Picture 3">
            <a:extLst>
              <a:ext uri="{FF2B5EF4-FFF2-40B4-BE49-F238E27FC236}">
                <a16:creationId xmlns:a16="http://schemas.microsoft.com/office/drawing/2014/main" id="{E758F3F1-E152-FF00-0A17-F53987D42FE2}"/>
              </a:ext>
            </a:extLst>
          </p:cNvPr>
          <p:cNvPicPr>
            <a:picLocks noChangeAspect="1"/>
          </p:cNvPicPr>
          <p:nvPr/>
        </p:nvPicPr>
        <p:blipFill>
          <a:blip r:embed="rId6"/>
          <a:stretch>
            <a:fillRect/>
          </a:stretch>
        </p:blipFill>
        <p:spPr>
          <a:xfrm>
            <a:off x="10108196" y="6252416"/>
            <a:ext cx="853514" cy="554784"/>
          </a:xfrm>
          <a:prstGeom prst="rect">
            <a:avLst/>
          </a:prstGeom>
        </p:spPr>
      </p:pic>
      <p:pic>
        <p:nvPicPr>
          <p:cNvPr id="6" name="Picture 5">
            <a:extLst>
              <a:ext uri="{FF2B5EF4-FFF2-40B4-BE49-F238E27FC236}">
                <a16:creationId xmlns:a16="http://schemas.microsoft.com/office/drawing/2014/main" id="{0390EA7C-72EF-B2F7-8F09-885C4D888F18}"/>
              </a:ext>
            </a:extLst>
          </p:cNvPr>
          <p:cNvPicPr>
            <a:picLocks noChangeAspect="1"/>
          </p:cNvPicPr>
          <p:nvPr/>
        </p:nvPicPr>
        <p:blipFill>
          <a:blip r:embed="rId7"/>
          <a:stretch>
            <a:fillRect/>
          </a:stretch>
        </p:blipFill>
        <p:spPr>
          <a:xfrm>
            <a:off x="4199796" y="2894722"/>
            <a:ext cx="5015324" cy="3912478"/>
          </a:xfrm>
          <a:prstGeom prst="rect">
            <a:avLst/>
          </a:prstGeom>
        </p:spPr>
      </p:pic>
      <p:pic>
        <p:nvPicPr>
          <p:cNvPr id="8" name="Video 7">
            <a:hlinkClick r:id="" action="ppaction://media"/>
            <a:extLst>
              <a:ext uri="{FF2B5EF4-FFF2-40B4-BE49-F238E27FC236}">
                <a16:creationId xmlns:a16="http://schemas.microsoft.com/office/drawing/2014/main" id="{CF6026F9-5D42-067B-435E-43E9DE63E42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9933010" y="4023519"/>
            <a:ext cx="2057400" cy="2057400"/>
          </a:xfrm>
          <a:prstGeom prst="ellipse">
            <a:avLst/>
          </a:prstGeom>
        </p:spPr>
      </p:pic>
    </p:spTree>
    <p:extLst>
      <p:ext uri="{BB962C8B-B14F-4D97-AF65-F5344CB8AC3E}">
        <p14:creationId xmlns:p14="http://schemas.microsoft.com/office/powerpoint/2010/main" val="3845390830"/>
      </p:ext>
    </p:extLst>
  </p:cSld>
  <p:clrMapOvr>
    <a:masterClrMapping/>
  </p:clrMapOvr>
  <mc:AlternateContent xmlns:mc="http://schemas.openxmlformats.org/markup-compatibility/2006" xmlns:p14="http://schemas.microsoft.com/office/powerpoint/2010/main">
    <mc:Choice Requires="p14">
      <p:transition spd="slow" p14:dur="2000" advTm="36561"/>
    </mc:Choice>
    <mc:Fallback xmlns="">
      <p:transition spd="slow" advTm="36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75696-5827-FB62-8BC7-D48F979695D9}"/>
              </a:ext>
            </a:extLst>
          </p:cNvPr>
          <p:cNvSpPr>
            <a:spLocks noGrp="1"/>
          </p:cNvSpPr>
          <p:nvPr>
            <p:ph type="title"/>
          </p:nvPr>
        </p:nvSpPr>
        <p:spPr/>
        <p:txBody>
          <a:bodyPr/>
          <a:lstStyle/>
          <a:p>
            <a:r>
              <a:rPr lang="en-GB" dirty="0"/>
              <a:t>DAF</a:t>
            </a:r>
          </a:p>
        </p:txBody>
      </p:sp>
      <p:sp>
        <p:nvSpPr>
          <p:cNvPr id="4" name="Footer Placeholder 3">
            <a:extLst>
              <a:ext uri="{FF2B5EF4-FFF2-40B4-BE49-F238E27FC236}">
                <a16:creationId xmlns:a16="http://schemas.microsoft.com/office/drawing/2014/main" id="{D8B0C68D-79E7-9BD4-349F-4C379A40295D}"/>
              </a:ext>
            </a:extLst>
          </p:cNvPr>
          <p:cNvSpPr>
            <a:spLocks noGrp="1"/>
          </p:cNvSpPr>
          <p:nvPr>
            <p:ph type="ftr" sz="quarter" idx="11"/>
          </p:nvPr>
        </p:nvSpPr>
        <p:spPr/>
        <p:txBody>
          <a:bodyPr/>
          <a:lstStyle/>
          <a:p>
            <a:endParaRPr lang="en-GB" dirty="0"/>
          </a:p>
        </p:txBody>
      </p:sp>
      <p:pic>
        <p:nvPicPr>
          <p:cNvPr id="6" name="Picture 5">
            <a:extLst>
              <a:ext uri="{FF2B5EF4-FFF2-40B4-BE49-F238E27FC236}">
                <a16:creationId xmlns:a16="http://schemas.microsoft.com/office/drawing/2014/main" id="{60EE1D51-9B3F-9E67-114A-CB17F2AF37A2}"/>
              </a:ext>
            </a:extLst>
          </p:cNvPr>
          <p:cNvPicPr>
            <a:picLocks noChangeAspect="1"/>
          </p:cNvPicPr>
          <p:nvPr/>
        </p:nvPicPr>
        <p:blipFill>
          <a:blip r:embed="rId5"/>
          <a:stretch>
            <a:fillRect/>
          </a:stretch>
        </p:blipFill>
        <p:spPr>
          <a:xfrm>
            <a:off x="8227695" y="365125"/>
            <a:ext cx="3600450" cy="2543175"/>
          </a:xfrm>
          <a:prstGeom prst="rect">
            <a:avLst/>
          </a:prstGeom>
        </p:spPr>
      </p:pic>
      <p:pic>
        <p:nvPicPr>
          <p:cNvPr id="8" name="Picture 7">
            <a:extLst>
              <a:ext uri="{FF2B5EF4-FFF2-40B4-BE49-F238E27FC236}">
                <a16:creationId xmlns:a16="http://schemas.microsoft.com/office/drawing/2014/main" id="{D2A6F748-1193-E242-8B52-B677CC80945A}"/>
              </a:ext>
            </a:extLst>
          </p:cNvPr>
          <p:cNvPicPr>
            <a:picLocks noChangeAspect="1"/>
          </p:cNvPicPr>
          <p:nvPr/>
        </p:nvPicPr>
        <p:blipFill>
          <a:blip r:embed="rId6"/>
          <a:stretch>
            <a:fillRect/>
          </a:stretch>
        </p:blipFill>
        <p:spPr>
          <a:xfrm>
            <a:off x="8392318" y="3402624"/>
            <a:ext cx="3271203" cy="2631359"/>
          </a:xfrm>
          <a:prstGeom prst="rect">
            <a:avLst/>
          </a:prstGeom>
        </p:spPr>
      </p:pic>
      <p:pic>
        <p:nvPicPr>
          <p:cNvPr id="10" name="Picture 9">
            <a:extLst>
              <a:ext uri="{FF2B5EF4-FFF2-40B4-BE49-F238E27FC236}">
                <a16:creationId xmlns:a16="http://schemas.microsoft.com/office/drawing/2014/main" id="{A2F71A61-2310-262A-8C8E-4361DCEDCECF}"/>
              </a:ext>
            </a:extLst>
          </p:cNvPr>
          <p:cNvPicPr>
            <a:picLocks noChangeAspect="1"/>
          </p:cNvPicPr>
          <p:nvPr/>
        </p:nvPicPr>
        <p:blipFill>
          <a:blip r:embed="rId7"/>
          <a:stretch>
            <a:fillRect/>
          </a:stretch>
        </p:blipFill>
        <p:spPr>
          <a:xfrm>
            <a:off x="4752975" y="290513"/>
            <a:ext cx="3000375" cy="2800350"/>
          </a:xfrm>
          <a:prstGeom prst="rect">
            <a:avLst/>
          </a:prstGeom>
        </p:spPr>
      </p:pic>
      <p:pic>
        <p:nvPicPr>
          <p:cNvPr id="12" name="Picture 11">
            <a:extLst>
              <a:ext uri="{FF2B5EF4-FFF2-40B4-BE49-F238E27FC236}">
                <a16:creationId xmlns:a16="http://schemas.microsoft.com/office/drawing/2014/main" id="{42863530-AD33-AABD-3A7F-4C6F8053BC09}"/>
              </a:ext>
            </a:extLst>
          </p:cNvPr>
          <p:cNvPicPr>
            <a:picLocks noChangeAspect="1"/>
          </p:cNvPicPr>
          <p:nvPr/>
        </p:nvPicPr>
        <p:blipFill>
          <a:blip r:embed="rId8"/>
          <a:stretch>
            <a:fillRect/>
          </a:stretch>
        </p:blipFill>
        <p:spPr>
          <a:xfrm>
            <a:off x="5529262" y="3429000"/>
            <a:ext cx="2047875" cy="1695450"/>
          </a:xfrm>
          <a:prstGeom prst="rect">
            <a:avLst/>
          </a:prstGeom>
        </p:spPr>
      </p:pic>
      <p:pic>
        <p:nvPicPr>
          <p:cNvPr id="14" name="Picture 13">
            <a:extLst>
              <a:ext uri="{FF2B5EF4-FFF2-40B4-BE49-F238E27FC236}">
                <a16:creationId xmlns:a16="http://schemas.microsoft.com/office/drawing/2014/main" id="{4991ECB5-C159-ED3F-DDF3-F6F88FB18FAB}"/>
              </a:ext>
            </a:extLst>
          </p:cNvPr>
          <p:cNvPicPr>
            <a:picLocks noChangeAspect="1"/>
          </p:cNvPicPr>
          <p:nvPr/>
        </p:nvPicPr>
        <p:blipFill>
          <a:blip r:embed="rId9"/>
          <a:stretch>
            <a:fillRect/>
          </a:stretch>
        </p:blipFill>
        <p:spPr>
          <a:xfrm>
            <a:off x="3626007" y="2964182"/>
            <a:ext cx="1818330" cy="1876424"/>
          </a:xfrm>
          <a:prstGeom prst="rect">
            <a:avLst/>
          </a:prstGeom>
        </p:spPr>
      </p:pic>
      <p:pic>
        <p:nvPicPr>
          <p:cNvPr id="18" name="Picture 17">
            <a:extLst>
              <a:ext uri="{FF2B5EF4-FFF2-40B4-BE49-F238E27FC236}">
                <a16:creationId xmlns:a16="http://schemas.microsoft.com/office/drawing/2014/main" id="{A8B42116-0FDE-8CE1-D14E-5267F5482664}"/>
              </a:ext>
            </a:extLst>
          </p:cNvPr>
          <p:cNvPicPr>
            <a:picLocks noChangeAspect="1"/>
          </p:cNvPicPr>
          <p:nvPr/>
        </p:nvPicPr>
        <p:blipFill>
          <a:blip r:embed="rId10"/>
          <a:stretch>
            <a:fillRect/>
          </a:stretch>
        </p:blipFill>
        <p:spPr>
          <a:xfrm>
            <a:off x="105728" y="1423987"/>
            <a:ext cx="3676650" cy="2905125"/>
          </a:xfrm>
          <a:prstGeom prst="rect">
            <a:avLst/>
          </a:prstGeom>
        </p:spPr>
      </p:pic>
      <p:pic>
        <p:nvPicPr>
          <p:cNvPr id="20" name="Picture 19">
            <a:extLst>
              <a:ext uri="{FF2B5EF4-FFF2-40B4-BE49-F238E27FC236}">
                <a16:creationId xmlns:a16="http://schemas.microsoft.com/office/drawing/2014/main" id="{AC7F0879-90FB-846F-0BA2-A900C66089D0}"/>
              </a:ext>
            </a:extLst>
          </p:cNvPr>
          <p:cNvPicPr>
            <a:picLocks noChangeAspect="1"/>
          </p:cNvPicPr>
          <p:nvPr/>
        </p:nvPicPr>
        <p:blipFill>
          <a:blip r:embed="rId11"/>
          <a:stretch>
            <a:fillRect/>
          </a:stretch>
        </p:blipFill>
        <p:spPr>
          <a:xfrm>
            <a:off x="272732" y="5062219"/>
            <a:ext cx="4276725" cy="1685925"/>
          </a:xfrm>
          <a:prstGeom prst="rect">
            <a:avLst/>
          </a:prstGeom>
        </p:spPr>
      </p:pic>
      <p:pic>
        <p:nvPicPr>
          <p:cNvPr id="5" name="Video 4">
            <a:hlinkClick r:id="" action="ppaction://media"/>
            <a:extLst>
              <a:ext uri="{FF2B5EF4-FFF2-40B4-BE49-F238E27FC236}">
                <a16:creationId xmlns:a16="http://schemas.microsoft.com/office/drawing/2014/main" id="{AFBD59F3-A84C-992A-69DA-F785809212B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l="21875" r="21875"/>
          <a:stretch>
            <a:fillRect/>
          </a:stretch>
        </p:blipFill>
        <p:spPr>
          <a:xfrm>
            <a:off x="10850880" y="5516880"/>
            <a:ext cx="1258824" cy="1258824"/>
          </a:xfrm>
          <a:prstGeom prst="ellipse">
            <a:avLst/>
          </a:prstGeom>
        </p:spPr>
      </p:pic>
      <p:sp>
        <p:nvSpPr>
          <p:cNvPr id="7" name="TextBox 6">
            <a:extLst>
              <a:ext uri="{FF2B5EF4-FFF2-40B4-BE49-F238E27FC236}">
                <a16:creationId xmlns:a16="http://schemas.microsoft.com/office/drawing/2014/main" id="{D3CF8DD0-1BD1-7F56-C132-9456143CD767}"/>
              </a:ext>
            </a:extLst>
          </p:cNvPr>
          <p:cNvSpPr txBox="1"/>
          <p:nvPr/>
        </p:nvSpPr>
        <p:spPr>
          <a:xfrm>
            <a:off x="272732" y="3995025"/>
            <a:ext cx="6101080" cy="369332"/>
          </a:xfrm>
          <a:prstGeom prst="rect">
            <a:avLst/>
          </a:prstGeom>
          <a:noFill/>
        </p:spPr>
        <p:txBody>
          <a:bodyPr wrap="square">
            <a:spAutoFit/>
          </a:bodyPr>
          <a:lstStyle/>
          <a:p>
            <a:r>
              <a:rPr lang="en-GB" dirty="0"/>
              <a:t>https://www.inclusive.com/uk/</a:t>
            </a:r>
          </a:p>
        </p:txBody>
      </p:sp>
    </p:spTree>
    <p:extLst>
      <p:ext uri="{BB962C8B-B14F-4D97-AF65-F5344CB8AC3E}">
        <p14:creationId xmlns:p14="http://schemas.microsoft.com/office/powerpoint/2010/main" val="1676411402"/>
      </p:ext>
    </p:extLst>
  </p:cSld>
  <p:clrMapOvr>
    <a:masterClrMapping/>
  </p:clrMapOvr>
  <mc:AlternateContent xmlns:mc="http://schemas.openxmlformats.org/markup-compatibility/2006" xmlns:p14="http://schemas.microsoft.com/office/powerpoint/2010/main">
    <mc:Choice Requires="p14">
      <p:transition spd="slow" p14:dur="2000" advTm="269308"/>
    </mc:Choice>
    <mc:Fallback xmlns="">
      <p:transition spd="slow" advTm="269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6FF391C-7ED4-CF0B-1326-70ADA6727C7D}"/>
              </a:ext>
            </a:extLst>
          </p:cNvPr>
          <p:cNvSpPr>
            <a:spLocks noGrp="1"/>
          </p:cNvSpPr>
          <p:nvPr>
            <p:ph type="ftr" sz="quarter" idx="11"/>
          </p:nvPr>
        </p:nvSpPr>
        <p:spPr/>
        <p:txBody>
          <a:bodyPr/>
          <a:lstStyle/>
          <a:p>
            <a:endParaRPr lang="en-GB" dirty="0"/>
          </a:p>
        </p:txBody>
      </p:sp>
      <p:pic>
        <p:nvPicPr>
          <p:cNvPr id="3" name="Picture 2">
            <a:extLst>
              <a:ext uri="{FF2B5EF4-FFF2-40B4-BE49-F238E27FC236}">
                <a16:creationId xmlns:a16="http://schemas.microsoft.com/office/drawing/2014/main" id="{32152438-9A57-9167-F91A-19371191DC78}"/>
              </a:ext>
            </a:extLst>
          </p:cNvPr>
          <p:cNvPicPr>
            <a:picLocks noChangeAspect="1"/>
          </p:cNvPicPr>
          <p:nvPr/>
        </p:nvPicPr>
        <p:blipFill>
          <a:blip r:embed="rId5"/>
          <a:stretch>
            <a:fillRect/>
          </a:stretch>
        </p:blipFill>
        <p:spPr>
          <a:xfrm>
            <a:off x="1168400" y="518598"/>
            <a:ext cx="4227665" cy="4139849"/>
          </a:xfrm>
          <a:prstGeom prst="rect">
            <a:avLst/>
          </a:prstGeom>
        </p:spPr>
      </p:pic>
      <p:pic>
        <p:nvPicPr>
          <p:cNvPr id="6" name="Picture 5">
            <a:extLst>
              <a:ext uri="{FF2B5EF4-FFF2-40B4-BE49-F238E27FC236}">
                <a16:creationId xmlns:a16="http://schemas.microsoft.com/office/drawing/2014/main" id="{9CDAB72A-0CCD-8C3C-E417-413F33FCE3E6}"/>
              </a:ext>
            </a:extLst>
          </p:cNvPr>
          <p:cNvPicPr>
            <a:picLocks noChangeAspect="1"/>
          </p:cNvPicPr>
          <p:nvPr/>
        </p:nvPicPr>
        <p:blipFill>
          <a:blip r:embed="rId6"/>
          <a:stretch>
            <a:fillRect/>
          </a:stretch>
        </p:blipFill>
        <p:spPr>
          <a:xfrm>
            <a:off x="6795937" y="518598"/>
            <a:ext cx="3847054" cy="2432367"/>
          </a:xfrm>
          <a:prstGeom prst="rect">
            <a:avLst/>
          </a:prstGeom>
        </p:spPr>
      </p:pic>
      <p:pic>
        <p:nvPicPr>
          <p:cNvPr id="8" name="Picture 7">
            <a:extLst>
              <a:ext uri="{FF2B5EF4-FFF2-40B4-BE49-F238E27FC236}">
                <a16:creationId xmlns:a16="http://schemas.microsoft.com/office/drawing/2014/main" id="{B9C0CFF6-56DF-45AF-431C-F77C90E7E2F4}"/>
              </a:ext>
            </a:extLst>
          </p:cNvPr>
          <p:cNvPicPr>
            <a:picLocks noChangeAspect="1"/>
          </p:cNvPicPr>
          <p:nvPr/>
        </p:nvPicPr>
        <p:blipFill>
          <a:blip r:embed="rId7"/>
          <a:stretch>
            <a:fillRect/>
          </a:stretch>
        </p:blipFill>
        <p:spPr>
          <a:xfrm>
            <a:off x="7982267" y="3346639"/>
            <a:ext cx="3468053" cy="2911286"/>
          </a:xfrm>
          <a:prstGeom prst="rect">
            <a:avLst/>
          </a:prstGeom>
        </p:spPr>
      </p:pic>
      <p:pic>
        <p:nvPicPr>
          <p:cNvPr id="11" name="Video 10">
            <a:hlinkClick r:id="" action="ppaction://media"/>
            <a:extLst>
              <a:ext uri="{FF2B5EF4-FFF2-40B4-BE49-F238E27FC236}">
                <a16:creationId xmlns:a16="http://schemas.microsoft.com/office/drawing/2014/main" id="{9AD85212-D198-F1A8-2AB0-2BFC548005F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4807293" y="4918626"/>
            <a:ext cx="1177544" cy="1177544"/>
          </a:xfrm>
          <a:prstGeom prst="ellipse">
            <a:avLst/>
          </a:prstGeom>
        </p:spPr>
      </p:pic>
    </p:spTree>
    <p:extLst>
      <p:ext uri="{BB962C8B-B14F-4D97-AF65-F5344CB8AC3E}">
        <p14:creationId xmlns:p14="http://schemas.microsoft.com/office/powerpoint/2010/main" val="3194899071"/>
      </p:ext>
    </p:extLst>
  </p:cSld>
  <p:clrMapOvr>
    <a:masterClrMapping/>
  </p:clrMapOvr>
  <mc:AlternateContent xmlns:mc="http://schemas.openxmlformats.org/markup-compatibility/2006" xmlns:p14="http://schemas.microsoft.com/office/powerpoint/2010/main">
    <mc:Choice Requires="p14">
      <p:transition spd="slow" p14:dur="2000" advTm="164865"/>
    </mc:Choice>
    <mc:Fallback xmlns="">
      <p:transition spd="slow" advTm="164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20B47-65F9-5592-CBA7-4972DD54F3A3}"/>
              </a:ext>
            </a:extLst>
          </p:cNvPr>
          <p:cNvSpPr>
            <a:spLocks noGrp="1"/>
          </p:cNvSpPr>
          <p:nvPr>
            <p:ph type="title"/>
          </p:nvPr>
        </p:nvSpPr>
        <p:spPr/>
        <p:txBody>
          <a:bodyPr/>
          <a:lstStyle/>
          <a:p>
            <a:r>
              <a:rPr lang="en-GB" dirty="0"/>
              <a:t>Personalised Plans</a:t>
            </a:r>
          </a:p>
        </p:txBody>
      </p:sp>
      <p:sp>
        <p:nvSpPr>
          <p:cNvPr id="4" name="Footer Placeholder 3">
            <a:extLst>
              <a:ext uri="{FF2B5EF4-FFF2-40B4-BE49-F238E27FC236}">
                <a16:creationId xmlns:a16="http://schemas.microsoft.com/office/drawing/2014/main" id="{1A180221-4DF3-D6E7-5FBA-0EB95D3D0C42}"/>
              </a:ext>
            </a:extLst>
          </p:cNvPr>
          <p:cNvSpPr>
            <a:spLocks noGrp="1"/>
          </p:cNvSpPr>
          <p:nvPr>
            <p:ph type="ftr" sz="quarter" idx="11"/>
          </p:nvPr>
        </p:nvSpPr>
        <p:spPr/>
        <p:txBody>
          <a:bodyPr/>
          <a:lstStyle/>
          <a:p>
            <a:endParaRPr lang="en-GB" dirty="0"/>
          </a:p>
        </p:txBody>
      </p:sp>
      <p:pic>
        <p:nvPicPr>
          <p:cNvPr id="8" name="Video 7">
            <a:hlinkClick r:id="" action="ppaction://media"/>
            <a:extLst>
              <a:ext uri="{FF2B5EF4-FFF2-40B4-BE49-F238E27FC236}">
                <a16:creationId xmlns:a16="http://schemas.microsoft.com/office/drawing/2014/main" id="{EDB2E199-C81A-A94B-C9A6-FA0897B81AD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42576590"/>
      </p:ext>
    </p:extLst>
  </p:cSld>
  <p:clrMapOvr>
    <a:masterClrMapping/>
  </p:clrMapOvr>
  <mc:AlternateContent xmlns:mc="http://schemas.openxmlformats.org/markup-compatibility/2006" xmlns:p14="http://schemas.microsoft.com/office/powerpoint/2010/main">
    <mc:Choice Requires="p14">
      <p:transition spd="slow" p14:dur="2000" advTm="39076"/>
    </mc:Choice>
    <mc:Fallback xmlns="">
      <p:transition spd="slow" advTm="39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4A3E-6D97-4B20-84EF-54DF885D8EE8}"/>
              </a:ext>
            </a:extLst>
          </p:cNvPr>
          <p:cNvSpPr>
            <a:spLocks noGrp="1"/>
          </p:cNvSpPr>
          <p:nvPr>
            <p:ph type="title"/>
          </p:nvPr>
        </p:nvSpPr>
        <p:spPr/>
        <p:txBody>
          <a:bodyPr/>
          <a:lstStyle/>
          <a:p>
            <a:r>
              <a:rPr lang="en-GB" dirty="0"/>
              <a:t>Thank you.</a:t>
            </a:r>
          </a:p>
        </p:txBody>
      </p:sp>
      <p:sp>
        <p:nvSpPr>
          <p:cNvPr id="5" name="Content Placeholder 4">
            <a:extLst>
              <a:ext uri="{FF2B5EF4-FFF2-40B4-BE49-F238E27FC236}">
                <a16:creationId xmlns:a16="http://schemas.microsoft.com/office/drawing/2014/main" id="{DE527DDE-4DF1-45DB-8D5C-01581ACDBE55}"/>
              </a:ext>
            </a:extLst>
          </p:cNvPr>
          <p:cNvSpPr>
            <a:spLocks noGrp="1"/>
          </p:cNvSpPr>
          <p:nvPr>
            <p:ph idx="1"/>
          </p:nvPr>
        </p:nvSpPr>
        <p:spPr/>
        <p:txBody>
          <a:bodyPr/>
          <a:lstStyle/>
          <a:p>
            <a:r>
              <a:rPr lang="en-GB" dirty="0"/>
              <a:t>Any questions? </a:t>
            </a:r>
          </a:p>
        </p:txBody>
      </p:sp>
      <p:pic>
        <p:nvPicPr>
          <p:cNvPr id="3" name="Picture 2">
            <a:extLst>
              <a:ext uri="{FF2B5EF4-FFF2-40B4-BE49-F238E27FC236}">
                <a16:creationId xmlns:a16="http://schemas.microsoft.com/office/drawing/2014/main" id="{06AF90D7-EAFA-4AD6-2C71-EE90E30D619D}"/>
              </a:ext>
            </a:extLst>
          </p:cNvPr>
          <p:cNvPicPr>
            <a:picLocks noChangeAspect="1"/>
          </p:cNvPicPr>
          <p:nvPr/>
        </p:nvPicPr>
        <p:blipFill>
          <a:blip r:embed="rId5"/>
          <a:stretch>
            <a:fillRect/>
          </a:stretch>
        </p:blipFill>
        <p:spPr>
          <a:xfrm>
            <a:off x="10108196" y="6252416"/>
            <a:ext cx="853514" cy="554784"/>
          </a:xfrm>
          <a:prstGeom prst="rect">
            <a:avLst/>
          </a:prstGeom>
        </p:spPr>
      </p:pic>
      <p:pic>
        <p:nvPicPr>
          <p:cNvPr id="4" name="Picture 3">
            <a:extLst>
              <a:ext uri="{FF2B5EF4-FFF2-40B4-BE49-F238E27FC236}">
                <a16:creationId xmlns:a16="http://schemas.microsoft.com/office/drawing/2014/main" id="{BDEC50DE-9DDC-3AB2-723F-2BC32B07A4E1}"/>
              </a:ext>
            </a:extLst>
          </p:cNvPr>
          <p:cNvPicPr>
            <a:picLocks noChangeAspect="1"/>
          </p:cNvPicPr>
          <p:nvPr/>
        </p:nvPicPr>
        <p:blipFill>
          <a:blip r:embed="rId6"/>
          <a:stretch>
            <a:fillRect/>
          </a:stretch>
        </p:blipFill>
        <p:spPr>
          <a:xfrm>
            <a:off x="4622800" y="1562100"/>
            <a:ext cx="6858000" cy="3429000"/>
          </a:xfrm>
          <a:prstGeom prst="rect">
            <a:avLst/>
          </a:prstGeom>
          <a:effectLst>
            <a:softEdge rad="152400"/>
          </a:effectLst>
        </p:spPr>
      </p:pic>
      <p:pic>
        <p:nvPicPr>
          <p:cNvPr id="7" name="Video 6">
            <a:hlinkClick r:id="" action="ppaction://media"/>
            <a:extLst>
              <a:ext uri="{FF2B5EF4-FFF2-40B4-BE49-F238E27FC236}">
                <a16:creationId xmlns:a16="http://schemas.microsoft.com/office/drawing/2014/main" id="{05526EBF-C39D-3810-4BE7-B85BC42D6BD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6342062" y="5148262"/>
            <a:ext cx="1709738" cy="1709738"/>
          </a:xfrm>
          <a:prstGeom prst="ellipse">
            <a:avLst/>
          </a:prstGeom>
        </p:spPr>
      </p:pic>
    </p:spTree>
    <p:extLst>
      <p:ext uri="{BB962C8B-B14F-4D97-AF65-F5344CB8AC3E}">
        <p14:creationId xmlns:p14="http://schemas.microsoft.com/office/powerpoint/2010/main" val="866653057"/>
      </p:ext>
    </p:extLst>
  </p:cSld>
  <p:clrMapOvr>
    <a:masterClrMapping/>
  </p:clrMapOvr>
  <mc:AlternateContent xmlns:mc="http://schemas.openxmlformats.org/markup-compatibility/2006" xmlns:p14="http://schemas.microsoft.com/office/powerpoint/2010/main">
    <mc:Choice Requires="p14">
      <p:transition spd="slow" p14:dur="2000" advTm="17111"/>
    </mc:Choice>
    <mc:Fallback xmlns="">
      <p:transition spd="slow" advTm="17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6C524-BFCC-E915-5F24-205D87BA41CD}"/>
              </a:ext>
            </a:extLst>
          </p:cNvPr>
          <p:cNvSpPr>
            <a:spLocks noGrp="1"/>
          </p:cNvSpPr>
          <p:nvPr>
            <p:ph type="title"/>
          </p:nvPr>
        </p:nvSpPr>
        <p:spPr/>
        <p:txBody>
          <a:bodyPr/>
          <a:lstStyle/>
          <a:p>
            <a:endParaRPr lang="en-GB" dirty="0"/>
          </a:p>
        </p:txBody>
      </p:sp>
      <p:pic>
        <p:nvPicPr>
          <p:cNvPr id="6" name="Content Placeholder 5">
            <a:extLst>
              <a:ext uri="{FF2B5EF4-FFF2-40B4-BE49-F238E27FC236}">
                <a16:creationId xmlns:a16="http://schemas.microsoft.com/office/drawing/2014/main" id="{ECEE6B98-77FD-5F72-3881-14CAEF64DBAB}"/>
              </a:ext>
            </a:extLst>
          </p:cNvPr>
          <p:cNvPicPr>
            <a:picLocks noGrp="1" noChangeAspect="1"/>
          </p:cNvPicPr>
          <p:nvPr>
            <p:ph idx="1"/>
          </p:nvPr>
        </p:nvPicPr>
        <p:blipFill>
          <a:blip r:embed="rId5"/>
          <a:stretch>
            <a:fillRect/>
          </a:stretch>
        </p:blipFill>
        <p:spPr>
          <a:xfrm>
            <a:off x="273347" y="263230"/>
            <a:ext cx="8555100" cy="4583090"/>
          </a:xfrm>
        </p:spPr>
      </p:pic>
      <p:sp>
        <p:nvSpPr>
          <p:cNvPr id="4" name="Footer Placeholder 3">
            <a:extLst>
              <a:ext uri="{FF2B5EF4-FFF2-40B4-BE49-F238E27FC236}">
                <a16:creationId xmlns:a16="http://schemas.microsoft.com/office/drawing/2014/main" id="{7FF934EE-5A31-FD71-D261-BC8600C4C6E5}"/>
              </a:ext>
            </a:extLst>
          </p:cNvPr>
          <p:cNvSpPr>
            <a:spLocks noGrp="1"/>
          </p:cNvSpPr>
          <p:nvPr>
            <p:ph type="ftr" sz="quarter" idx="11"/>
          </p:nvPr>
        </p:nvSpPr>
        <p:spPr/>
        <p:txBody>
          <a:bodyPr/>
          <a:lstStyle/>
          <a:p>
            <a:endParaRPr lang="en-GB" dirty="0"/>
          </a:p>
        </p:txBody>
      </p:sp>
      <p:pic>
        <p:nvPicPr>
          <p:cNvPr id="7" name="Picture 6">
            <a:extLst>
              <a:ext uri="{FF2B5EF4-FFF2-40B4-BE49-F238E27FC236}">
                <a16:creationId xmlns:a16="http://schemas.microsoft.com/office/drawing/2014/main" id="{B10B5726-1F62-72F9-4045-4D91E9E47E11}"/>
              </a:ext>
            </a:extLst>
          </p:cNvPr>
          <p:cNvPicPr>
            <a:picLocks noChangeAspect="1"/>
          </p:cNvPicPr>
          <p:nvPr/>
        </p:nvPicPr>
        <p:blipFill>
          <a:blip r:embed="rId6"/>
          <a:stretch>
            <a:fillRect/>
          </a:stretch>
        </p:blipFill>
        <p:spPr>
          <a:xfrm>
            <a:off x="8994444" y="2554775"/>
            <a:ext cx="2359356" cy="2859272"/>
          </a:xfrm>
          <a:prstGeom prst="rect">
            <a:avLst/>
          </a:prstGeom>
        </p:spPr>
      </p:pic>
      <p:pic>
        <p:nvPicPr>
          <p:cNvPr id="17" name="Video 16">
            <a:hlinkClick r:id="" action="ppaction://media"/>
            <a:extLst>
              <a:ext uri="{FF2B5EF4-FFF2-40B4-BE49-F238E27FC236}">
                <a16:creationId xmlns:a16="http://schemas.microsoft.com/office/drawing/2014/main" id="{8797BBF7-D083-AECC-77EC-406F19D4F72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1049661"/>
      </p:ext>
    </p:extLst>
  </p:cSld>
  <p:clrMapOvr>
    <a:masterClrMapping/>
  </p:clrMapOvr>
  <mc:AlternateContent xmlns:mc="http://schemas.openxmlformats.org/markup-compatibility/2006" xmlns:p14="http://schemas.microsoft.com/office/powerpoint/2010/main">
    <mc:Choice Requires="p14">
      <p:transition spd="slow" p14:dur="2000" advTm="71612"/>
    </mc:Choice>
    <mc:Fallback xmlns="">
      <p:transition spd="slow" advTm="71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8554507-31EF-049A-8DD7-D7338D089888}"/>
              </a:ext>
            </a:extLst>
          </p:cNvPr>
          <p:cNvSpPr>
            <a:spLocks noGrp="1"/>
          </p:cNvSpPr>
          <p:nvPr>
            <p:ph type="ftr" sz="quarter" idx="11"/>
          </p:nvPr>
        </p:nvSpPr>
        <p:spPr/>
        <p:txBody>
          <a:bodyPr/>
          <a:lstStyle/>
          <a:p>
            <a:endParaRPr lang="en-GB" dirty="0"/>
          </a:p>
        </p:txBody>
      </p:sp>
      <p:pic>
        <p:nvPicPr>
          <p:cNvPr id="8" name="Picture 7">
            <a:extLst>
              <a:ext uri="{FF2B5EF4-FFF2-40B4-BE49-F238E27FC236}">
                <a16:creationId xmlns:a16="http://schemas.microsoft.com/office/drawing/2014/main" id="{7A2FCC71-17A3-7ACB-141B-9AD28DD80309}"/>
              </a:ext>
            </a:extLst>
          </p:cNvPr>
          <p:cNvPicPr>
            <a:picLocks noChangeAspect="1"/>
          </p:cNvPicPr>
          <p:nvPr/>
        </p:nvPicPr>
        <p:blipFill>
          <a:blip r:embed="rId5"/>
          <a:stretch>
            <a:fillRect/>
          </a:stretch>
        </p:blipFill>
        <p:spPr>
          <a:xfrm>
            <a:off x="614154" y="90052"/>
            <a:ext cx="2160485" cy="3039110"/>
          </a:xfrm>
          <a:prstGeom prst="rect">
            <a:avLst/>
          </a:prstGeom>
        </p:spPr>
      </p:pic>
      <p:pic>
        <p:nvPicPr>
          <p:cNvPr id="10" name="Picture 9">
            <a:extLst>
              <a:ext uri="{FF2B5EF4-FFF2-40B4-BE49-F238E27FC236}">
                <a16:creationId xmlns:a16="http://schemas.microsoft.com/office/drawing/2014/main" id="{FA3BF86E-827A-BED3-409A-5C1D7D96C4C1}"/>
              </a:ext>
            </a:extLst>
          </p:cNvPr>
          <p:cNvPicPr>
            <a:picLocks noChangeAspect="1"/>
          </p:cNvPicPr>
          <p:nvPr/>
        </p:nvPicPr>
        <p:blipFill>
          <a:blip r:embed="rId6"/>
          <a:stretch>
            <a:fillRect/>
          </a:stretch>
        </p:blipFill>
        <p:spPr>
          <a:xfrm>
            <a:off x="4169410" y="0"/>
            <a:ext cx="3390900" cy="2771775"/>
          </a:xfrm>
          <a:prstGeom prst="rect">
            <a:avLst/>
          </a:prstGeom>
        </p:spPr>
      </p:pic>
      <p:pic>
        <p:nvPicPr>
          <p:cNvPr id="16" name="Picture 15">
            <a:extLst>
              <a:ext uri="{FF2B5EF4-FFF2-40B4-BE49-F238E27FC236}">
                <a16:creationId xmlns:a16="http://schemas.microsoft.com/office/drawing/2014/main" id="{FDAE1EC3-3841-2BA6-94C3-0087D63B37A3}"/>
              </a:ext>
            </a:extLst>
          </p:cNvPr>
          <p:cNvPicPr>
            <a:picLocks noChangeAspect="1"/>
          </p:cNvPicPr>
          <p:nvPr/>
        </p:nvPicPr>
        <p:blipFill>
          <a:blip r:embed="rId7"/>
          <a:stretch>
            <a:fillRect/>
          </a:stretch>
        </p:blipFill>
        <p:spPr>
          <a:xfrm>
            <a:off x="8620124" y="1719580"/>
            <a:ext cx="3270885" cy="3848100"/>
          </a:xfrm>
          <a:prstGeom prst="rect">
            <a:avLst/>
          </a:prstGeom>
        </p:spPr>
      </p:pic>
      <p:pic>
        <p:nvPicPr>
          <p:cNvPr id="18" name="Picture 17">
            <a:extLst>
              <a:ext uri="{FF2B5EF4-FFF2-40B4-BE49-F238E27FC236}">
                <a16:creationId xmlns:a16="http://schemas.microsoft.com/office/drawing/2014/main" id="{F4501153-0EA5-6ADC-A847-CB697346F54A}"/>
              </a:ext>
            </a:extLst>
          </p:cNvPr>
          <p:cNvPicPr>
            <a:picLocks noChangeAspect="1"/>
          </p:cNvPicPr>
          <p:nvPr/>
        </p:nvPicPr>
        <p:blipFill>
          <a:blip r:embed="rId8"/>
          <a:stretch>
            <a:fillRect/>
          </a:stretch>
        </p:blipFill>
        <p:spPr>
          <a:xfrm>
            <a:off x="5198427" y="2902585"/>
            <a:ext cx="2181225" cy="3105150"/>
          </a:xfrm>
          <a:prstGeom prst="rect">
            <a:avLst/>
          </a:prstGeom>
        </p:spPr>
      </p:pic>
      <p:pic>
        <p:nvPicPr>
          <p:cNvPr id="20" name="Picture 19">
            <a:extLst>
              <a:ext uri="{FF2B5EF4-FFF2-40B4-BE49-F238E27FC236}">
                <a16:creationId xmlns:a16="http://schemas.microsoft.com/office/drawing/2014/main" id="{22544860-3B41-743C-F9DD-98238407698E}"/>
              </a:ext>
            </a:extLst>
          </p:cNvPr>
          <p:cNvPicPr>
            <a:picLocks noChangeAspect="1"/>
          </p:cNvPicPr>
          <p:nvPr/>
        </p:nvPicPr>
        <p:blipFill>
          <a:blip r:embed="rId9"/>
          <a:stretch>
            <a:fillRect/>
          </a:stretch>
        </p:blipFill>
        <p:spPr>
          <a:xfrm>
            <a:off x="591979" y="3429000"/>
            <a:ext cx="2657475" cy="2752725"/>
          </a:xfrm>
          <a:prstGeom prst="rect">
            <a:avLst/>
          </a:prstGeom>
        </p:spPr>
      </p:pic>
      <p:pic>
        <p:nvPicPr>
          <p:cNvPr id="14" name="Video 13">
            <a:hlinkClick r:id="" action="ppaction://media"/>
            <a:extLst>
              <a:ext uri="{FF2B5EF4-FFF2-40B4-BE49-F238E27FC236}">
                <a16:creationId xmlns:a16="http://schemas.microsoft.com/office/drawing/2014/main" id="{1B128DE9-0627-4731-8FA1-F80CC1E1342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10001504" y="0"/>
            <a:ext cx="1127760" cy="1127760"/>
          </a:xfrm>
          <a:prstGeom prst="ellipse">
            <a:avLst/>
          </a:prstGeom>
        </p:spPr>
      </p:pic>
    </p:spTree>
    <p:extLst>
      <p:ext uri="{BB962C8B-B14F-4D97-AF65-F5344CB8AC3E}">
        <p14:creationId xmlns:p14="http://schemas.microsoft.com/office/powerpoint/2010/main" val="4122119447"/>
      </p:ext>
    </p:extLst>
  </p:cSld>
  <p:clrMapOvr>
    <a:masterClrMapping/>
  </p:clrMapOvr>
  <mc:AlternateContent xmlns:mc="http://schemas.openxmlformats.org/markup-compatibility/2006" xmlns:p14="http://schemas.microsoft.com/office/powerpoint/2010/main">
    <mc:Choice Requires="p14">
      <p:transition spd="slow" p14:dur="2000" advTm="115916"/>
    </mc:Choice>
    <mc:Fallback xmlns="">
      <p:transition spd="slow" advTm="115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250E5-C657-4397-A5F4-CE987F48333C}"/>
              </a:ext>
            </a:extLst>
          </p:cNvPr>
          <p:cNvSpPr>
            <a:spLocks noGrp="1"/>
          </p:cNvSpPr>
          <p:nvPr>
            <p:ph type="title"/>
          </p:nvPr>
        </p:nvSpPr>
        <p:spPr/>
        <p:txBody>
          <a:bodyPr>
            <a:normAutofit fontScale="90000"/>
          </a:bodyPr>
          <a:lstStyle/>
          <a:p>
            <a:r>
              <a:rPr lang="en-GB" dirty="0"/>
              <a:t>Examples of conditions we typically discuss at PD surgery &amp; may then take onto caseload</a:t>
            </a:r>
          </a:p>
        </p:txBody>
      </p:sp>
      <p:sp>
        <p:nvSpPr>
          <p:cNvPr id="4" name="Content Placeholder 3">
            <a:extLst>
              <a:ext uri="{FF2B5EF4-FFF2-40B4-BE49-F238E27FC236}">
                <a16:creationId xmlns:a16="http://schemas.microsoft.com/office/drawing/2014/main" id="{159F435A-00C3-4FB6-895C-9D66538C66FE}"/>
              </a:ext>
            </a:extLst>
          </p:cNvPr>
          <p:cNvSpPr>
            <a:spLocks noGrp="1"/>
          </p:cNvSpPr>
          <p:nvPr>
            <p:ph idx="1"/>
          </p:nvPr>
        </p:nvSpPr>
        <p:spPr/>
        <p:txBody>
          <a:bodyPr>
            <a:normAutofit fontScale="77500" lnSpcReduction="20000"/>
          </a:bodyPr>
          <a:lstStyle/>
          <a:p>
            <a:pPr algn="l">
              <a:buFont typeface="Arial" panose="020B0604020202020204" pitchFamily="34" charset="0"/>
              <a:buChar char="•"/>
            </a:pPr>
            <a:r>
              <a:rPr lang="en-GB" b="0" i="0" dirty="0">
                <a:solidFill>
                  <a:srgbClr val="444444"/>
                </a:solidFill>
                <a:effectLst/>
                <a:latin typeface="Neris"/>
              </a:rPr>
              <a:t>Neurological impairment, e.g. cerebral palsy</a:t>
            </a:r>
          </a:p>
          <a:p>
            <a:pPr algn="l">
              <a:buFont typeface="Arial" panose="020B0604020202020204" pitchFamily="34" charset="0"/>
              <a:buChar char="•"/>
            </a:pPr>
            <a:r>
              <a:rPr lang="en-GB" dirty="0">
                <a:solidFill>
                  <a:srgbClr val="444444"/>
                </a:solidFill>
                <a:latin typeface="Neris"/>
              </a:rPr>
              <a:t>‘Muscle wastage’</a:t>
            </a:r>
            <a:r>
              <a:rPr lang="en-GB" b="0" i="0" dirty="0">
                <a:solidFill>
                  <a:srgbClr val="444444"/>
                </a:solidFill>
                <a:effectLst/>
                <a:latin typeface="Neris"/>
              </a:rPr>
              <a:t> conditions, e.g. Duchenne Muscular Dystrophy, SMA</a:t>
            </a:r>
          </a:p>
          <a:p>
            <a:r>
              <a:rPr lang="en-GB" b="0" i="0" dirty="0">
                <a:solidFill>
                  <a:srgbClr val="444444"/>
                </a:solidFill>
                <a:effectLst/>
                <a:latin typeface="Neris"/>
              </a:rPr>
              <a:t>Achondroplasia</a:t>
            </a:r>
          </a:p>
          <a:p>
            <a:r>
              <a:rPr lang="en-GB" b="0" i="0" dirty="0">
                <a:solidFill>
                  <a:srgbClr val="444444"/>
                </a:solidFill>
                <a:effectLst/>
                <a:latin typeface="Neris"/>
              </a:rPr>
              <a:t>OI</a:t>
            </a:r>
          </a:p>
          <a:p>
            <a:r>
              <a:rPr lang="en-GB" b="0" i="0" dirty="0">
                <a:solidFill>
                  <a:srgbClr val="444444"/>
                </a:solidFill>
                <a:effectLst/>
                <a:latin typeface="Neris"/>
              </a:rPr>
              <a:t>Upper and lower limb differences</a:t>
            </a:r>
          </a:p>
          <a:p>
            <a:pPr algn="l">
              <a:buFont typeface="Arial" panose="020B0604020202020204" pitchFamily="34" charset="0"/>
              <a:buChar char="•"/>
            </a:pPr>
            <a:r>
              <a:rPr lang="en-GB" b="0" i="0" dirty="0">
                <a:solidFill>
                  <a:srgbClr val="444444"/>
                </a:solidFill>
                <a:effectLst/>
                <a:latin typeface="Neris"/>
              </a:rPr>
              <a:t>Chromosomal disorders affecting </a:t>
            </a:r>
            <a:r>
              <a:rPr lang="en-GB" i="0" dirty="0">
                <a:solidFill>
                  <a:srgbClr val="444444"/>
                </a:solidFill>
                <a:effectLst/>
                <a:latin typeface="Neris"/>
              </a:rPr>
              <a:t>physical development (impactin</a:t>
            </a:r>
            <a:r>
              <a:rPr lang="en-GB" dirty="0">
                <a:solidFill>
                  <a:srgbClr val="444444"/>
                </a:solidFill>
                <a:latin typeface="Neris"/>
              </a:rPr>
              <a:t>g mobility significantly)</a:t>
            </a:r>
            <a:endParaRPr lang="en-GB" i="0" dirty="0">
              <a:solidFill>
                <a:srgbClr val="444444"/>
              </a:solidFill>
              <a:effectLst/>
              <a:latin typeface="Neris"/>
            </a:endParaRPr>
          </a:p>
          <a:p>
            <a:pPr algn="l">
              <a:buFont typeface="Arial" panose="020B0604020202020204" pitchFamily="34" charset="0"/>
              <a:buChar char="•"/>
            </a:pPr>
            <a:r>
              <a:rPr lang="en-GB" b="0" i="0" dirty="0">
                <a:solidFill>
                  <a:srgbClr val="444444"/>
                </a:solidFill>
                <a:effectLst/>
                <a:latin typeface="Neris"/>
              </a:rPr>
              <a:t>Acquired brain injury- stroke.</a:t>
            </a:r>
          </a:p>
          <a:p>
            <a:pPr algn="l">
              <a:buFont typeface="Arial" panose="020B0604020202020204" pitchFamily="34" charset="0"/>
              <a:buChar char="•"/>
            </a:pPr>
            <a:r>
              <a:rPr lang="en-GB" b="1" i="0" dirty="0">
                <a:solidFill>
                  <a:srgbClr val="444444"/>
                </a:solidFill>
                <a:effectLst/>
                <a:latin typeface="Neris"/>
              </a:rPr>
              <a:t>Complex </a:t>
            </a:r>
            <a:r>
              <a:rPr lang="en-GB" i="0" dirty="0">
                <a:solidFill>
                  <a:srgbClr val="444444"/>
                </a:solidFill>
                <a:effectLst/>
                <a:latin typeface="Neris"/>
              </a:rPr>
              <a:t>medical needs</a:t>
            </a:r>
            <a:r>
              <a:rPr lang="en-GB" b="0" i="0" dirty="0">
                <a:solidFill>
                  <a:srgbClr val="444444"/>
                </a:solidFill>
                <a:effectLst/>
                <a:latin typeface="Neris"/>
              </a:rPr>
              <a:t>, e.g. cancer, </a:t>
            </a:r>
            <a:r>
              <a:rPr lang="en-GB" dirty="0">
                <a:solidFill>
                  <a:srgbClr val="444444"/>
                </a:solidFill>
                <a:latin typeface="Neris"/>
              </a:rPr>
              <a:t>uncontrolled</a:t>
            </a:r>
            <a:r>
              <a:rPr lang="en-GB" b="0" i="0" dirty="0">
                <a:solidFill>
                  <a:srgbClr val="444444"/>
                </a:solidFill>
                <a:effectLst/>
                <a:latin typeface="Neris"/>
              </a:rPr>
              <a:t> epilepsy/diabetes, chronic illness, cystic fibrosis. WE CAN SIGNPOST YOU TO THE APPROPRIATE NURSE.</a:t>
            </a:r>
          </a:p>
          <a:p>
            <a:pPr algn="l">
              <a:buFont typeface="Arial" panose="020B0604020202020204" pitchFamily="34" charset="0"/>
              <a:buChar char="•"/>
            </a:pPr>
            <a:r>
              <a:rPr lang="en-GB" dirty="0">
                <a:solidFill>
                  <a:srgbClr val="444444"/>
                </a:solidFill>
                <a:latin typeface="Neris"/>
              </a:rPr>
              <a:t>No diagnosis but significantly delayed with mobility and not making progress; suggestive of an underlying disability</a:t>
            </a:r>
            <a:endParaRPr lang="en-GB" b="0" i="0" dirty="0">
              <a:solidFill>
                <a:srgbClr val="444444"/>
              </a:solidFill>
              <a:effectLst/>
              <a:latin typeface="Neris"/>
            </a:endParaRPr>
          </a:p>
          <a:p>
            <a:endParaRPr lang="en-GB" dirty="0"/>
          </a:p>
        </p:txBody>
      </p:sp>
      <p:pic>
        <p:nvPicPr>
          <p:cNvPr id="3" name="Picture 2">
            <a:extLst>
              <a:ext uri="{FF2B5EF4-FFF2-40B4-BE49-F238E27FC236}">
                <a16:creationId xmlns:a16="http://schemas.microsoft.com/office/drawing/2014/main" id="{250ADE40-4093-17E3-D5E5-C97C7DDD7865}"/>
              </a:ext>
            </a:extLst>
          </p:cNvPr>
          <p:cNvPicPr>
            <a:picLocks noChangeAspect="1"/>
          </p:cNvPicPr>
          <p:nvPr/>
        </p:nvPicPr>
        <p:blipFill>
          <a:blip r:embed="rId5"/>
          <a:stretch>
            <a:fillRect/>
          </a:stretch>
        </p:blipFill>
        <p:spPr>
          <a:xfrm>
            <a:off x="10143271" y="6248787"/>
            <a:ext cx="853514" cy="554784"/>
          </a:xfrm>
          <a:prstGeom prst="rect">
            <a:avLst/>
          </a:prstGeom>
        </p:spPr>
      </p:pic>
      <p:pic>
        <p:nvPicPr>
          <p:cNvPr id="12" name="Video 11">
            <a:hlinkClick r:id="" action="ppaction://media"/>
            <a:extLst>
              <a:ext uri="{FF2B5EF4-FFF2-40B4-BE49-F238E27FC236}">
                <a16:creationId xmlns:a16="http://schemas.microsoft.com/office/drawing/2014/main" id="{E351B4E3-42B3-2C18-4389-DCA901995F4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7431024" y="5774865"/>
            <a:ext cx="1223518" cy="1223518"/>
          </a:xfrm>
          <a:prstGeom prst="ellipse">
            <a:avLst/>
          </a:prstGeom>
        </p:spPr>
      </p:pic>
    </p:spTree>
    <p:extLst>
      <p:ext uri="{BB962C8B-B14F-4D97-AF65-F5344CB8AC3E}">
        <p14:creationId xmlns:p14="http://schemas.microsoft.com/office/powerpoint/2010/main" val="3174924226"/>
      </p:ext>
    </p:extLst>
  </p:cSld>
  <p:clrMapOvr>
    <a:masterClrMapping/>
  </p:clrMapOvr>
  <mc:AlternateContent xmlns:mc="http://schemas.openxmlformats.org/markup-compatibility/2006" xmlns:p14="http://schemas.microsoft.com/office/powerpoint/2010/main">
    <mc:Choice Requires="p14">
      <p:transition spd="slow" p14:dur="2000" advTm="319540"/>
    </mc:Choice>
    <mc:Fallback xmlns="">
      <p:transition spd="slow" advTm="319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0F60-AC72-1A95-9899-0B0119D50690}"/>
              </a:ext>
            </a:extLst>
          </p:cNvPr>
          <p:cNvSpPr>
            <a:spLocks noGrp="1"/>
          </p:cNvSpPr>
          <p:nvPr>
            <p:ph type="title"/>
          </p:nvPr>
        </p:nvSpPr>
        <p:spPr/>
        <p:txBody>
          <a:bodyPr/>
          <a:lstStyle/>
          <a:p>
            <a:r>
              <a:rPr lang="en-GB" dirty="0"/>
              <a:t>Cerebral Palsy</a:t>
            </a:r>
          </a:p>
        </p:txBody>
      </p:sp>
      <p:sp>
        <p:nvSpPr>
          <p:cNvPr id="4" name="Footer Placeholder 3">
            <a:extLst>
              <a:ext uri="{FF2B5EF4-FFF2-40B4-BE49-F238E27FC236}">
                <a16:creationId xmlns:a16="http://schemas.microsoft.com/office/drawing/2014/main" id="{8F801811-0534-5D72-7A48-46FE18826F77}"/>
              </a:ext>
            </a:extLst>
          </p:cNvPr>
          <p:cNvSpPr>
            <a:spLocks noGrp="1"/>
          </p:cNvSpPr>
          <p:nvPr>
            <p:ph type="ftr" sz="quarter" idx="11"/>
          </p:nvPr>
        </p:nvSpPr>
        <p:spPr/>
        <p:txBody>
          <a:bodyPr/>
          <a:lstStyle/>
          <a:p>
            <a:endParaRPr lang="en-GB" dirty="0"/>
          </a:p>
        </p:txBody>
      </p:sp>
      <p:pic>
        <p:nvPicPr>
          <p:cNvPr id="6" name="Picture 5">
            <a:extLst>
              <a:ext uri="{FF2B5EF4-FFF2-40B4-BE49-F238E27FC236}">
                <a16:creationId xmlns:a16="http://schemas.microsoft.com/office/drawing/2014/main" id="{44A24325-771B-729F-74B6-94795D12A139}"/>
              </a:ext>
            </a:extLst>
          </p:cNvPr>
          <p:cNvPicPr>
            <a:picLocks noChangeAspect="1"/>
          </p:cNvPicPr>
          <p:nvPr/>
        </p:nvPicPr>
        <p:blipFill>
          <a:blip r:embed="rId5"/>
          <a:stretch>
            <a:fillRect/>
          </a:stretch>
        </p:blipFill>
        <p:spPr>
          <a:xfrm>
            <a:off x="1662112" y="1609725"/>
            <a:ext cx="8867775" cy="3638550"/>
          </a:xfrm>
          <a:prstGeom prst="rect">
            <a:avLst/>
          </a:prstGeom>
        </p:spPr>
      </p:pic>
      <p:pic>
        <p:nvPicPr>
          <p:cNvPr id="15" name="Video 14">
            <a:hlinkClick r:id="" action="ppaction://media"/>
            <a:extLst>
              <a:ext uri="{FF2B5EF4-FFF2-40B4-BE49-F238E27FC236}">
                <a16:creationId xmlns:a16="http://schemas.microsoft.com/office/drawing/2014/main" id="{CE7A7849-BB54-BDDC-8953-36556DD661A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35334217"/>
      </p:ext>
    </p:extLst>
  </p:cSld>
  <p:clrMapOvr>
    <a:masterClrMapping/>
  </p:clrMapOvr>
  <mc:AlternateContent xmlns:mc="http://schemas.openxmlformats.org/markup-compatibility/2006" xmlns:p14="http://schemas.microsoft.com/office/powerpoint/2010/main">
    <mc:Choice Requires="p14">
      <p:transition spd="slow" p14:dur="2000" advTm="45549"/>
    </mc:Choice>
    <mc:Fallback xmlns="">
      <p:transition spd="slow" advTm="45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56F3-F722-B2CF-1DF4-FC7AFC021145}"/>
              </a:ext>
            </a:extLst>
          </p:cNvPr>
          <p:cNvSpPr>
            <a:spLocks noGrp="1"/>
          </p:cNvSpPr>
          <p:nvPr>
            <p:ph type="title"/>
          </p:nvPr>
        </p:nvSpPr>
        <p:spPr/>
        <p:txBody>
          <a:bodyPr/>
          <a:lstStyle/>
          <a:p>
            <a:r>
              <a:rPr lang="en-GB" dirty="0"/>
              <a:t>Mainstream or Specialist? </a:t>
            </a:r>
            <a:r>
              <a:rPr lang="en-GB" dirty="0" err="1"/>
              <a:t>EHCp</a:t>
            </a:r>
            <a:r>
              <a:rPr lang="en-GB" dirty="0"/>
              <a:t>?</a:t>
            </a:r>
          </a:p>
        </p:txBody>
      </p:sp>
      <p:sp>
        <p:nvSpPr>
          <p:cNvPr id="3" name="Content Placeholder 2">
            <a:extLst>
              <a:ext uri="{FF2B5EF4-FFF2-40B4-BE49-F238E27FC236}">
                <a16:creationId xmlns:a16="http://schemas.microsoft.com/office/drawing/2014/main" id="{0DB2A5CE-3E92-24BF-F9A3-49F742C9A4E4}"/>
              </a:ext>
            </a:extLst>
          </p:cNvPr>
          <p:cNvSpPr>
            <a:spLocks noGrp="1"/>
          </p:cNvSpPr>
          <p:nvPr>
            <p:ph idx="1"/>
          </p:nvPr>
        </p:nvSpPr>
        <p:spPr/>
        <p:txBody>
          <a:bodyPr/>
          <a:lstStyle/>
          <a:p>
            <a:endParaRPr lang="en-GB"/>
          </a:p>
        </p:txBody>
      </p:sp>
      <p:sp>
        <p:nvSpPr>
          <p:cNvPr id="4" name="Footer Placeholder 3">
            <a:extLst>
              <a:ext uri="{FF2B5EF4-FFF2-40B4-BE49-F238E27FC236}">
                <a16:creationId xmlns:a16="http://schemas.microsoft.com/office/drawing/2014/main" id="{B022A342-70B7-34EF-6F4E-56590EBFB313}"/>
              </a:ext>
            </a:extLst>
          </p:cNvPr>
          <p:cNvSpPr>
            <a:spLocks noGrp="1"/>
          </p:cNvSpPr>
          <p:nvPr>
            <p:ph type="ftr" sz="quarter" idx="11"/>
          </p:nvPr>
        </p:nvSpPr>
        <p:spPr/>
        <p:txBody>
          <a:bodyPr/>
          <a:lstStyle/>
          <a:p>
            <a:endParaRPr lang="en-GB" dirty="0"/>
          </a:p>
        </p:txBody>
      </p:sp>
      <p:pic>
        <p:nvPicPr>
          <p:cNvPr id="11" name="Video 10">
            <a:hlinkClick r:id="" action="ppaction://media"/>
            <a:extLst>
              <a:ext uri="{FF2B5EF4-FFF2-40B4-BE49-F238E27FC236}">
                <a16:creationId xmlns:a16="http://schemas.microsoft.com/office/drawing/2014/main" id="{FB63CBDB-260C-C9D4-519E-D0101947A63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31718377"/>
      </p:ext>
    </p:extLst>
  </p:cSld>
  <p:clrMapOvr>
    <a:masterClrMapping/>
  </p:clrMapOvr>
  <mc:AlternateContent xmlns:mc="http://schemas.openxmlformats.org/markup-compatibility/2006" xmlns:p14="http://schemas.microsoft.com/office/powerpoint/2010/main">
    <mc:Choice Requires="p14">
      <p:transition spd="slow" p14:dur="2000" advTm="127555"/>
    </mc:Choice>
    <mc:Fallback xmlns="">
      <p:transition spd="slow" advTm="127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69B6D-1F20-77C0-053E-B59E4D730610}"/>
              </a:ext>
            </a:extLst>
          </p:cNvPr>
          <p:cNvSpPr>
            <a:spLocks noGrp="1"/>
          </p:cNvSpPr>
          <p:nvPr>
            <p:ph type="title"/>
          </p:nvPr>
        </p:nvSpPr>
        <p:spPr/>
        <p:txBody>
          <a:bodyPr/>
          <a:lstStyle/>
          <a:p>
            <a:r>
              <a:rPr lang="en-GB" dirty="0"/>
              <a:t>Reasonable Adjustments</a:t>
            </a:r>
          </a:p>
        </p:txBody>
      </p:sp>
      <p:sp>
        <p:nvSpPr>
          <p:cNvPr id="3" name="Content Placeholder 2">
            <a:extLst>
              <a:ext uri="{FF2B5EF4-FFF2-40B4-BE49-F238E27FC236}">
                <a16:creationId xmlns:a16="http://schemas.microsoft.com/office/drawing/2014/main" id="{CE55A4C9-874D-4A1D-9D14-A4000647F283}"/>
              </a:ext>
            </a:extLst>
          </p:cNvPr>
          <p:cNvSpPr>
            <a:spLocks noGrp="1"/>
          </p:cNvSpPr>
          <p:nvPr>
            <p:ph idx="1"/>
          </p:nvPr>
        </p:nvSpPr>
        <p:spPr/>
        <p:txBody>
          <a:bodyPr/>
          <a:lstStyle/>
          <a:p>
            <a:r>
              <a:rPr lang="en-GB" dirty="0"/>
              <a:t>Adapting food policy for child with CF so they can have extra fatty foods.</a:t>
            </a:r>
          </a:p>
          <a:p>
            <a:r>
              <a:rPr lang="en-GB" dirty="0"/>
              <a:t>Adapting the uniform policy for a child that bottom shuffles outside</a:t>
            </a:r>
          </a:p>
          <a:p>
            <a:r>
              <a:rPr lang="en-GB" dirty="0"/>
              <a:t>Going to an alternative educational visit as the castle isn’t accessible that meets the same learning objective.</a:t>
            </a:r>
          </a:p>
          <a:p>
            <a:r>
              <a:rPr lang="en-GB" dirty="0"/>
              <a:t>Sourcing a wheelchair friendly taxi for the school trip for the pupil and friends to use</a:t>
            </a:r>
          </a:p>
          <a:p>
            <a:r>
              <a:rPr lang="en-GB" dirty="0"/>
              <a:t>Finding storage for the stander at school</a:t>
            </a:r>
          </a:p>
        </p:txBody>
      </p:sp>
      <p:sp>
        <p:nvSpPr>
          <p:cNvPr id="4" name="Footer Placeholder 3">
            <a:extLst>
              <a:ext uri="{FF2B5EF4-FFF2-40B4-BE49-F238E27FC236}">
                <a16:creationId xmlns:a16="http://schemas.microsoft.com/office/drawing/2014/main" id="{1FBB9F73-0143-3DEF-D9B5-4695D2C578E1}"/>
              </a:ext>
            </a:extLst>
          </p:cNvPr>
          <p:cNvSpPr>
            <a:spLocks noGrp="1"/>
          </p:cNvSpPr>
          <p:nvPr>
            <p:ph type="ftr" sz="quarter" idx="11"/>
          </p:nvPr>
        </p:nvSpPr>
        <p:spPr/>
        <p:txBody>
          <a:bodyPr/>
          <a:lstStyle/>
          <a:p>
            <a:endParaRPr lang="en-GB" dirty="0"/>
          </a:p>
        </p:txBody>
      </p:sp>
      <p:pic>
        <p:nvPicPr>
          <p:cNvPr id="7" name="Video 6">
            <a:hlinkClick r:id="" action="ppaction://media"/>
            <a:extLst>
              <a:ext uri="{FF2B5EF4-FFF2-40B4-BE49-F238E27FC236}">
                <a16:creationId xmlns:a16="http://schemas.microsoft.com/office/drawing/2014/main" id="{FDC7E172-3FFC-3938-97E3-C7D2255B63D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64014804"/>
      </p:ext>
    </p:extLst>
  </p:cSld>
  <p:clrMapOvr>
    <a:masterClrMapping/>
  </p:clrMapOvr>
  <mc:AlternateContent xmlns:mc="http://schemas.openxmlformats.org/markup-compatibility/2006" xmlns:p14="http://schemas.microsoft.com/office/powerpoint/2010/main">
    <mc:Choice Requires="p14">
      <p:transition spd="slow" p14:dur="2000" advTm="69135"/>
    </mc:Choice>
    <mc:Fallback xmlns="">
      <p:transition spd="slow" advTm="6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8"/>
</p:tagLst>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F885124-FBDC-4AC5-BF93-2C743D6C87B4}" vid="{D24B6E93-2400-46E1-BC0F-A41C166413FE}"/>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F885124-FBDC-4AC5-BF93-2C743D6C87B4}" vid="{669A6188-C966-4E52-B81E-DBA533E2284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83bed1e6-8c14-4bb3-adcd-c9e79bd5978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5C7323DE41594EA9695955BEC25A33" ma:contentTypeVersion="18" ma:contentTypeDescription="Create a new document." ma:contentTypeScope="" ma:versionID="2d21e2dbdce99d985fd2bdf0d4530a3b">
  <xsd:schema xmlns:xsd="http://www.w3.org/2001/XMLSchema" xmlns:xs="http://www.w3.org/2001/XMLSchema" xmlns:p="http://schemas.microsoft.com/office/2006/metadata/properties" xmlns:ns3="83bed1e6-8c14-4bb3-adcd-c9e79bd5978c" xmlns:ns4="a5ea4db4-d405-4f9b-8ed7-db59b6d9ad2a" targetNamespace="http://schemas.microsoft.com/office/2006/metadata/properties" ma:root="true" ma:fieldsID="848e4970a4c1919fd3f692b1c23efaa0" ns3:_="" ns4:_="">
    <xsd:import namespace="83bed1e6-8c14-4bb3-adcd-c9e79bd5978c"/>
    <xsd:import namespace="a5ea4db4-d405-4f9b-8ed7-db59b6d9ad2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ed1e6-8c14-4bb3-adcd-c9e79bd597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ea4db4-d405-4f9b-8ed7-db59b6d9ad2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7400C9-0C65-446E-8CD2-CFDCEF649D7B}">
  <ds:schemaRefs>
    <ds:schemaRef ds:uri="http://schemas.microsoft.com/sharepoint/v3/contenttype/forms"/>
  </ds:schemaRefs>
</ds:datastoreItem>
</file>

<file path=customXml/itemProps2.xml><?xml version="1.0" encoding="utf-8"?>
<ds:datastoreItem xmlns:ds="http://schemas.openxmlformats.org/officeDocument/2006/customXml" ds:itemID="{63665E4C-547D-429F-BE25-55170930FBA3}">
  <ds:schemaRefs>
    <ds:schemaRef ds:uri="http://purl.org/dc/terms/"/>
    <ds:schemaRef ds:uri="http://schemas.openxmlformats.org/package/2006/metadata/core-properties"/>
    <ds:schemaRef ds:uri="83bed1e6-8c14-4bb3-adcd-c9e79bd5978c"/>
    <ds:schemaRef ds:uri="http://schemas.microsoft.com/office/2006/documentManagement/types"/>
    <ds:schemaRef ds:uri="http://schemas.microsoft.com/office/infopath/2007/PartnerControls"/>
    <ds:schemaRef ds:uri="http://purl.org/dc/elements/1.1/"/>
    <ds:schemaRef ds:uri="http://schemas.microsoft.com/office/2006/metadata/properties"/>
    <ds:schemaRef ds:uri="a5ea4db4-d405-4f9b-8ed7-db59b6d9ad2a"/>
    <ds:schemaRef ds:uri="http://www.w3.org/XML/1998/namespace"/>
    <ds:schemaRef ds:uri="http://purl.org/dc/dcmitype/"/>
  </ds:schemaRefs>
</ds:datastoreItem>
</file>

<file path=customXml/itemProps3.xml><?xml version="1.0" encoding="utf-8"?>
<ds:datastoreItem xmlns:ds="http://schemas.openxmlformats.org/officeDocument/2006/customXml" ds:itemID="{1E549880-CC84-4E8C-89AC-FC312258F4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bed1e6-8c14-4bb3-adcd-c9e79bd5978c"/>
    <ds:schemaRef ds:uri="a5ea4db4-d405-4f9b-8ed7-db59b6d9ad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253a20d-c735-4bfe-a8b7-3e6ab37f5f90}" enabled="0" method="" siteId="{3253a20d-c735-4bfe-a8b7-3e6ab37f5f90}" removed="1"/>
</clbl:labelList>
</file>

<file path=docProps/app.xml><?xml version="1.0" encoding="utf-8"?>
<Properties xmlns="http://schemas.openxmlformats.org/officeDocument/2006/extended-properties" xmlns:vt="http://schemas.openxmlformats.org/officeDocument/2006/docPropsVTypes">
  <Template>template 6</Template>
  <TotalTime>4046</TotalTime>
  <Words>4510</Words>
  <Application>Microsoft Office PowerPoint</Application>
  <PresentationFormat>Widescreen</PresentationFormat>
  <Paragraphs>252</Paragraphs>
  <Slides>37</Slides>
  <Notes>29</Notes>
  <HiddenSlides>0</HiddenSlides>
  <MMClips>37</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37</vt:i4>
      </vt:variant>
    </vt:vector>
  </HeadingPairs>
  <TitlesOfParts>
    <vt:vector size="50" baseType="lpstr">
      <vt:lpstr>Arial</vt:lpstr>
      <vt:lpstr>Baloo 2</vt:lpstr>
      <vt:lpstr>Calibri</vt:lpstr>
      <vt:lpstr>Calibri Light</vt:lpstr>
      <vt:lpstr>DM Sans</vt:lpstr>
      <vt:lpstr>Frutiger LT W01_55 Roma1475738</vt:lpstr>
      <vt:lpstr>Montserrat</vt:lpstr>
      <vt:lpstr>Neris</vt:lpstr>
      <vt:lpstr>Symbol</vt:lpstr>
      <vt:lpstr>Times New Roman</vt:lpstr>
      <vt:lpstr>Office Theme</vt:lpstr>
      <vt:lpstr>1_Custom Design</vt:lpstr>
      <vt:lpstr>Custom Design</vt:lpstr>
      <vt:lpstr>STLS  Physical Disability</vt:lpstr>
      <vt:lpstr>Who are PD STLS?</vt:lpstr>
      <vt:lpstr>How do you refer to PD STLS? </vt:lpstr>
      <vt:lpstr>PowerPoint Presentation</vt:lpstr>
      <vt:lpstr>PowerPoint Presentation</vt:lpstr>
      <vt:lpstr>Examples of conditions we typically discuss at PD surgery &amp; may then take onto caseload</vt:lpstr>
      <vt:lpstr>Cerebral Palsy</vt:lpstr>
      <vt:lpstr>Mainstream or Specialist? EHCp?</vt:lpstr>
      <vt:lpstr>Reasonable Adjustments</vt:lpstr>
      <vt:lpstr>Common advice we give..</vt:lpstr>
      <vt:lpstr>Gross Motor  Rolling Sitting Standing Crawling Stepping</vt:lpstr>
      <vt:lpstr>Fine motor</vt:lpstr>
      <vt:lpstr>Bringing the world to the child</vt:lpstr>
      <vt:lpstr>Meet the child where they are at! GMS</vt:lpstr>
      <vt:lpstr>PowerPoint Presentation</vt:lpstr>
      <vt:lpstr>How to encourage standing/side stepping?</vt:lpstr>
      <vt:lpstr>PowerPoint Presentation</vt:lpstr>
      <vt:lpstr>Meet the child where they are at FMS</vt:lpstr>
      <vt:lpstr>Crossing the midline</vt:lpstr>
      <vt:lpstr>Key training for settings</vt:lpstr>
      <vt:lpstr>IDDSI FRAMEWORK</vt:lpstr>
      <vt:lpstr>PowerPoint Presentation</vt:lpstr>
      <vt:lpstr>I’m worried about the child starting safely..</vt:lpstr>
      <vt:lpstr>Care Plans, Risk Assessments, Intimate Care Plans &amp;  PEEPs</vt:lpstr>
      <vt:lpstr>Individual Health Care Plans</vt:lpstr>
      <vt:lpstr>PowerPoint Presentation</vt:lpstr>
      <vt:lpstr>Risk Assessments </vt:lpstr>
      <vt:lpstr>PEEPS</vt:lpstr>
      <vt:lpstr>PEEP</vt:lpstr>
      <vt:lpstr>Physical Disability Management Plan</vt:lpstr>
      <vt:lpstr>Contacts for Kentchft Trust</vt:lpstr>
      <vt:lpstr>PDNET</vt:lpstr>
      <vt:lpstr>  kate.hebson@kent.gov.uk- Canterbury Email pdteam@kent.gov.uk for training / referrals/contacts for other districts.</vt:lpstr>
      <vt:lpstr>DAF</vt:lpstr>
      <vt:lpstr>PowerPoint Presentation</vt:lpstr>
      <vt:lpstr>Personalised Plans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Uttin</dc:creator>
  <cp:lastModifiedBy>Michayla Rapley</cp:lastModifiedBy>
  <cp:revision>16</cp:revision>
  <cp:lastPrinted>2023-03-10T13:50:46Z</cp:lastPrinted>
  <dcterms:created xsi:type="dcterms:W3CDTF">2021-03-22T09:00:42Z</dcterms:created>
  <dcterms:modified xsi:type="dcterms:W3CDTF">2024-03-20T10:23:12Z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c23c476-cbf5-4bdf-8bac-439e7580a81d_Enabled">
    <vt:lpwstr>False</vt:lpwstr>
  </property>
  <property fmtid="{D5CDD505-2E9C-101B-9397-08002B2CF9AE}" pid="3" name="MSIP_Label_8c23c476-cbf5-4bdf-8bac-439e7580a81d_SiteId">
    <vt:lpwstr>ffe7f791-b397-4eb8-94b1-8a47fbb0fcb2</vt:lpwstr>
  </property>
  <property fmtid="{D5CDD505-2E9C-101B-9397-08002B2CF9AE}" pid="4" name="MSIP_Label_8c23c476-cbf5-4bdf-8bac-439e7580a81d_Owner">
    <vt:lpwstr>nuttin@valence.kent.sch.uk</vt:lpwstr>
  </property>
  <property fmtid="{D5CDD505-2E9C-101B-9397-08002B2CF9AE}" pid="5" name="MSIP_Label_8c23c476-cbf5-4bdf-8bac-439e7580a81d_SetDate">
    <vt:lpwstr>2021-03-23T21:30:13.0419201Z</vt:lpwstr>
  </property>
  <property fmtid="{D5CDD505-2E9C-101B-9397-08002B2CF9AE}" pid="6" name="MSIP_Label_8c23c476-cbf5-4bdf-8bac-439e7580a81d_Name">
    <vt:lpwstr>All Staff - Full Control - Internal Use Only</vt:lpwstr>
  </property>
  <property fmtid="{D5CDD505-2E9C-101B-9397-08002B2CF9AE}" pid="7" name="MSIP_Label_8c23c476-cbf5-4bdf-8bac-439e7580a81d_Application">
    <vt:lpwstr>Microsoft Azure Information Protection</vt:lpwstr>
  </property>
  <property fmtid="{D5CDD505-2E9C-101B-9397-08002B2CF9AE}" pid="8" name="MSIP_Label_8c23c476-cbf5-4bdf-8bac-439e7580a81d_ActionId">
    <vt:lpwstr>701c35e3-a2ca-43af-b9f1-2a449b569616</vt:lpwstr>
  </property>
  <property fmtid="{D5CDD505-2E9C-101B-9397-08002B2CF9AE}" pid="9" name="MSIP_Label_8c23c476-cbf5-4bdf-8bac-439e7580a81d_Extended_MSFT_Method">
    <vt:lpwstr>Manual</vt:lpwstr>
  </property>
  <property fmtid="{D5CDD505-2E9C-101B-9397-08002B2CF9AE}" pid="10" name="MediaServiceImageTags">
    <vt:lpwstr/>
  </property>
  <property fmtid="{D5CDD505-2E9C-101B-9397-08002B2CF9AE}" pid="11" name="ContentTypeId">
    <vt:lpwstr>0x010100B65C7323DE41594EA9695955BEC25A33</vt:lpwstr>
  </property>
</Properties>
</file>