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handoutMasterIdLst>
    <p:handoutMasterId r:id="rId18"/>
  </p:handoutMasterIdLst>
  <p:sldIdLst>
    <p:sldId id="257" r:id="rId2"/>
    <p:sldId id="272" r:id="rId3"/>
    <p:sldId id="258" r:id="rId4"/>
    <p:sldId id="260" r:id="rId5"/>
    <p:sldId id="269" r:id="rId6"/>
    <p:sldId id="268" r:id="rId7"/>
    <p:sldId id="259" r:id="rId8"/>
    <p:sldId id="263" r:id="rId9"/>
    <p:sldId id="270" r:id="rId10"/>
    <p:sldId id="261" r:id="rId11"/>
    <p:sldId id="262" r:id="rId12"/>
    <p:sldId id="264" r:id="rId13"/>
    <p:sldId id="265" r:id="rId14"/>
    <p:sldId id="271" r:id="rId15"/>
    <p:sldId id="267" r:id="rId16"/>
    <p:sldId id="266" r:id="rId17"/>
  </p:sldIdLst>
  <p:sldSz cx="12192000" cy="6858000"/>
  <p:notesSz cx="6858000" cy="98742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mma Harrison" initials="EH" lastIdx="1" clrIdx="0">
    <p:extLst>
      <p:ext uri="{19B8F6BF-5375-455C-9EA6-DF929625EA0E}">
        <p15:presenceInfo xmlns:p15="http://schemas.microsoft.com/office/powerpoint/2012/main" userId="Emma Harris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29" autoAdjust="0"/>
    <p:restoredTop sz="94660"/>
  </p:normalViewPr>
  <p:slideViewPr>
    <p:cSldViewPr snapToGrid="0">
      <p:cViewPr varScale="1">
        <p:scale>
          <a:sx n="37" d="100"/>
          <a:sy n="37" d="100"/>
        </p:scale>
        <p:origin x="1110" y="4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489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94895"/>
          </a:xfrm>
          <a:prstGeom prst="rect">
            <a:avLst/>
          </a:prstGeom>
        </p:spPr>
        <p:txBody>
          <a:bodyPr vert="horz" lIns="91440" tIns="45720" rIns="91440" bIns="45720" rtlCol="0"/>
          <a:lstStyle>
            <a:lvl1pPr algn="r">
              <a:defRPr sz="1200"/>
            </a:lvl1pPr>
          </a:lstStyle>
          <a:p>
            <a:fld id="{289614EB-F900-4FBB-B26A-44177F46B1EB}" type="datetimeFigureOut">
              <a:rPr lang="en-GB" smtClean="0"/>
              <a:t>09/07/2020</a:t>
            </a:fld>
            <a:endParaRPr lang="en-GB"/>
          </a:p>
        </p:txBody>
      </p:sp>
      <p:sp>
        <p:nvSpPr>
          <p:cNvPr id="4" name="Footer Placeholder 3"/>
          <p:cNvSpPr>
            <a:spLocks noGrp="1"/>
          </p:cNvSpPr>
          <p:nvPr>
            <p:ph type="ftr" sz="quarter" idx="2"/>
          </p:nvPr>
        </p:nvSpPr>
        <p:spPr>
          <a:xfrm>
            <a:off x="0" y="9379356"/>
            <a:ext cx="2971800" cy="49489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9379356"/>
            <a:ext cx="2971800" cy="494895"/>
          </a:xfrm>
          <a:prstGeom prst="rect">
            <a:avLst/>
          </a:prstGeom>
        </p:spPr>
        <p:txBody>
          <a:bodyPr vert="horz" lIns="91440" tIns="45720" rIns="91440" bIns="45720" rtlCol="0" anchor="b"/>
          <a:lstStyle>
            <a:lvl1pPr algn="r">
              <a:defRPr sz="1200"/>
            </a:lvl1pPr>
          </a:lstStyle>
          <a:p>
            <a:fld id="{DA1A5848-185C-4EF6-8A95-D6DBF73E23DD}" type="slidenum">
              <a:rPr lang="en-GB" smtClean="0"/>
              <a:t>‹#›</a:t>
            </a:fld>
            <a:endParaRPr lang="en-GB"/>
          </a:p>
        </p:txBody>
      </p:sp>
    </p:spTree>
    <p:extLst>
      <p:ext uri="{BB962C8B-B14F-4D97-AF65-F5344CB8AC3E}">
        <p14:creationId xmlns:p14="http://schemas.microsoft.com/office/powerpoint/2010/main" val="460380026"/>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5AFACFB-7370-4D30-979B-4888BF28DF0E}" type="datetimeFigureOut">
              <a:rPr lang="en-GB" smtClean="0"/>
              <a:t>09/07/2020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AD0BCDE-682B-4FE7-A2CB-177388E006E3}" type="slidenum">
              <a:rPr lang="en-GB" smtClean="0"/>
              <a:t>‹#›</a:t>
            </a:fld>
            <a:endParaRPr lang="en-GB"/>
          </a:p>
        </p:txBody>
      </p:sp>
    </p:spTree>
    <p:extLst>
      <p:ext uri="{BB962C8B-B14F-4D97-AF65-F5344CB8AC3E}">
        <p14:creationId xmlns:p14="http://schemas.microsoft.com/office/powerpoint/2010/main" val="2534687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5AFACFB-7370-4D30-979B-4888BF28DF0E}" type="datetimeFigureOut">
              <a:rPr lang="en-GB" smtClean="0"/>
              <a:t>09/07/2020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AD0BCDE-682B-4FE7-A2CB-177388E006E3}" type="slidenum">
              <a:rPr lang="en-GB" smtClean="0"/>
              <a:t>‹#›</a:t>
            </a:fld>
            <a:endParaRPr lang="en-GB"/>
          </a:p>
        </p:txBody>
      </p:sp>
    </p:spTree>
    <p:extLst>
      <p:ext uri="{BB962C8B-B14F-4D97-AF65-F5344CB8AC3E}">
        <p14:creationId xmlns:p14="http://schemas.microsoft.com/office/powerpoint/2010/main" val="32387072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5AFACFB-7370-4D30-979B-4888BF28DF0E}" type="datetimeFigureOut">
              <a:rPr lang="en-GB" smtClean="0"/>
              <a:t>09/07/2020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AD0BCDE-682B-4FE7-A2CB-177388E006E3}"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305284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5AFACFB-7370-4D30-979B-4888BF28DF0E}" type="datetimeFigureOut">
              <a:rPr lang="en-GB" smtClean="0"/>
              <a:t>09/07/2020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AD0BCDE-682B-4FE7-A2CB-177388E006E3}" type="slidenum">
              <a:rPr lang="en-GB" smtClean="0"/>
              <a:t>‹#›</a:t>
            </a:fld>
            <a:endParaRPr lang="en-GB"/>
          </a:p>
        </p:txBody>
      </p:sp>
    </p:spTree>
    <p:extLst>
      <p:ext uri="{BB962C8B-B14F-4D97-AF65-F5344CB8AC3E}">
        <p14:creationId xmlns:p14="http://schemas.microsoft.com/office/powerpoint/2010/main" val="22302213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5AFACFB-7370-4D30-979B-4888BF28DF0E}" type="datetimeFigureOut">
              <a:rPr lang="en-GB" smtClean="0"/>
              <a:t>09/07/2020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AD0BCDE-682B-4FE7-A2CB-177388E006E3}"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0491136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5AFACFB-7370-4D30-979B-4888BF28DF0E}" type="datetimeFigureOut">
              <a:rPr lang="en-GB" smtClean="0"/>
              <a:t>09/07/2020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AD0BCDE-682B-4FE7-A2CB-177388E006E3}" type="slidenum">
              <a:rPr lang="en-GB" smtClean="0"/>
              <a:t>‹#›</a:t>
            </a:fld>
            <a:endParaRPr lang="en-GB"/>
          </a:p>
        </p:txBody>
      </p:sp>
    </p:spTree>
    <p:extLst>
      <p:ext uri="{BB962C8B-B14F-4D97-AF65-F5344CB8AC3E}">
        <p14:creationId xmlns:p14="http://schemas.microsoft.com/office/powerpoint/2010/main" val="20992281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5AFACFB-7370-4D30-979B-4888BF28DF0E}" type="datetimeFigureOut">
              <a:rPr lang="en-GB" smtClean="0"/>
              <a:t>09/07/2020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AD0BCDE-682B-4FE7-A2CB-177388E006E3}" type="slidenum">
              <a:rPr lang="en-GB" smtClean="0"/>
              <a:t>‹#›</a:t>
            </a:fld>
            <a:endParaRPr lang="en-GB"/>
          </a:p>
        </p:txBody>
      </p:sp>
    </p:spTree>
    <p:extLst>
      <p:ext uri="{BB962C8B-B14F-4D97-AF65-F5344CB8AC3E}">
        <p14:creationId xmlns:p14="http://schemas.microsoft.com/office/powerpoint/2010/main" val="11376359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5AFACFB-7370-4D30-979B-4888BF28DF0E}" type="datetimeFigureOut">
              <a:rPr lang="en-GB" smtClean="0"/>
              <a:t>09/07/2020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AD0BCDE-682B-4FE7-A2CB-177388E006E3}" type="slidenum">
              <a:rPr lang="en-GB" smtClean="0"/>
              <a:t>‹#›</a:t>
            </a:fld>
            <a:endParaRPr lang="en-GB"/>
          </a:p>
        </p:txBody>
      </p:sp>
    </p:spTree>
    <p:extLst>
      <p:ext uri="{BB962C8B-B14F-4D97-AF65-F5344CB8AC3E}">
        <p14:creationId xmlns:p14="http://schemas.microsoft.com/office/powerpoint/2010/main" val="21830423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5AFACFB-7370-4D30-979B-4888BF28DF0E}" type="datetimeFigureOut">
              <a:rPr lang="en-GB" smtClean="0"/>
              <a:t>09/07/2020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AD0BCDE-682B-4FE7-A2CB-177388E006E3}" type="slidenum">
              <a:rPr lang="en-GB" smtClean="0"/>
              <a:t>‹#›</a:t>
            </a:fld>
            <a:endParaRPr lang="en-GB"/>
          </a:p>
        </p:txBody>
      </p:sp>
    </p:spTree>
    <p:extLst>
      <p:ext uri="{BB962C8B-B14F-4D97-AF65-F5344CB8AC3E}">
        <p14:creationId xmlns:p14="http://schemas.microsoft.com/office/powerpoint/2010/main" val="2300296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5AFACFB-7370-4D30-979B-4888BF28DF0E}" type="datetimeFigureOut">
              <a:rPr lang="en-GB" smtClean="0"/>
              <a:t>09/07/2020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AD0BCDE-682B-4FE7-A2CB-177388E006E3}" type="slidenum">
              <a:rPr lang="en-GB" smtClean="0"/>
              <a:t>‹#›</a:t>
            </a:fld>
            <a:endParaRPr lang="en-GB"/>
          </a:p>
        </p:txBody>
      </p:sp>
    </p:spTree>
    <p:extLst>
      <p:ext uri="{BB962C8B-B14F-4D97-AF65-F5344CB8AC3E}">
        <p14:creationId xmlns:p14="http://schemas.microsoft.com/office/powerpoint/2010/main" val="10146194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5AFACFB-7370-4D30-979B-4888BF28DF0E}" type="datetimeFigureOut">
              <a:rPr lang="en-GB" smtClean="0"/>
              <a:t>09/07/2020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AD0BCDE-682B-4FE7-A2CB-177388E006E3}" type="slidenum">
              <a:rPr lang="en-GB" smtClean="0"/>
              <a:t>‹#›</a:t>
            </a:fld>
            <a:endParaRPr lang="en-GB"/>
          </a:p>
        </p:txBody>
      </p:sp>
    </p:spTree>
    <p:extLst>
      <p:ext uri="{BB962C8B-B14F-4D97-AF65-F5344CB8AC3E}">
        <p14:creationId xmlns:p14="http://schemas.microsoft.com/office/powerpoint/2010/main" val="9011190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5AFACFB-7370-4D30-979B-4888BF28DF0E}" type="datetimeFigureOut">
              <a:rPr lang="en-GB" smtClean="0"/>
              <a:t>09/07/2020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AD0BCDE-682B-4FE7-A2CB-177388E006E3}" type="slidenum">
              <a:rPr lang="en-GB" smtClean="0"/>
              <a:t>‹#›</a:t>
            </a:fld>
            <a:endParaRPr lang="en-GB"/>
          </a:p>
        </p:txBody>
      </p:sp>
    </p:spTree>
    <p:extLst>
      <p:ext uri="{BB962C8B-B14F-4D97-AF65-F5344CB8AC3E}">
        <p14:creationId xmlns:p14="http://schemas.microsoft.com/office/powerpoint/2010/main" val="1336113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5AFACFB-7370-4D30-979B-4888BF28DF0E}" type="datetimeFigureOut">
              <a:rPr lang="en-GB" smtClean="0"/>
              <a:t>09/07/2020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AD0BCDE-682B-4FE7-A2CB-177388E006E3}" type="slidenum">
              <a:rPr lang="en-GB" smtClean="0"/>
              <a:t>‹#›</a:t>
            </a:fld>
            <a:endParaRPr lang="en-GB"/>
          </a:p>
        </p:txBody>
      </p:sp>
    </p:spTree>
    <p:extLst>
      <p:ext uri="{BB962C8B-B14F-4D97-AF65-F5344CB8AC3E}">
        <p14:creationId xmlns:p14="http://schemas.microsoft.com/office/powerpoint/2010/main" val="39349263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AFACFB-7370-4D30-979B-4888BF28DF0E}" type="datetimeFigureOut">
              <a:rPr lang="en-GB" smtClean="0"/>
              <a:t>09/07/2020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AD0BCDE-682B-4FE7-A2CB-177388E006E3}" type="slidenum">
              <a:rPr lang="en-GB" smtClean="0"/>
              <a:t>‹#›</a:t>
            </a:fld>
            <a:endParaRPr lang="en-GB"/>
          </a:p>
        </p:txBody>
      </p:sp>
    </p:spTree>
    <p:extLst>
      <p:ext uri="{BB962C8B-B14F-4D97-AF65-F5344CB8AC3E}">
        <p14:creationId xmlns:p14="http://schemas.microsoft.com/office/powerpoint/2010/main" val="27773931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5AFACFB-7370-4D30-979B-4888BF28DF0E}" type="datetimeFigureOut">
              <a:rPr lang="en-GB" smtClean="0"/>
              <a:t>09/07/2020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AD0BCDE-682B-4FE7-A2CB-177388E006E3}" type="slidenum">
              <a:rPr lang="en-GB" smtClean="0"/>
              <a:t>‹#›</a:t>
            </a:fld>
            <a:endParaRPr lang="en-GB"/>
          </a:p>
        </p:txBody>
      </p:sp>
    </p:spTree>
    <p:extLst>
      <p:ext uri="{BB962C8B-B14F-4D97-AF65-F5344CB8AC3E}">
        <p14:creationId xmlns:p14="http://schemas.microsoft.com/office/powerpoint/2010/main" val="1506381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AD0BCDE-682B-4FE7-A2CB-177388E006E3}" type="slidenum">
              <a:rPr lang="en-GB" smtClean="0"/>
              <a:t>‹#›</a:t>
            </a:fld>
            <a:endParaRPr lang="en-GB"/>
          </a:p>
        </p:txBody>
      </p:sp>
      <p:sp>
        <p:nvSpPr>
          <p:cNvPr id="5" name="Date Placeholder 4"/>
          <p:cNvSpPr>
            <a:spLocks noGrp="1"/>
          </p:cNvSpPr>
          <p:nvPr>
            <p:ph type="dt" sz="half" idx="10"/>
          </p:nvPr>
        </p:nvSpPr>
        <p:spPr/>
        <p:txBody>
          <a:bodyPr/>
          <a:lstStyle/>
          <a:p>
            <a:fld id="{05AFACFB-7370-4D30-979B-4888BF28DF0E}" type="datetimeFigureOut">
              <a:rPr lang="en-GB" smtClean="0"/>
              <a:t>09/07/2020</a:t>
            </a:fld>
            <a:endParaRPr lang="en-GB"/>
          </a:p>
        </p:txBody>
      </p:sp>
    </p:spTree>
    <p:extLst>
      <p:ext uri="{BB962C8B-B14F-4D97-AF65-F5344CB8AC3E}">
        <p14:creationId xmlns:p14="http://schemas.microsoft.com/office/powerpoint/2010/main" val="31176327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5AFACFB-7370-4D30-979B-4888BF28DF0E}" type="datetimeFigureOut">
              <a:rPr lang="en-GB" smtClean="0"/>
              <a:t>09/07/2020</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BAD0BCDE-682B-4FE7-A2CB-177388E006E3}" type="slidenum">
              <a:rPr lang="en-GB" smtClean="0"/>
              <a:t>‹#›</a:t>
            </a:fld>
            <a:endParaRPr lang="en-GB"/>
          </a:p>
        </p:txBody>
      </p:sp>
    </p:spTree>
    <p:extLst>
      <p:ext uri="{BB962C8B-B14F-4D97-AF65-F5344CB8AC3E}">
        <p14:creationId xmlns:p14="http://schemas.microsoft.com/office/powerpoint/2010/main" val="93276704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7.xml"/><Relationship Id="rId7" Type="http://schemas.openxmlformats.org/officeDocument/2006/relationships/image" Target="../media/image16.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5.xml"/><Relationship Id="rId7" Type="http://schemas.openxmlformats.org/officeDocument/2006/relationships/image" Target="../media/image6.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11" Type="http://schemas.openxmlformats.org/officeDocument/2006/relationships/image" Target="../media/image1.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sz="6600" dirty="0" smtClean="0"/>
              <a:t>Anxiety</a:t>
            </a:r>
            <a:endParaRPr lang="en-GB" sz="6600" dirty="0"/>
          </a:p>
        </p:txBody>
      </p:sp>
      <p:sp>
        <p:nvSpPr>
          <p:cNvPr id="3" name="Subtitle 2"/>
          <p:cNvSpPr>
            <a:spLocks noGrp="1"/>
          </p:cNvSpPr>
          <p:nvPr>
            <p:ph type="subTitle" idx="1"/>
          </p:nvPr>
        </p:nvSpPr>
        <p:spPr/>
        <p:txBody>
          <a:bodyPr>
            <a:normAutofit lnSpcReduction="10000"/>
          </a:bodyPr>
          <a:lstStyle/>
          <a:p>
            <a:r>
              <a:rPr lang="en-GB" dirty="0" smtClean="0"/>
              <a:t>Emma Harrison Social, Emotional and Mental Health</a:t>
            </a:r>
          </a:p>
          <a:p>
            <a:r>
              <a:rPr lang="en-GB" dirty="0" smtClean="0"/>
              <a:t>Specialist Teaching and Learning Service. </a:t>
            </a:r>
          </a:p>
          <a:p>
            <a:r>
              <a:rPr lang="en-GB" dirty="0" smtClean="0"/>
              <a:t>Canterbury and Coastal District. </a:t>
            </a:r>
            <a:endParaRPr lang="en-GB"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8983442"/>
      </p:ext>
    </p:extLst>
  </p:cSld>
  <p:clrMapOvr>
    <a:masterClrMapping/>
  </p:clrMapOvr>
  <mc:AlternateContent xmlns:mc="http://schemas.openxmlformats.org/markup-compatibility/2006" xmlns:p14="http://schemas.microsoft.com/office/powerpoint/2010/main">
    <mc:Choice Requires="p14">
      <p:transition spd="slow" p14:dur="2000" advTm="16940"/>
    </mc:Choice>
    <mc:Fallback xmlns="">
      <p:transition spd="slow" advTm="16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96751" y="112542"/>
            <a:ext cx="4698609" cy="14349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smtClean="0"/>
              <a:t>Trigger</a:t>
            </a:r>
          </a:p>
          <a:p>
            <a:pPr algn="ctr"/>
            <a:r>
              <a:rPr lang="en-GB" sz="2400" dirty="0" smtClean="0">
                <a:solidFill>
                  <a:srgbClr val="002060"/>
                </a:solidFill>
              </a:rPr>
              <a:t>I have forgotten my study book. I cannot revise for my test</a:t>
            </a:r>
            <a:endParaRPr lang="en-GB" sz="2400" dirty="0">
              <a:solidFill>
                <a:srgbClr val="002060"/>
              </a:solidFill>
            </a:endParaRPr>
          </a:p>
        </p:txBody>
      </p:sp>
      <p:sp>
        <p:nvSpPr>
          <p:cNvPr id="5" name="Rectangle 4"/>
          <p:cNvSpPr/>
          <p:nvPr/>
        </p:nvSpPr>
        <p:spPr>
          <a:xfrm>
            <a:off x="379828" y="4754880"/>
            <a:ext cx="4867421" cy="15474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smtClean="0"/>
              <a:t>Feelings</a:t>
            </a:r>
          </a:p>
          <a:p>
            <a:pPr algn="ctr"/>
            <a:r>
              <a:rPr lang="en-GB" sz="2400" dirty="0" smtClean="0">
                <a:solidFill>
                  <a:srgbClr val="002060"/>
                </a:solidFill>
              </a:rPr>
              <a:t>I feel sad. I feel hopeless about the future</a:t>
            </a:r>
            <a:endParaRPr lang="en-GB" sz="2400" dirty="0">
              <a:solidFill>
                <a:srgbClr val="002060"/>
              </a:solidFill>
            </a:endParaRPr>
          </a:p>
        </p:txBody>
      </p:sp>
      <p:sp>
        <p:nvSpPr>
          <p:cNvPr id="9" name="Cloud Callout 8"/>
          <p:cNvSpPr/>
          <p:nvPr/>
        </p:nvSpPr>
        <p:spPr>
          <a:xfrm>
            <a:off x="5739618" y="1899138"/>
            <a:ext cx="6452381" cy="2855742"/>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smtClean="0"/>
              <a:t>Negative thoughts</a:t>
            </a:r>
          </a:p>
          <a:p>
            <a:pPr algn="ctr"/>
            <a:r>
              <a:rPr lang="en-GB" sz="2800" dirty="0" smtClean="0">
                <a:solidFill>
                  <a:srgbClr val="002060"/>
                </a:solidFill>
              </a:rPr>
              <a:t>I’m going to fail my test.</a:t>
            </a:r>
            <a:endParaRPr lang="en-GB" sz="2800" dirty="0">
              <a:solidFill>
                <a:srgbClr val="002060"/>
              </a:solidFill>
            </a:endParaRPr>
          </a:p>
        </p:txBody>
      </p:sp>
      <p:sp>
        <p:nvSpPr>
          <p:cNvPr id="30" name="Bent Arrow 29"/>
          <p:cNvSpPr/>
          <p:nvPr/>
        </p:nvSpPr>
        <p:spPr>
          <a:xfrm rot="10800000">
            <a:off x="5352756" y="4719710"/>
            <a:ext cx="1786597" cy="773723"/>
          </a:xfrm>
          <a:prstGeom prst="ben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1" name="Bent Arrow 30"/>
          <p:cNvSpPr/>
          <p:nvPr/>
        </p:nvSpPr>
        <p:spPr>
          <a:xfrm rot="10800000" flipH="1">
            <a:off x="5045023" y="1659987"/>
            <a:ext cx="615463" cy="1997612"/>
          </a:xfrm>
          <a:prstGeom prst="ben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31376109"/>
      </p:ext>
    </p:extLst>
  </p:cSld>
  <p:clrMapOvr>
    <a:masterClrMapping/>
  </p:clrMapOvr>
  <mc:AlternateContent xmlns:mc="http://schemas.openxmlformats.org/markup-compatibility/2006" xmlns:p14="http://schemas.microsoft.com/office/powerpoint/2010/main">
    <mc:Choice Requires="p14">
      <p:transition spd="slow" p14:dur="2000" advTm="140097"/>
    </mc:Choice>
    <mc:Fallback xmlns="">
      <p:transition spd="slow" advTm="140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94659663"/>
              </p:ext>
            </p:extLst>
          </p:nvPr>
        </p:nvGraphicFramePr>
        <p:xfrm>
          <a:off x="407963" y="534569"/>
          <a:ext cx="9062720" cy="5231172"/>
        </p:xfrm>
        <a:graphic>
          <a:graphicData uri="http://schemas.openxmlformats.org/drawingml/2006/table">
            <a:tbl>
              <a:tblPr firstRow="1" bandRow="1">
                <a:tableStyleId>{5C22544A-7EE6-4342-B048-85BDC9FD1C3A}</a:tableStyleId>
              </a:tblPr>
              <a:tblGrid>
                <a:gridCol w="4531360">
                  <a:extLst>
                    <a:ext uri="{9D8B030D-6E8A-4147-A177-3AD203B41FA5}">
                      <a16:colId xmlns:a16="http://schemas.microsoft.com/office/drawing/2014/main" val="33029215"/>
                    </a:ext>
                  </a:extLst>
                </a:gridCol>
                <a:gridCol w="4531360">
                  <a:extLst>
                    <a:ext uri="{9D8B030D-6E8A-4147-A177-3AD203B41FA5}">
                      <a16:colId xmlns:a16="http://schemas.microsoft.com/office/drawing/2014/main" val="3420578296"/>
                    </a:ext>
                  </a:extLst>
                </a:gridCol>
              </a:tblGrid>
              <a:tr h="719462">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633674297"/>
                  </a:ext>
                </a:extLst>
              </a:tr>
              <a:tr h="719462">
                <a:tc>
                  <a:txBody>
                    <a:bodyPr/>
                    <a:lstStyle/>
                    <a:p>
                      <a:r>
                        <a:rPr lang="en-GB" sz="2400" dirty="0" smtClean="0"/>
                        <a:t>Thoughts influence feelings</a:t>
                      </a:r>
                      <a:endParaRPr lang="en-GB" sz="2400" dirty="0"/>
                    </a:p>
                  </a:txBody>
                  <a:tcPr/>
                </a:tc>
                <a:tc>
                  <a:txBody>
                    <a:bodyPr/>
                    <a:lstStyle/>
                    <a:p>
                      <a:r>
                        <a:rPr lang="en-GB" baseline="0" dirty="0" smtClean="0"/>
                        <a:t>I have forgotten my book.</a:t>
                      </a:r>
                    </a:p>
                    <a:p>
                      <a:endParaRPr lang="en-GB" baseline="0" dirty="0" smtClean="0"/>
                    </a:p>
                    <a:p>
                      <a:r>
                        <a:rPr lang="en-GB" baseline="0" dirty="0" smtClean="0"/>
                        <a:t>‘’I’ll never succeed at anything.’’</a:t>
                      </a:r>
                      <a:endParaRPr lang="en-GB" dirty="0"/>
                    </a:p>
                  </a:txBody>
                  <a:tcPr/>
                </a:tc>
                <a:extLst>
                  <a:ext uri="{0D108BD9-81ED-4DB2-BD59-A6C34878D82A}">
                    <a16:rowId xmlns:a16="http://schemas.microsoft.com/office/drawing/2014/main" val="2428085318"/>
                  </a:ext>
                </a:extLst>
              </a:tr>
              <a:tr h="719462">
                <a:tc>
                  <a:txBody>
                    <a:bodyPr/>
                    <a:lstStyle/>
                    <a:p>
                      <a:endParaRPr lang="en-GB" dirty="0"/>
                    </a:p>
                  </a:txBody>
                  <a:tcPr/>
                </a:tc>
                <a:tc>
                  <a:txBody>
                    <a:bodyPr/>
                    <a:lstStyle/>
                    <a:p>
                      <a:endParaRPr lang="en-GB"/>
                    </a:p>
                  </a:txBody>
                  <a:tcPr/>
                </a:tc>
                <a:extLst>
                  <a:ext uri="{0D108BD9-81ED-4DB2-BD59-A6C34878D82A}">
                    <a16:rowId xmlns:a16="http://schemas.microsoft.com/office/drawing/2014/main" val="1921232698"/>
                  </a:ext>
                </a:extLst>
              </a:tr>
              <a:tr h="719462">
                <a:tc>
                  <a:txBody>
                    <a:bodyPr/>
                    <a:lstStyle/>
                    <a:p>
                      <a:r>
                        <a:rPr lang="en-GB" sz="2400" dirty="0" smtClean="0"/>
                        <a:t>Feelings influence actions</a:t>
                      </a:r>
                      <a:endParaRPr lang="en-GB" sz="2400" dirty="0"/>
                    </a:p>
                  </a:txBody>
                  <a:tcPr/>
                </a:tc>
                <a:tc>
                  <a:txBody>
                    <a:bodyPr/>
                    <a:lstStyle/>
                    <a:p>
                      <a:r>
                        <a:rPr lang="en-GB" dirty="0" smtClean="0"/>
                        <a:t>Put off studying. Becoming more discouraged.</a:t>
                      </a:r>
                      <a:endParaRPr lang="en-GB" dirty="0"/>
                    </a:p>
                  </a:txBody>
                  <a:tcPr/>
                </a:tc>
                <a:extLst>
                  <a:ext uri="{0D108BD9-81ED-4DB2-BD59-A6C34878D82A}">
                    <a16:rowId xmlns:a16="http://schemas.microsoft.com/office/drawing/2014/main" val="3567948664"/>
                  </a:ext>
                </a:extLst>
              </a:tr>
              <a:tr h="719462">
                <a:tc>
                  <a:txBody>
                    <a:bodyPr/>
                    <a:lstStyle/>
                    <a:p>
                      <a:endParaRPr lang="en-GB"/>
                    </a:p>
                  </a:txBody>
                  <a:tcPr/>
                </a:tc>
                <a:tc>
                  <a:txBody>
                    <a:bodyPr/>
                    <a:lstStyle/>
                    <a:p>
                      <a:endParaRPr lang="en-GB" dirty="0"/>
                    </a:p>
                  </a:txBody>
                  <a:tcPr/>
                </a:tc>
                <a:extLst>
                  <a:ext uri="{0D108BD9-81ED-4DB2-BD59-A6C34878D82A}">
                    <a16:rowId xmlns:a16="http://schemas.microsoft.com/office/drawing/2014/main" val="3159273074"/>
                  </a:ext>
                </a:extLst>
              </a:tr>
              <a:tr h="719462">
                <a:tc>
                  <a:txBody>
                    <a:bodyPr/>
                    <a:lstStyle/>
                    <a:p>
                      <a:r>
                        <a:rPr lang="en-GB" sz="2400" dirty="0" smtClean="0"/>
                        <a:t>Actions influence thoughts</a:t>
                      </a:r>
                      <a:endParaRPr lang="en-GB" sz="2400" dirty="0"/>
                    </a:p>
                  </a:txBody>
                  <a:tcPr/>
                </a:tc>
                <a:tc>
                  <a:txBody>
                    <a:bodyPr/>
                    <a:lstStyle/>
                    <a:p>
                      <a:r>
                        <a:rPr lang="en-GB" dirty="0" smtClean="0"/>
                        <a:t>‘’I don’t know why I keep trying. I am a failure.’’</a:t>
                      </a:r>
                      <a:endParaRPr lang="en-GB" dirty="0"/>
                    </a:p>
                  </a:txBody>
                  <a:tcPr/>
                </a:tc>
                <a:extLst>
                  <a:ext uri="{0D108BD9-81ED-4DB2-BD59-A6C34878D82A}">
                    <a16:rowId xmlns:a16="http://schemas.microsoft.com/office/drawing/2014/main" val="1726926970"/>
                  </a:ext>
                </a:extLst>
              </a:tr>
              <a:tr h="719462">
                <a:tc>
                  <a:txBody>
                    <a:bodyPr/>
                    <a:lstStyle/>
                    <a:p>
                      <a:endParaRPr lang="en-GB"/>
                    </a:p>
                  </a:txBody>
                  <a:tcPr/>
                </a:tc>
                <a:tc>
                  <a:txBody>
                    <a:bodyPr/>
                    <a:lstStyle/>
                    <a:p>
                      <a:endParaRPr lang="en-GB" dirty="0"/>
                    </a:p>
                  </a:txBody>
                  <a:tcPr/>
                </a:tc>
                <a:extLst>
                  <a:ext uri="{0D108BD9-81ED-4DB2-BD59-A6C34878D82A}">
                    <a16:rowId xmlns:a16="http://schemas.microsoft.com/office/drawing/2014/main" val="1401666888"/>
                  </a:ext>
                </a:extLst>
              </a:tr>
            </a:tbl>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03191572"/>
      </p:ext>
    </p:extLst>
  </p:cSld>
  <p:clrMapOvr>
    <a:masterClrMapping/>
  </p:clrMapOvr>
  <mc:AlternateContent xmlns:mc="http://schemas.openxmlformats.org/markup-compatibility/2006" xmlns:p14="http://schemas.microsoft.com/office/powerpoint/2010/main">
    <mc:Choice Requires="p14">
      <p:transition spd="slow" p14:dur="2000" advTm="276294"/>
    </mc:Choice>
    <mc:Fallback xmlns="">
      <p:transition spd="slow" advTm="2762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Strategies to support children and young people.</a:t>
            </a:r>
          </a:p>
        </p:txBody>
      </p:sp>
      <p:sp>
        <p:nvSpPr>
          <p:cNvPr id="6" name="Content Placeholder 5"/>
          <p:cNvSpPr>
            <a:spLocks noGrp="1"/>
          </p:cNvSpPr>
          <p:nvPr>
            <p:ph sz="half" idx="1"/>
          </p:nvPr>
        </p:nvSpPr>
        <p:spPr/>
        <p:txBody>
          <a:bodyPr>
            <a:normAutofit fontScale="92500"/>
          </a:bodyPr>
          <a:lstStyle/>
          <a:p>
            <a:r>
              <a:rPr lang="en-GB" sz="2800" dirty="0" smtClean="0"/>
              <a:t>Make time to talk.</a:t>
            </a:r>
          </a:p>
          <a:p>
            <a:endParaRPr lang="en-GB" sz="2800" dirty="0"/>
          </a:p>
        </p:txBody>
      </p:sp>
      <p:sp>
        <p:nvSpPr>
          <p:cNvPr id="7" name="Content Placeholder 6"/>
          <p:cNvSpPr>
            <a:spLocks noGrp="1"/>
          </p:cNvSpPr>
          <p:nvPr>
            <p:ph sz="half" idx="2"/>
          </p:nvPr>
        </p:nvSpPr>
        <p:spPr/>
        <p:txBody>
          <a:bodyPr>
            <a:normAutofit fontScale="92500"/>
          </a:bodyPr>
          <a:lstStyle/>
          <a:p>
            <a:r>
              <a:rPr lang="en-GB" dirty="0" smtClean="0"/>
              <a:t>Engage the young person in a task and begin a casual conversation.</a:t>
            </a:r>
          </a:p>
          <a:p>
            <a:r>
              <a:rPr lang="en-GB" dirty="0" smtClean="0"/>
              <a:t>Get into a regular habit of talking about things generally.</a:t>
            </a:r>
          </a:p>
          <a:p>
            <a:r>
              <a:rPr lang="en-GB" dirty="0" smtClean="0"/>
              <a:t>Ask the CYP about how they are feeling and let them say what they want to say.</a:t>
            </a:r>
          </a:p>
          <a:p>
            <a:r>
              <a:rPr lang="en-GB" dirty="0" smtClean="0"/>
              <a:t>The more you listen and talk, the more the child will know that they can come and talk to you.</a:t>
            </a:r>
          </a:p>
          <a:p>
            <a:r>
              <a:rPr lang="en-GB" dirty="0" smtClean="0"/>
              <a:t>Plan coping strategies together</a:t>
            </a:r>
          </a:p>
          <a:p>
            <a:r>
              <a:rPr lang="en-GB" dirty="0" smtClean="0"/>
              <a:t>Learn from the things that go wrong.</a:t>
            </a:r>
            <a:endParaRPr lang="en-GB" dirty="0"/>
          </a:p>
        </p:txBody>
      </p:sp>
      <p:pic>
        <p:nvPicPr>
          <p:cNvPr id="8" name="Picture 7"/>
          <p:cNvPicPr>
            <a:picLocks noChangeAspect="1"/>
          </p:cNvPicPr>
          <p:nvPr/>
        </p:nvPicPr>
        <p:blipFill>
          <a:blip r:embed="rId4"/>
          <a:stretch>
            <a:fillRect/>
          </a:stretch>
        </p:blipFill>
        <p:spPr>
          <a:xfrm>
            <a:off x="394945" y="3191168"/>
            <a:ext cx="4466424" cy="2689127"/>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03391556"/>
      </p:ext>
    </p:extLst>
  </p:cSld>
  <p:clrMapOvr>
    <a:masterClrMapping/>
  </p:clrMapOvr>
  <mc:AlternateContent xmlns:mc="http://schemas.openxmlformats.org/markup-compatibility/2006" xmlns:p14="http://schemas.microsoft.com/office/powerpoint/2010/main">
    <mc:Choice Requires="p14">
      <p:transition spd="slow" p14:dur="2000" advTm="337371"/>
    </mc:Choice>
    <mc:Fallback xmlns="">
      <p:transition spd="slow" advTm="3373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77334" y="188988"/>
            <a:ext cx="4184035" cy="6320096"/>
          </a:xfrm>
        </p:spPr>
        <p:txBody>
          <a:bodyPr>
            <a:normAutofit fontScale="77500" lnSpcReduction="20000"/>
          </a:bodyPr>
          <a:lstStyle/>
          <a:p>
            <a:r>
              <a:rPr lang="en-GB" sz="2800" dirty="0" smtClean="0"/>
              <a:t>Smile at people</a:t>
            </a:r>
          </a:p>
          <a:p>
            <a:endParaRPr lang="en-GB" sz="2800" dirty="0" smtClean="0"/>
          </a:p>
          <a:p>
            <a:r>
              <a:rPr lang="en-GB" sz="2800" dirty="0" smtClean="0"/>
              <a:t>Find a way to get the worries out</a:t>
            </a:r>
          </a:p>
          <a:p>
            <a:endParaRPr lang="en-GB" sz="2800" dirty="0" smtClean="0"/>
          </a:p>
          <a:p>
            <a:r>
              <a:rPr lang="en-GB" sz="2800" dirty="0" smtClean="0"/>
              <a:t>Find something to look forward to</a:t>
            </a:r>
          </a:p>
          <a:p>
            <a:endParaRPr lang="en-GB" sz="2800" dirty="0" smtClean="0"/>
          </a:p>
          <a:p>
            <a:endParaRPr lang="en-GB" sz="2800" dirty="0" smtClean="0"/>
          </a:p>
          <a:p>
            <a:endParaRPr lang="en-GB" sz="2800" dirty="0" smtClean="0"/>
          </a:p>
          <a:p>
            <a:r>
              <a:rPr lang="en-GB" sz="2800" dirty="0" smtClean="0"/>
              <a:t>What helps you to self soothe?</a:t>
            </a:r>
          </a:p>
          <a:p>
            <a:endParaRPr lang="en-GB" sz="2800" dirty="0" smtClean="0"/>
          </a:p>
          <a:p>
            <a:endParaRPr lang="en-GB" sz="2800" dirty="0" smtClean="0"/>
          </a:p>
          <a:p>
            <a:endParaRPr lang="en-GB" sz="2800" dirty="0" smtClean="0"/>
          </a:p>
          <a:p>
            <a:r>
              <a:rPr lang="en-GB" sz="2800" dirty="0" smtClean="0"/>
              <a:t>Understand that you are not alone</a:t>
            </a:r>
            <a:endParaRPr lang="en-GB" sz="2800" dirty="0"/>
          </a:p>
        </p:txBody>
      </p:sp>
      <p:sp>
        <p:nvSpPr>
          <p:cNvPr id="4" name="Content Placeholder 3"/>
          <p:cNvSpPr>
            <a:spLocks noGrp="1"/>
          </p:cNvSpPr>
          <p:nvPr>
            <p:ph sz="half" idx="2"/>
          </p:nvPr>
        </p:nvSpPr>
        <p:spPr>
          <a:xfrm>
            <a:off x="5089970" y="225083"/>
            <a:ext cx="5896898" cy="5816279"/>
          </a:xfrm>
        </p:spPr>
        <p:txBody>
          <a:bodyPr>
            <a:normAutofit fontScale="77500" lnSpcReduction="20000"/>
          </a:bodyPr>
          <a:lstStyle/>
          <a:p>
            <a:r>
              <a:rPr lang="en-GB" dirty="0" smtClean="0"/>
              <a:t>When you smile at people, they will smile back at you. This helps to connect with people in a positive way.</a:t>
            </a:r>
          </a:p>
          <a:p>
            <a:endParaRPr lang="en-GB" dirty="0" smtClean="0"/>
          </a:p>
          <a:p>
            <a:r>
              <a:rPr lang="en-GB" dirty="0" smtClean="0"/>
              <a:t>Keep a journal write, draw pictures or colour</a:t>
            </a:r>
          </a:p>
          <a:p>
            <a:r>
              <a:rPr lang="en-GB" dirty="0" smtClean="0"/>
              <a:t>Share your struggles with people you trust</a:t>
            </a:r>
          </a:p>
          <a:p>
            <a:endParaRPr lang="en-GB" dirty="0"/>
          </a:p>
          <a:p>
            <a:endParaRPr lang="en-GB" dirty="0" smtClean="0"/>
          </a:p>
          <a:p>
            <a:r>
              <a:rPr lang="en-GB" dirty="0" smtClean="0"/>
              <a:t>Is there a time in the day that you enjoy?</a:t>
            </a:r>
          </a:p>
          <a:p>
            <a:r>
              <a:rPr lang="en-GB" dirty="0" smtClean="0"/>
              <a:t>What part of the week do you like?</a:t>
            </a:r>
          </a:p>
          <a:p>
            <a:r>
              <a:rPr lang="en-GB" dirty="0" smtClean="0"/>
              <a:t>Is there an event or celebration that you enjoy</a:t>
            </a:r>
          </a:p>
          <a:p>
            <a:r>
              <a:rPr lang="en-GB" dirty="0" smtClean="0"/>
              <a:t>Playing board game</a:t>
            </a:r>
            <a:endParaRPr lang="en-GB" dirty="0"/>
          </a:p>
          <a:p>
            <a:endParaRPr lang="en-GB" dirty="0" smtClean="0"/>
          </a:p>
          <a:p>
            <a:r>
              <a:rPr lang="en-GB" dirty="0" smtClean="0"/>
              <a:t>Stop and focus on breathing.</a:t>
            </a:r>
          </a:p>
          <a:p>
            <a:r>
              <a:rPr lang="en-GB" dirty="0" smtClean="0"/>
              <a:t>Touch, taste, smell and music</a:t>
            </a:r>
          </a:p>
          <a:p>
            <a:r>
              <a:rPr lang="en-GB" dirty="0" smtClean="0"/>
              <a:t>Calming technique cards</a:t>
            </a:r>
          </a:p>
          <a:p>
            <a:r>
              <a:rPr lang="en-GB" dirty="0" smtClean="0"/>
              <a:t>Drink of water</a:t>
            </a:r>
          </a:p>
          <a:p>
            <a:r>
              <a:rPr lang="en-GB" dirty="0" smtClean="0"/>
              <a:t>Positive affirmation cards</a:t>
            </a:r>
          </a:p>
          <a:p>
            <a:r>
              <a:rPr lang="en-GB" dirty="0" smtClean="0"/>
              <a:t>Activity (6 ways to well being)</a:t>
            </a:r>
          </a:p>
          <a:p>
            <a:endParaRPr lang="en-GB" dirty="0" smtClean="0"/>
          </a:p>
          <a:p>
            <a:r>
              <a:rPr lang="en-GB" dirty="0" smtClean="0"/>
              <a:t>Books are available. Information on the internet. </a:t>
            </a:r>
            <a:endParaRPr lang="en-GB"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95699258"/>
      </p:ext>
    </p:extLst>
  </p:cSld>
  <p:clrMapOvr>
    <a:masterClrMapping/>
  </p:clrMapOvr>
  <mc:AlternateContent xmlns:mc="http://schemas.openxmlformats.org/markup-compatibility/2006" xmlns:p14="http://schemas.microsoft.com/office/powerpoint/2010/main">
    <mc:Choice Requires="p14">
      <p:transition spd="slow" p14:dur="2000" advTm="461964"/>
    </mc:Choice>
    <mc:Fallback xmlns="">
      <p:transition spd="slow" advTm="4619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0" y="609600"/>
            <a:ext cx="8596313" cy="1320800"/>
          </a:xfrm>
        </p:spPr>
        <p:txBody>
          <a:bodyPr/>
          <a:lstStyle/>
          <a:p>
            <a:r>
              <a:rPr lang="en-GB" dirty="0" smtClean="0"/>
              <a:t>Resources to support your work</a:t>
            </a:r>
            <a:endParaRPr lang="en-GB" dirty="0"/>
          </a:p>
        </p:txBody>
      </p:sp>
      <p:sp>
        <p:nvSpPr>
          <p:cNvPr id="6" name="Content Placeholder 5"/>
          <p:cNvSpPr>
            <a:spLocks noGrp="1"/>
          </p:cNvSpPr>
          <p:nvPr>
            <p:ph idx="4294967295"/>
          </p:nvPr>
        </p:nvSpPr>
        <p:spPr>
          <a:xfrm>
            <a:off x="0" y="1930400"/>
            <a:ext cx="8596313" cy="4759158"/>
          </a:xfrm>
        </p:spPr>
        <p:txBody>
          <a:bodyPr>
            <a:normAutofit/>
          </a:bodyPr>
          <a:lstStyle/>
          <a:p>
            <a:r>
              <a:rPr lang="en-GB" dirty="0" smtClean="0"/>
              <a:t>Incredible 5 point scale</a:t>
            </a:r>
          </a:p>
          <a:p>
            <a:r>
              <a:rPr lang="en-GB" dirty="0" smtClean="0"/>
              <a:t>Books</a:t>
            </a:r>
          </a:p>
          <a:p>
            <a:endParaRPr lang="en-GB" dirty="0"/>
          </a:p>
          <a:p>
            <a:endParaRPr lang="en-GB" dirty="0" smtClean="0"/>
          </a:p>
          <a:p>
            <a:endParaRPr lang="en-GB" dirty="0"/>
          </a:p>
          <a:p>
            <a:endParaRPr lang="en-GB" dirty="0" smtClean="0"/>
          </a:p>
          <a:p>
            <a:endParaRPr lang="en-GB" dirty="0"/>
          </a:p>
          <a:p>
            <a:endParaRPr lang="en-GB" dirty="0" smtClean="0"/>
          </a:p>
          <a:p>
            <a:r>
              <a:rPr lang="en-GB" dirty="0" smtClean="0"/>
              <a:t>Boxall profile</a:t>
            </a:r>
          </a:p>
          <a:p>
            <a:r>
              <a:rPr lang="en-GB" dirty="0" smtClean="0"/>
              <a:t>On- line support</a:t>
            </a:r>
          </a:p>
          <a:p>
            <a:r>
              <a:rPr lang="en-GB" dirty="0" smtClean="0"/>
              <a:t>Outside agencies</a:t>
            </a:r>
          </a:p>
        </p:txBody>
      </p:sp>
      <p:pic>
        <p:nvPicPr>
          <p:cNvPr id="2" name="Picture 1"/>
          <p:cNvPicPr>
            <a:picLocks noChangeAspect="1"/>
          </p:cNvPicPr>
          <p:nvPr/>
        </p:nvPicPr>
        <p:blipFill>
          <a:blip r:embed="rId4"/>
          <a:stretch>
            <a:fillRect/>
          </a:stretch>
        </p:blipFill>
        <p:spPr>
          <a:xfrm>
            <a:off x="3076088" y="2935703"/>
            <a:ext cx="2038350" cy="2047875"/>
          </a:xfrm>
          <a:prstGeom prst="rect">
            <a:avLst/>
          </a:prstGeom>
        </p:spPr>
      </p:pic>
      <p:pic>
        <p:nvPicPr>
          <p:cNvPr id="3" name="Picture 2"/>
          <p:cNvPicPr>
            <a:picLocks noChangeAspect="1"/>
          </p:cNvPicPr>
          <p:nvPr/>
        </p:nvPicPr>
        <p:blipFill>
          <a:blip r:embed="rId5"/>
          <a:stretch>
            <a:fillRect/>
          </a:stretch>
        </p:blipFill>
        <p:spPr>
          <a:xfrm>
            <a:off x="1037251" y="2935704"/>
            <a:ext cx="1790700" cy="2047875"/>
          </a:xfrm>
          <a:prstGeom prst="rect">
            <a:avLst/>
          </a:prstGeom>
        </p:spPr>
      </p:pic>
      <p:pic>
        <p:nvPicPr>
          <p:cNvPr id="4" name="Picture 3"/>
          <p:cNvPicPr>
            <a:picLocks noChangeAspect="1"/>
          </p:cNvPicPr>
          <p:nvPr/>
        </p:nvPicPr>
        <p:blipFill>
          <a:blip r:embed="rId6"/>
          <a:stretch>
            <a:fillRect/>
          </a:stretch>
        </p:blipFill>
        <p:spPr>
          <a:xfrm>
            <a:off x="5362575" y="3026190"/>
            <a:ext cx="1466850" cy="1866900"/>
          </a:xfrm>
          <a:prstGeom prst="rect">
            <a:avLst/>
          </a:prstGeom>
        </p:spPr>
      </p:pic>
      <p:pic>
        <p:nvPicPr>
          <p:cNvPr id="11" name="Picture 10"/>
          <p:cNvPicPr>
            <a:picLocks noChangeAspect="1"/>
          </p:cNvPicPr>
          <p:nvPr/>
        </p:nvPicPr>
        <p:blipFill>
          <a:blip r:embed="rId7"/>
          <a:stretch>
            <a:fillRect/>
          </a:stretch>
        </p:blipFill>
        <p:spPr>
          <a:xfrm>
            <a:off x="7077562" y="2845215"/>
            <a:ext cx="1390650" cy="2047875"/>
          </a:xfrm>
          <a:prstGeom prst="rect">
            <a:avLst/>
          </a:prstGeom>
        </p:spPr>
      </p:pic>
      <p:pic>
        <p:nvPicPr>
          <p:cNvPr id="12" name="Picture 11"/>
          <p:cNvPicPr>
            <a:picLocks noChangeAspect="1"/>
          </p:cNvPicPr>
          <p:nvPr/>
        </p:nvPicPr>
        <p:blipFill>
          <a:blip r:embed="rId8"/>
          <a:stretch>
            <a:fillRect/>
          </a:stretch>
        </p:blipFill>
        <p:spPr>
          <a:xfrm>
            <a:off x="8975175" y="2845214"/>
            <a:ext cx="1362075" cy="2047875"/>
          </a:xfrm>
          <a:prstGeom prst="rect">
            <a:avLst/>
          </a:prstGeom>
        </p:spPr>
      </p:pic>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16965920"/>
      </p:ext>
    </p:extLst>
  </p:cSld>
  <p:clrMapOvr>
    <a:masterClrMapping/>
  </p:clrMapOvr>
  <mc:AlternateContent xmlns:mc="http://schemas.openxmlformats.org/markup-compatibility/2006" xmlns:p14="http://schemas.microsoft.com/office/powerpoint/2010/main">
    <mc:Choice Requires="p14">
      <p:transition spd="slow" p14:dur="2000" advTm="64251"/>
    </mc:Choice>
    <mc:Fallback xmlns="">
      <p:transition spd="slow" advTm="64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4294967295"/>
          </p:nvPr>
        </p:nvSpPr>
        <p:spPr>
          <a:xfrm>
            <a:off x="0" y="4527550"/>
            <a:ext cx="8596313" cy="1514475"/>
          </a:xfrm>
        </p:spPr>
        <p:txBody>
          <a:bodyPr>
            <a:normAutofit/>
          </a:bodyPr>
          <a:lstStyle/>
          <a:p>
            <a:r>
              <a:rPr lang="en-GB" sz="3600" dirty="0" smtClean="0"/>
              <a:t>emma.s@st-nicholas.kent.sch.uk</a:t>
            </a:r>
            <a:endParaRPr lang="en-GB" sz="3600" dirty="0"/>
          </a:p>
        </p:txBody>
      </p:sp>
      <p:sp>
        <p:nvSpPr>
          <p:cNvPr id="2" name="Title 1"/>
          <p:cNvSpPr>
            <a:spLocks noGrp="1"/>
          </p:cNvSpPr>
          <p:nvPr>
            <p:ph type="title" idx="4294967295"/>
          </p:nvPr>
        </p:nvSpPr>
        <p:spPr>
          <a:xfrm>
            <a:off x="0" y="276726"/>
            <a:ext cx="11742821" cy="4214729"/>
          </a:xfrm>
        </p:spPr>
        <p:txBody>
          <a:bodyPr>
            <a:normAutofit/>
          </a:bodyPr>
          <a:lstStyle/>
          <a:p>
            <a:endParaRPr lang="en-GB" sz="2800" dirty="0"/>
          </a:p>
        </p:txBody>
      </p:sp>
      <p:pic>
        <p:nvPicPr>
          <p:cNvPr id="5" name="Picture 4"/>
          <p:cNvPicPr>
            <a:picLocks noChangeAspect="1"/>
          </p:cNvPicPr>
          <p:nvPr/>
        </p:nvPicPr>
        <p:blipFill>
          <a:blip r:embed="rId4"/>
          <a:stretch>
            <a:fillRect/>
          </a:stretch>
        </p:blipFill>
        <p:spPr>
          <a:xfrm>
            <a:off x="7138293" y="411616"/>
            <a:ext cx="2105025" cy="2171700"/>
          </a:xfrm>
          <a:prstGeom prst="rect">
            <a:avLst/>
          </a:prstGeom>
        </p:spPr>
      </p:pic>
      <p:pic>
        <p:nvPicPr>
          <p:cNvPr id="15" name="Audio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44219110"/>
      </p:ext>
    </p:extLst>
  </p:cSld>
  <p:clrMapOvr>
    <a:masterClrMapping/>
  </p:clrMapOvr>
  <mc:AlternateContent xmlns:mc="http://schemas.openxmlformats.org/markup-compatibility/2006" xmlns:p14="http://schemas.microsoft.com/office/powerpoint/2010/main">
    <mc:Choice Requires="p14">
      <p:transition spd="slow" p14:dur="2000" advTm="22927"/>
    </mc:Choice>
    <mc:Fallback xmlns="">
      <p:transition spd="slow" advTm="229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656492"/>
          </a:xfrm>
        </p:spPr>
        <p:txBody>
          <a:bodyPr/>
          <a:lstStyle/>
          <a:p>
            <a:r>
              <a:rPr lang="en-GB" dirty="0" smtClean="0"/>
              <a:t>References:</a:t>
            </a:r>
            <a:endParaRPr lang="en-GB" dirty="0"/>
          </a:p>
        </p:txBody>
      </p:sp>
      <p:sp>
        <p:nvSpPr>
          <p:cNvPr id="3" name="Content Placeholder 2"/>
          <p:cNvSpPr>
            <a:spLocks noGrp="1"/>
          </p:cNvSpPr>
          <p:nvPr>
            <p:ph idx="1"/>
          </p:nvPr>
        </p:nvSpPr>
        <p:spPr>
          <a:xfrm>
            <a:off x="677334" y="1603717"/>
            <a:ext cx="8596668" cy="4437645"/>
          </a:xfrm>
        </p:spPr>
        <p:txBody>
          <a:bodyPr/>
          <a:lstStyle/>
          <a:p>
            <a:pPr marL="0" indent="0">
              <a:buNone/>
            </a:pPr>
            <a:r>
              <a:rPr lang="en-GB" u="sng" dirty="0" smtClean="0"/>
              <a:t>On-line reference material:</a:t>
            </a:r>
          </a:p>
          <a:p>
            <a:r>
              <a:rPr lang="en-GB" dirty="0" err="1" smtClean="0"/>
              <a:t>Minds.actionfor</a:t>
            </a:r>
            <a:r>
              <a:rPr lang="en-GB" dirty="0" smtClean="0"/>
              <a:t> children.org.uk</a:t>
            </a:r>
          </a:p>
          <a:p>
            <a:r>
              <a:rPr lang="en-GB" dirty="0" smtClean="0"/>
              <a:t>Youngminds.org.uk</a:t>
            </a:r>
          </a:p>
          <a:p>
            <a:r>
              <a:rPr lang="en-GB" dirty="0" smtClean="0"/>
              <a:t>Royal College of Psychiatrists. Mental Health and Growing Up.</a:t>
            </a:r>
            <a:endParaRPr lang="en-GB" dirty="0"/>
          </a:p>
        </p:txBody>
      </p:sp>
      <p:pic>
        <p:nvPicPr>
          <p:cNvPr id="4" name="Picture 3"/>
          <p:cNvPicPr>
            <a:picLocks noChangeAspect="1"/>
          </p:cNvPicPr>
          <p:nvPr/>
        </p:nvPicPr>
        <p:blipFill>
          <a:blip r:embed="rId2"/>
          <a:stretch>
            <a:fillRect/>
          </a:stretch>
        </p:blipFill>
        <p:spPr>
          <a:xfrm>
            <a:off x="1031895" y="3822539"/>
            <a:ext cx="4148565" cy="2633309"/>
          </a:xfrm>
          <a:prstGeom prst="rect">
            <a:avLst/>
          </a:prstGeom>
        </p:spPr>
      </p:pic>
    </p:spTree>
    <p:extLst>
      <p:ext uri="{BB962C8B-B14F-4D97-AF65-F5344CB8AC3E}">
        <p14:creationId xmlns:p14="http://schemas.microsoft.com/office/powerpoint/2010/main" val="1692010357"/>
      </p:ext>
    </p:extLst>
  </p:cSld>
  <p:clrMapOvr>
    <a:masterClrMapping/>
  </p:clrMapOvr>
  <mc:AlternateContent xmlns:mc="http://schemas.openxmlformats.org/markup-compatibility/2006" xmlns:p14="http://schemas.microsoft.com/office/powerpoint/2010/main">
    <mc:Choice Requires="p14">
      <p:transition spd="slow" p14:dur="2000" advTm="20007"/>
    </mc:Choice>
    <mc:Fallback xmlns="">
      <p:transition spd="slow" advTm="20007"/>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Helpful tips.</a:t>
            </a:r>
            <a:endParaRPr lang="en-GB" dirty="0"/>
          </a:p>
        </p:txBody>
      </p:sp>
      <p:sp>
        <p:nvSpPr>
          <p:cNvPr id="3" name="Content Placeholder 2"/>
          <p:cNvSpPr>
            <a:spLocks noGrp="1"/>
          </p:cNvSpPr>
          <p:nvPr>
            <p:ph idx="1"/>
          </p:nvPr>
        </p:nvSpPr>
        <p:spPr/>
        <p:txBody>
          <a:bodyPr/>
          <a:lstStyle/>
          <a:p>
            <a:r>
              <a:rPr lang="en-GB" sz="3200" dirty="0" smtClean="0"/>
              <a:t>Pen and paper for note taking</a:t>
            </a:r>
          </a:p>
          <a:p>
            <a:r>
              <a:rPr lang="en-GB" sz="3200" dirty="0" smtClean="0"/>
              <a:t>As you listen, you can manually click on to the next slide</a:t>
            </a:r>
          </a:p>
          <a:p>
            <a:r>
              <a:rPr lang="en-GB" sz="3200" dirty="0" smtClean="0"/>
              <a:t>Please check your volume button </a:t>
            </a:r>
          </a:p>
          <a:p>
            <a:r>
              <a:rPr lang="en-GB" sz="3200" dirty="0" smtClean="0"/>
              <a:t>Further questions</a:t>
            </a:r>
          </a:p>
          <a:p>
            <a:endParaRPr lang="en-GB" dirty="0"/>
          </a:p>
        </p:txBody>
      </p:sp>
      <p:pic>
        <p:nvPicPr>
          <p:cNvPr id="4" name="Picture 3"/>
          <p:cNvPicPr>
            <a:picLocks noChangeAspect="1"/>
          </p:cNvPicPr>
          <p:nvPr/>
        </p:nvPicPr>
        <p:blipFill>
          <a:blip r:embed="rId4"/>
          <a:stretch>
            <a:fillRect/>
          </a:stretch>
        </p:blipFill>
        <p:spPr>
          <a:xfrm>
            <a:off x="5401177" y="4903510"/>
            <a:ext cx="3490160" cy="1954490"/>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4267971"/>
      </p:ext>
    </p:extLst>
  </p:cSld>
  <p:clrMapOvr>
    <a:masterClrMapping/>
  </p:clrMapOvr>
  <mc:AlternateContent xmlns:mc="http://schemas.openxmlformats.org/markup-compatibility/2006" xmlns:p14="http://schemas.microsoft.com/office/powerpoint/2010/main">
    <mc:Choice Requires="p14">
      <p:transition spd="slow" p14:dur="2000" advTm="43987"/>
    </mc:Choice>
    <mc:Fallback xmlns="">
      <p:transition spd="slow" advTm="439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5400" b="1" u="sng" dirty="0" smtClean="0"/>
              <a:t>Aims of this course</a:t>
            </a:r>
            <a:endParaRPr lang="en-GB" sz="5400" b="1" u="sng" dirty="0"/>
          </a:p>
        </p:txBody>
      </p:sp>
      <p:sp>
        <p:nvSpPr>
          <p:cNvPr id="3" name="Content Placeholder 2"/>
          <p:cNvSpPr>
            <a:spLocks noGrp="1"/>
          </p:cNvSpPr>
          <p:nvPr>
            <p:ph idx="1"/>
          </p:nvPr>
        </p:nvSpPr>
        <p:spPr/>
        <p:txBody>
          <a:bodyPr>
            <a:normAutofit/>
          </a:bodyPr>
          <a:lstStyle/>
          <a:p>
            <a:r>
              <a:rPr lang="en-GB" sz="2800" dirty="0" smtClean="0"/>
              <a:t>Causes and symptoms of anxiety</a:t>
            </a:r>
          </a:p>
          <a:p>
            <a:r>
              <a:rPr lang="en-GB" sz="2800" dirty="0" smtClean="0"/>
              <a:t>Your </a:t>
            </a:r>
            <a:r>
              <a:rPr lang="en-GB" sz="2800" dirty="0"/>
              <a:t>own self </a:t>
            </a:r>
            <a:r>
              <a:rPr lang="en-GB" sz="2800" dirty="0" smtClean="0"/>
              <a:t>care</a:t>
            </a:r>
          </a:p>
          <a:p>
            <a:r>
              <a:rPr lang="en-GB" sz="2800" dirty="0" smtClean="0"/>
              <a:t>How anxious thoughts can overwhelm individuals </a:t>
            </a:r>
            <a:r>
              <a:rPr lang="en-GB" sz="2800" smtClean="0"/>
              <a:t>and affect </a:t>
            </a:r>
            <a:r>
              <a:rPr lang="en-GB" sz="2800" dirty="0" smtClean="0"/>
              <a:t>behaviour</a:t>
            </a:r>
          </a:p>
          <a:p>
            <a:r>
              <a:rPr lang="en-GB" sz="2800" dirty="0" smtClean="0"/>
              <a:t>Strategies to support children and young people</a:t>
            </a:r>
            <a:endParaRPr lang="en-GB" sz="2800"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98931186"/>
      </p:ext>
    </p:extLst>
  </p:cSld>
  <p:clrMapOvr>
    <a:masterClrMapping/>
  </p:clrMapOvr>
  <mc:AlternateContent xmlns:mc="http://schemas.openxmlformats.org/markup-compatibility/2006" xmlns:p14="http://schemas.microsoft.com/office/powerpoint/2010/main">
    <mc:Choice Requires="p14">
      <p:transition spd="slow" p14:dur="2000" advTm="194438"/>
    </mc:Choice>
    <mc:Fallback xmlns="">
      <p:transition spd="slow" advTm="1944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400" b="1" dirty="0" smtClean="0"/>
              <a:t>Causes of anxiety</a:t>
            </a:r>
            <a:endParaRPr lang="en-GB" sz="4400" b="1" dirty="0"/>
          </a:p>
        </p:txBody>
      </p:sp>
      <p:sp>
        <p:nvSpPr>
          <p:cNvPr id="3" name="Text Placeholder 2"/>
          <p:cNvSpPr>
            <a:spLocks noGrp="1"/>
          </p:cNvSpPr>
          <p:nvPr>
            <p:ph type="body" idx="1"/>
          </p:nvPr>
        </p:nvSpPr>
        <p:spPr/>
        <p:txBody>
          <a:bodyPr/>
          <a:lstStyle/>
          <a:p>
            <a:endParaRPr lang="en-GB" dirty="0" smtClean="0"/>
          </a:p>
        </p:txBody>
      </p:sp>
      <p:pic>
        <p:nvPicPr>
          <p:cNvPr id="8" name="Content Placeholder 7"/>
          <p:cNvPicPr>
            <a:picLocks noGrp="1" noChangeAspect="1"/>
          </p:cNvPicPr>
          <p:nvPr>
            <p:ph sz="half" idx="2"/>
          </p:nvPr>
        </p:nvPicPr>
        <p:blipFill>
          <a:blip r:embed="rId4"/>
          <a:stretch>
            <a:fillRect/>
          </a:stretch>
        </p:blipFill>
        <p:spPr>
          <a:xfrm>
            <a:off x="6591653" y="4957762"/>
            <a:ext cx="2762250" cy="1657350"/>
          </a:xfrm>
          <a:prstGeom prst="rect">
            <a:avLst/>
          </a:prstGeom>
        </p:spPr>
      </p:pic>
      <p:sp>
        <p:nvSpPr>
          <p:cNvPr id="5" name="Text Placeholder 4"/>
          <p:cNvSpPr>
            <a:spLocks noGrp="1"/>
          </p:cNvSpPr>
          <p:nvPr>
            <p:ph type="body" sz="quarter" idx="3"/>
          </p:nvPr>
        </p:nvSpPr>
        <p:spPr/>
        <p:txBody>
          <a:bodyPr/>
          <a:lstStyle/>
          <a:p>
            <a:endParaRPr lang="en-GB"/>
          </a:p>
        </p:txBody>
      </p:sp>
      <p:pic>
        <p:nvPicPr>
          <p:cNvPr id="7" name="Content Placeholder 6"/>
          <p:cNvPicPr>
            <a:picLocks noGrp="1" noChangeAspect="1"/>
          </p:cNvPicPr>
          <p:nvPr>
            <p:ph sz="quarter" idx="4"/>
          </p:nvPr>
        </p:nvPicPr>
        <p:blipFill>
          <a:blip r:embed="rId5"/>
          <a:stretch>
            <a:fillRect/>
          </a:stretch>
        </p:blipFill>
        <p:spPr>
          <a:xfrm>
            <a:off x="9736846" y="4714875"/>
            <a:ext cx="2127688" cy="1633870"/>
          </a:xfrm>
          <a:prstGeom prst="rect">
            <a:avLst/>
          </a:prstGeom>
        </p:spPr>
      </p:pic>
      <p:pic>
        <p:nvPicPr>
          <p:cNvPr id="9" name="Picture 8"/>
          <p:cNvPicPr>
            <a:picLocks noChangeAspect="1"/>
          </p:cNvPicPr>
          <p:nvPr/>
        </p:nvPicPr>
        <p:blipFill>
          <a:blip r:embed="rId6"/>
          <a:stretch>
            <a:fillRect/>
          </a:stretch>
        </p:blipFill>
        <p:spPr>
          <a:xfrm>
            <a:off x="8639439" y="2273584"/>
            <a:ext cx="2762250" cy="1657350"/>
          </a:xfrm>
          <a:prstGeom prst="rect">
            <a:avLst/>
          </a:prstGeom>
        </p:spPr>
      </p:pic>
      <p:pic>
        <p:nvPicPr>
          <p:cNvPr id="10" name="Picture 9"/>
          <p:cNvPicPr>
            <a:picLocks noChangeAspect="1"/>
          </p:cNvPicPr>
          <p:nvPr/>
        </p:nvPicPr>
        <p:blipFill>
          <a:blip r:embed="rId7"/>
          <a:stretch>
            <a:fillRect/>
          </a:stretch>
        </p:blipFill>
        <p:spPr>
          <a:xfrm>
            <a:off x="3722605" y="1759106"/>
            <a:ext cx="4263760" cy="2835471"/>
          </a:xfrm>
          <a:prstGeom prst="rect">
            <a:avLst/>
          </a:prstGeom>
        </p:spPr>
      </p:pic>
      <p:pic>
        <p:nvPicPr>
          <p:cNvPr id="11" name="Picture 10"/>
          <p:cNvPicPr>
            <a:picLocks noChangeAspect="1"/>
          </p:cNvPicPr>
          <p:nvPr/>
        </p:nvPicPr>
        <p:blipFill>
          <a:blip r:embed="rId8"/>
          <a:stretch>
            <a:fillRect/>
          </a:stretch>
        </p:blipFill>
        <p:spPr>
          <a:xfrm>
            <a:off x="2387734" y="5090132"/>
            <a:ext cx="3655764" cy="1694945"/>
          </a:xfrm>
          <a:prstGeom prst="rect">
            <a:avLst/>
          </a:prstGeom>
        </p:spPr>
      </p:pic>
      <p:pic>
        <p:nvPicPr>
          <p:cNvPr id="12" name="Picture 11"/>
          <p:cNvPicPr>
            <a:picLocks noChangeAspect="1"/>
          </p:cNvPicPr>
          <p:nvPr/>
        </p:nvPicPr>
        <p:blipFill>
          <a:blip r:embed="rId9"/>
          <a:stretch>
            <a:fillRect/>
          </a:stretch>
        </p:blipFill>
        <p:spPr>
          <a:xfrm>
            <a:off x="209549" y="4714875"/>
            <a:ext cx="2143125" cy="2143125"/>
          </a:xfrm>
          <a:prstGeom prst="rect">
            <a:avLst/>
          </a:prstGeom>
        </p:spPr>
      </p:pic>
      <p:pic>
        <p:nvPicPr>
          <p:cNvPr id="14" name="Picture 13"/>
          <p:cNvPicPr>
            <a:picLocks noChangeAspect="1"/>
          </p:cNvPicPr>
          <p:nvPr/>
        </p:nvPicPr>
        <p:blipFill>
          <a:blip r:embed="rId10"/>
          <a:stretch>
            <a:fillRect/>
          </a:stretch>
        </p:blipFill>
        <p:spPr>
          <a:xfrm>
            <a:off x="721920" y="2584971"/>
            <a:ext cx="2562225" cy="1790700"/>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48840280"/>
      </p:ext>
    </p:extLst>
  </p:cSld>
  <p:clrMapOvr>
    <a:masterClrMapping/>
  </p:clrMapOvr>
  <mc:AlternateContent xmlns:mc="http://schemas.openxmlformats.org/markup-compatibility/2006" xmlns:p14="http://schemas.microsoft.com/office/powerpoint/2010/main">
    <mc:Choice Requires="p14">
      <p:transition spd="slow" p14:dur="2000" advTm="144412"/>
    </mc:Choice>
    <mc:Fallback xmlns="">
      <p:transition spd="slow" advTm="1444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There are different types and causes of anxiety for children and young people.</a:t>
            </a:r>
            <a:endParaRPr lang="en-GB" dirty="0"/>
          </a:p>
        </p:txBody>
      </p:sp>
      <p:sp>
        <p:nvSpPr>
          <p:cNvPr id="7" name="Content Placeholder 6"/>
          <p:cNvSpPr>
            <a:spLocks noGrp="1"/>
          </p:cNvSpPr>
          <p:nvPr>
            <p:ph idx="1"/>
          </p:nvPr>
        </p:nvSpPr>
        <p:spPr/>
        <p:txBody>
          <a:bodyPr/>
          <a:lstStyle/>
          <a:p>
            <a:r>
              <a:rPr lang="en-GB" dirty="0" smtClean="0"/>
              <a:t>General anxiety</a:t>
            </a:r>
          </a:p>
          <a:p>
            <a:r>
              <a:rPr lang="en-GB" dirty="0" smtClean="0"/>
              <a:t>Fears</a:t>
            </a:r>
          </a:p>
          <a:p>
            <a:r>
              <a:rPr lang="en-GB" dirty="0" smtClean="0"/>
              <a:t>School related</a:t>
            </a:r>
          </a:p>
          <a:p>
            <a:r>
              <a:rPr lang="en-GB" dirty="0" smtClean="0"/>
              <a:t>Family problems</a:t>
            </a:r>
          </a:p>
          <a:p>
            <a:r>
              <a:rPr lang="en-GB" dirty="0" smtClean="0"/>
              <a:t>Divorce and separation</a:t>
            </a:r>
          </a:p>
          <a:p>
            <a:r>
              <a:rPr lang="en-GB" dirty="0" smtClean="0"/>
              <a:t>Death or illness of a parent or close relative</a:t>
            </a:r>
          </a:p>
          <a:p>
            <a:r>
              <a:rPr lang="en-GB" dirty="0" smtClean="0"/>
              <a:t>Discipline that is harsh, inconsistent or overprotective</a:t>
            </a:r>
          </a:p>
          <a:p>
            <a:r>
              <a:rPr lang="en-GB" dirty="0" smtClean="0"/>
              <a:t>Traumatic experiences</a:t>
            </a:r>
            <a:endParaRPr lang="en-GB"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4282289"/>
      </p:ext>
    </p:extLst>
  </p:cSld>
  <p:clrMapOvr>
    <a:masterClrMapping/>
  </p:clrMapOvr>
  <mc:AlternateContent xmlns:mc="http://schemas.openxmlformats.org/markup-compatibility/2006" xmlns:p14="http://schemas.microsoft.com/office/powerpoint/2010/main">
    <mc:Choice Requires="p14">
      <p:transition spd="slow" p14:dur="2000" advTm="271581"/>
    </mc:Choice>
    <mc:Fallback xmlns="">
      <p:transition spd="slow" advTm="271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4"/>
          <a:stretch>
            <a:fillRect/>
          </a:stretch>
        </p:blipFill>
        <p:spPr>
          <a:xfrm>
            <a:off x="1083733" y="0"/>
            <a:ext cx="7382933" cy="6751867"/>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52157619"/>
      </p:ext>
    </p:extLst>
  </p:cSld>
  <p:clrMapOvr>
    <a:masterClrMapping/>
  </p:clrMapOvr>
  <mc:AlternateContent xmlns:mc="http://schemas.openxmlformats.org/markup-compatibility/2006" xmlns:p14="http://schemas.microsoft.com/office/powerpoint/2010/main">
    <mc:Choice Requires="p14">
      <p:transition spd="slow" p14:dur="2000" advTm="209402"/>
    </mc:Choice>
    <mc:Fallback xmlns="">
      <p:transition spd="slow" advTm="2094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38667"/>
            <a:ext cx="8596668" cy="1591733"/>
          </a:xfrm>
        </p:spPr>
        <p:txBody>
          <a:bodyPr>
            <a:normAutofit/>
          </a:bodyPr>
          <a:lstStyle/>
          <a:p>
            <a:r>
              <a:rPr lang="en-GB" sz="1800" b="1" u="sng" dirty="0"/>
              <a:t>The symptoms of </a:t>
            </a:r>
            <a:r>
              <a:rPr lang="en-GB" sz="1800" b="1" u="sng" dirty="0" smtClean="0"/>
              <a:t>anxiety</a:t>
            </a:r>
            <a:br>
              <a:rPr lang="en-GB" sz="1800" b="1" u="sng" dirty="0" smtClean="0"/>
            </a:br>
            <a:r>
              <a:rPr lang="en-GB" sz="1800" dirty="0"/>
              <a:t/>
            </a:r>
            <a:br>
              <a:rPr lang="en-GB" sz="1800" dirty="0"/>
            </a:br>
            <a:r>
              <a:rPr lang="en-GB" sz="1600" dirty="0"/>
              <a:t>You might start out just feeling generally anxious, but if your symptoms get worse or last longer than they should, it could be time to get some support. </a:t>
            </a:r>
            <a:br>
              <a:rPr lang="en-GB" sz="1600" dirty="0"/>
            </a:br>
            <a:r>
              <a:rPr lang="en-GB" sz="1600" dirty="0" smtClean="0"/>
              <a:t>Symptoms may </a:t>
            </a:r>
            <a:r>
              <a:rPr lang="en-GB" sz="1600" dirty="0"/>
              <a:t>include:</a:t>
            </a:r>
          </a:p>
        </p:txBody>
      </p:sp>
      <p:sp>
        <p:nvSpPr>
          <p:cNvPr id="3" name="Content Placeholder 2"/>
          <p:cNvSpPr>
            <a:spLocks noGrp="1"/>
          </p:cNvSpPr>
          <p:nvPr>
            <p:ph idx="1"/>
          </p:nvPr>
        </p:nvSpPr>
        <p:spPr>
          <a:xfrm>
            <a:off x="677334" y="1806222"/>
            <a:ext cx="8596668" cy="4944533"/>
          </a:xfrm>
        </p:spPr>
        <p:txBody>
          <a:bodyPr>
            <a:normAutofit fontScale="92500" lnSpcReduction="20000"/>
          </a:bodyPr>
          <a:lstStyle/>
          <a:p>
            <a:r>
              <a:rPr lang="en-GB" sz="1600" dirty="0"/>
              <a:t>feeling nervous, on edge or panicky all the time</a:t>
            </a:r>
          </a:p>
          <a:p>
            <a:r>
              <a:rPr lang="en-GB" sz="1600" dirty="0"/>
              <a:t>feeling overwhelmed or full of dread.</a:t>
            </a:r>
          </a:p>
          <a:p>
            <a:r>
              <a:rPr lang="en-GB" sz="1600" dirty="0" smtClean="0"/>
              <a:t>feeling </a:t>
            </a:r>
            <a:r>
              <a:rPr lang="en-GB" sz="1600" dirty="0"/>
              <a:t>out of </a:t>
            </a:r>
            <a:r>
              <a:rPr lang="en-GB" sz="1600" dirty="0" smtClean="0"/>
              <a:t>control</a:t>
            </a:r>
          </a:p>
          <a:p>
            <a:r>
              <a:rPr lang="en-GB" sz="1600" dirty="0" smtClean="0"/>
              <a:t>having trouble sleeping</a:t>
            </a:r>
          </a:p>
          <a:p>
            <a:r>
              <a:rPr lang="en-GB" sz="1600" dirty="0"/>
              <a:t>l</a:t>
            </a:r>
            <a:r>
              <a:rPr lang="en-GB" sz="1600" dirty="0" smtClean="0"/>
              <a:t>ow appetite</a:t>
            </a:r>
          </a:p>
          <a:p>
            <a:r>
              <a:rPr lang="en-GB" sz="1600" dirty="0"/>
              <a:t>f</a:t>
            </a:r>
            <a:r>
              <a:rPr lang="en-GB" sz="1600" dirty="0" smtClean="0"/>
              <a:t>inding it difficult to concentrate</a:t>
            </a:r>
          </a:p>
          <a:p>
            <a:r>
              <a:rPr lang="en-GB" sz="1600" dirty="0" smtClean="0"/>
              <a:t>feeling tired and grumpy</a:t>
            </a:r>
          </a:p>
          <a:p>
            <a:r>
              <a:rPr lang="en-GB" sz="1600" dirty="0"/>
              <a:t>h</a:t>
            </a:r>
            <a:r>
              <a:rPr lang="en-GB" sz="1600" dirty="0" smtClean="0"/>
              <a:t>eart beating really fast, thinking you are going to have a heart attack</a:t>
            </a:r>
          </a:p>
          <a:p>
            <a:r>
              <a:rPr lang="en-GB" sz="1600" dirty="0"/>
              <a:t>d</a:t>
            </a:r>
            <a:r>
              <a:rPr lang="en-GB" sz="1600" dirty="0" smtClean="0"/>
              <a:t>ry mouth</a:t>
            </a:r>
          </a:p>
          <a:p>
            <a:r>
              <a:rPr lang="en-GB" sz="1600" dirty="0"/>
              <a:t>t</a:t>
            </a:r>
            <a:r>
              <a:rPr lang="en-GB" sz="1600" dirty="0" smtClean="0"/>
              <a:t>rembling</a:t>
            </a:r>
          </a:p>
          <a:p>
            <a:r>
              <a:rPr lang="en-GB" sz="1600" dirty="0"/>
              <a:t>f</a:t>
            </a:r>
            <a:r>
              <a:rPr lang="en-GB" sz="1600" dirty="0" smtClean="0"/>
              <a:t>eeling faint</a:t>
            </a:r>
          </a:p>
          <a:p>
            <a:r>
              <a:rPr lang="en-GB" sz="1600" dirty="0"/>
              <a:t>s</a:t>
            </a:r>
            <a:r>
              <a:rPr lang="en-GB" sz="1600" dirty="0" smtClean="0"/>
              <a:t>tomach cramps and/or diarrhoea. Needing to pee more than usual</a:t>
            </a:r>
          </a:p>
          <a:p>
            <a:r>
              <a:rPr lang="en-GB" sz="1600" dirty="0"/>
              <a:t>s</a:t>
            </a:r>
            <a:r>
              <a:rPr lang="en-GB" sz="1600" dirty="0" smtClean="0"/>
              <a:t>weating more than usual</a:t>
            </a:r>
          </a:p>
          <a:p>
            <a:r>
              <a:rPr lang="en-GB" sz="1600" dirty="0"/>
              <a:t>w</a:t>
            </a:r>
            <a:r>
              <a:rPr lang="en-GB" sz="1600" dirty="0" smtClean="0"/>
              <a:t>obbly legs</a:t>
            </a:r>
          </a:p>
          <a:p>
            <a:r>
              <a:rPr lang="en-GB" sz="1600" dirty="0"/>
              <a:t>g</a:t>
            </a:r>
            <a:r>
              <a:rPr lang="en-GB" sz="1600" dirty="0" smtClean="0"/>
              <a:t>etting very hot</a:t>
            </a:r>
          </a:p>
          <a:p>
            <a:endParaRPr lang="en-GB" dirty="0" smtClean="0"/>
          </a:p>
          <a:p>
            <a:endParaRPr lang="en-GB" dirty="0"/>
          </a:p>
          <a:p>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34674143"/>
      </p:ext>
    </p:extLst>
  </p:cSld>
  <p:clrMapOvr>
    <a:masterClrMapping/>
  </p:clrMapOvr>
  <mc:AlternateContent xmlns:mc="http://schemas.openxmlformats.org/markup-compatibility/2006" xmlns:p14="http://schemas.microsoft.com/office/powerpoint/2010/main">
    <mc:Choice Requires="p14">
      <p:transition spd="slow" p14:dur="2000" advTm="241310"/>
    </mc:Choice>
    <mc:Fallback xmlns="">
      <p:transition spd="slow" advTm="241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902764" cy="1320800"/>
          </a:xfrm>
        </p:spPr>
        <p:txBody>
          <a:bodyPr>
            <a:normAutofit/>
          </a:bodyPr>
          <a:lstStyle/>
          <a:p>
            <a:r>
              <a:rPr lang="en-GB" sz="4800" dirty="0" smtClean="0"/>
              <a:t>Points to consider as an adult</a:t>
            </a:r>
            <a:endParaRPr lang="en-GB" sz="4800" dirty="0"/>
          </a:p>
        </p:txBody>
      </p:sp>
      <p:sp>
        <p:nvSpPr>
          <p:cNvPr id="3" name="Content Placeholder 2"/>
          <p:cNvSpPr>
            <a:spLocks noGrp="1"/>
          </p:cNvSpPr>
          <p:nvPr>
            <p:ph idx="1"/>
          </p:nvPr>
        </p:nvSpPr>
        <p:spPr>
          <a:xfrm>
            <a:off x="677334" y="1426042"/>
            <a:ext cx="8596668" cy="4606458"/>
          </a:xfrm>
        </p:spPr>
        <p:txBody>
          <a:bodyPr>
            <a:normAutofit lnSpcReduction="10000"/>
          </a:bodyPr>
          <a:lstStyle/>
          <a:p>
            <a:r>
              <a:rPr lang="en-GB" sz="2000" dirty="0" smtClean="0"/>
              <a:t>Positive relationships with pupils are key</a:t>
            </a:r>
          </a:p>
          <a:p>
            <a:r>
              <a:rPr lang="en-GB" sz="2000" dirty="0" smtClean="0"/>
              <a:t>It </a:t>
            </a:r>
            <a:r>
              <a:rPr lang="en-GB" sz="2000" dirty="0"/>
              <a:t>is ok to talk about </a:t>
            </a:r>
            <a:r>
              <a:rPr lang="en-GB" sz="2000" dirty="0" smtClean="0"/>
              <a:t>feelings</a:t>
            </a:r>
          </a:p>
          <a:p>
            <a:r>
              <a:rPr lang="en-GB" sz="2000" dirty="0" smtClean="0"/>
              <a:t>Be clear about how pupils’ experiences and thoughts may resonate with you</a:t>
            </a:r>
          </a:p>
          <a:p>
            <a:r>
              <a:rPr lang="en-GB" sz="2000" dirty="0" smtClean="0"/>
              <a:t>Nurturing CYP is key, but it is important to build resilience, not to disempower the young person</a:t>
            </a:r>
          </a:p>
          <a:p>
            <a:r>
              <a:rPr lang="en-GB" sz="2000" dirty="0" smtClean="0"/>
              <a:t>The young person is not attention seeking. They are seeking guidance about self care and understanding their feelings and emotions</a:t>
            </a:r>
          </a:p>
          <a:p>
            <a:r>
              <a:rPr lang="en-GB" sz="2000" dirty="0" smtClean="0"/>
              <a:t>As an adult, you are teaching the pupil to manage their emotions. Not all pupils can be expected to </a:t>
            </a:r>
            <a:r>
              <a:rPr lang="en-GB" sz="2000" i="1" dirty="0" smtClean="0"/>
              <a:t>pick themselves up and dust themselves off</a:t>
            </a:r>
          </a:p>
          <a:p>
            <a:r>
              <a:rPr lang="en-GB" sz="2000" dirty="0" smtClean="0"/>
              <a:t>Defend the well being curriculum</a:t>
            </a:r>
          </a:p>
          <a:p>
            <a:r>
              <a:rPr lang="en-GB" sz="2000" dirty="0" smtClean="0"/>
              <a:t>Small steps are powerful</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86805371"/>
      </p:ext>
    </p:extLst>
  </p:cSld>
  <p:clrMapOvr>
    <a:masterClrMapping/>
  </p:clrMapOvr>
  <mc:AlternateContent xmlns:mc="http://schemas.openxmlformats.org/markup-compatibility/2006" xmlns:p14="http://schemas.microsoft.com/office/powerpoint/2010/main">
    <mc:Choice Requires="p14">
      <p:transition spd="slow" p14:dur="2000" advTm="750143"/>
    </mc:Choice>
    <mc:Fallback xmlns="">
      <p:transition spd="slow" advTm="750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You can’t teach someone to swim if they are drowning.</a:t>
            </a:r>
            <a:endParaRPr lang="en-GB" dirty="0"/>
          </a:p>
        </p:txBody>
      </p:sp>
      <p:pic>
        <p:nvPicPr>
          <p:cNvPr id="4" name="Content Placeholder 3"/>
          <p:cNvPicPr>
            <a:picLocks noGrp="1" noChangeAspect="1"/>
          </p:cNvPicPr>
          <p:nvPr>
            <p:ph idx="1"/>
          </p:nvPr>
        </p:nvPicPr>
        <p:blipFill>
          <a:blip r:embed="rId4"/>
          <a:stretch>
            <a:fillRect/>
          </a:stretch>
        </p:blipFill>
        <p:spPr>
          <a:xfrm>
            <a:off x="2274976" y="2240403"/>
            <a:ext cx="4769291" cy="3572365"/>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1824485"/>
      </p:ext>
    </p:extLst>
  </p:cSld>
  <p:clrMapOvr>
    <a:masterClrMapping/>
  </p:clrMapOvr>
  <mc:AlternateContent xmlns:mc="http://schemas.openxmlformats.org/markup-compatibility/2006" xmlns:p14="http://schemas.microsoft.com/office/powerpoint/2010/main">
    <mc:Choice Requires="p14">
      <p:transition spd="slow" p14:dur="2000" advTm="191170"/>
    </mc:Choice>
    <mc:Fallback xmlns="">
      <p:transition spd="slow" advTm="191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 dockstate="right" visibility="0" width="350" row="1">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3DA2446A-63A1-477A-A6DD-CD2307D3268A}">
  <we:reference id="wa104380907" version="1.0.0.0" store="en-US" storeType="OMEX"/>
  <we:alternateReferences>
    <we:reference id="WA104380907" version="1.0.0.0" store="WA104380907"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7A7F48E9-244F-436D-9707-2F9D5F3A9B73}">
  <we:reference id="wa104380121" version="2.0.0.0" store="en-US" storeType="OMEX"/>
  <we:alternateReferences>
    <we:reference id="WA104380121" version="2.0.0.0" store="WA104380121"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Facet</Template>
  <TotalTime>1209</TotalTime>
  <Words>706</Words>
  <Application>Microsoft Office PowerPoint</Application>
  <PresentationFormat>Widescreen</PresentationFormat>
  <Paragraphs>123</Paragraphs>
  <Slides>16</Slides>
  <Notes>0</Notes>
  <HiddenSlides>0</HiddenSlides>
  <MMClips>15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Trebuchet MS</vt:lpstr>
      <vt:lpstr>Wingdings 3</vt:lpstr>
      <vt:lpstr>Facet</vt:lpstr>
      <vt:lpstr>Anxiety</vt:lpstr>
      <vt:lpstr>Helpful tips.</vt:lpstr>
      <vt:lpstr>Aims of this course</vt:lpstr>
      <vt:lpstr>Causes of anxiety</vt:lpstr>
      <vt:lpstr>There are different types and causes of anxiety for children and young people.</vt:lpstr>
      <vt:lpstr>PowerPoint Presentation</vt:lpstr>
      <vt:lpstr>The symptoms of anxiety  You might start out just feeling generally anxious, but if your symptoms get worse or last longer than they should, it could be time to get some support.  Symptoms may include:</vt:lpstr>
      <vt:lpstr>Points to consider as an adult</vt:lpstr>
      <vt:lpstr>You can’t teach someone to swim if they are drowning.</vt:lpstr>
      <vt:lpstr>PowerPoint Presentation</vt:lpstr>
      <vt:lpstr>PowerPoint Presentation</vt:lpstr>
      <vt:lpstr>Strategies to support children and young people.</vt:lpstr>
      <vt:lpstr>PowerPoint Presentation</vt:lpstr>
      <vt:lpstr>Resources to support your work</vt:lpstr>
      <vt:lpstr>PowerPoint Presentation</vt:lpstr>
      <vt:lpstr>References:</vt:lpstr>
    </vt:vector>
  </TitlesOfParts>
  <Company>RM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symptoms of anxiety You might start out just feeling generally anxious, but if your symptoms get worse or last longer than they should, it could be time to get some support. Symptoms include:  feeling nervous, on edge, or panicky all the time feeling overwhelmed or full of dread feeling out of control having trouble sleeping low appetite finding it difficult to concentrate feeling tired and grumpy heart beating really fast or thinking you’re having a heart attack having a dry mouth trembling feeling faint stomach cramps and/or diarrhoea/needing to pee more than usual sweating more than usual wobbly legs getting very hot</dc:title>
  <dc:creator>Emma Harrison</dc:creator>
  <cp:lastModifiedBy>GILLIAN NEWPORT</cp:lastModifiedBy>
  <cp:revision>58</cp:revision>
  <cp:lastPrinted>2020-06-10T11:48:33Z</cp:lastPrinted>
  <dcterms:created xsi:type="dcterms:W3CDTF">2020-06-04T14:46:37Z</dcterms:created>
  <dcterms:modified xsi:type="dcterms:W3CDTF">2020-07-09T07:29:18Z</dcterms:modified>
</cp:coreProperties>
</file>