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2" r:id="rId5"/>
    <p:sldId id="267" r:id="rId6"/>
    <p:sldId id="268" r:id="rId7"/>
    <p:sldId id="269" r:id="rId8"/>
    <p:sldId id="257" r:id="rId9"/>
    <p:sldId id="258" r:id="rId10"/>
    <p:sldId id="259" r:id="rId11"/>
    <p:sldId id="260" r:id="rId12"/>
    <p:sldId id="270" r:id="rId13"/>
    <p:sldId id="271" r:id="rId14"/>
    <p:sldId id="261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4BD5-12CD-47EC-8037-E2A19C99025D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28FE-5F81-46B5-A204-3CBF03207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597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4BD5-12CD-47EC-8037-E2A19C99025D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28FE-5F81-46B5-A204-3CBF03207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91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4BD5-12CD-47EC-8037-E2A19C99025D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28FE-5F81-46B5-A204-3CBF03207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678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4BD5-12CD-47EC-8037-E2A19C99025D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28FE-5F81-46B5-A204-3CBF03207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00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4BD5-12CD-47EC-8037-E2A19C99025D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28FE-5F81-46B5-A204-3CBF03207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13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4BD5-12CD-47EC-8037-E2A19C99025D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28FE-5F81-46B5-A204-3CBF03207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95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4BD5-12CD-47EC-8037-E2A19C99025D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28FE-5F81-46B5-A204-3CBF03207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39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4BD5-12CD-47EC-8037-E2A19C99025D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28FE-5F81-46B5-A204-3CBF03207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992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4BD5-12CD-47EC-8037-E2A19C99025D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28FE-5F81-46B5-A204-3CBF03207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76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4BD5-12CD-47EC-8037-E2A19C99025D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28FE-5F81-46B5-A204-3CBF03207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92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14BD5-12CD-47EC-8037-E2A19C99025D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28FE-5F81-46B5-A204-3CBF03207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51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14BD5-12CD-47EC-8037-E2A19C99025D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28FE-5F81-46B5-A204-3CBF032078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60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hyperlink" Target="https://makaton.org/TMC/Free_resources_" TargetMode="External"/><Relationship Id="rId4" Type="http://schemas.openxmlformats.org/officeDocument/2006/relationships/hyperlink" Target="https://makaton.org/TMC/The_Makaton_community/Sign_of_the_Week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 ‘How to’ guide to creating and using visual supports in the Early Years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Canterbury STLS</a:t>
            </a:r>
          </a:p>
          <a:p>
            <a:r>
              <a:rPr lang="en-GB" dirty="0" smtClean="0"/>
              <a:t>Ali </a:t>
            </a:r>
            <a:r>
              <a:rPr lang="en-GB" dirty="0" err="1" smtClean="0"/>
              <a:t>Goodsell</a:t>
            </a:r>
            <a:r>
              <a:rPr lang="en-GB" dirty="0" smtClean="0"/>
              <a:t> &amp; Sue Fisher</a:t>
            </a:r>
            <a:endParaRPr lang="en-GB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8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91"/>
    </mc:Choice>
    <mc:Fallback>
      <p:transition spd="slow" advTm="23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Choice Boards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411941" y="2151459"/>
            <a:ext cx="2941544" cy="369966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Start with 2 visuals of activities, events or food the child likes</a:t>
            </a:r>
          </a:p>
          <a:p>
            <a:r>
              <a:rPr lang="en-GB" dirty="0" smtClean="0"/>
              <a:t>Place them on the choice board and help the child indicate which one they would like</a:t>
            </a:r>
          </a:p>
          <a:p>
            <a:r>
              <a:rPr lang="en-GB" dirty="0" smtClean="0"/>
              <a:t>Repeat back the choice “Daniel would like the cars”</a:t>
            </a:r>
          </a:p>
          <a:p>
            <a:r>
              <a:rPr lang="en-GB" dirty="0" smtClean="0"/>
              <a:t>Give the child the choice they have made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01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91"/>
    </mc:Choice>
    <mc:Fallback>
      <p:transition spd="slow" advTm="101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TEACCH Time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1825625"/>
            <a:ext cx="2859272" cy="162777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4765" y="1048872"/>
            <a:ext cx="6849035" cy="5128092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4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Place </a:t>
            </a: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</a:rPr>
              <a:t>2 or 3 activities in the green basket away from the child</a:t>
            </a: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</a:rPr>
              <a:t>Place the Velcro strip with the photos/symbols of what the child is expected to do.</a:t>
            </a: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</a:rPr>
              <a:t>Sit opposite the child</a:t>
            </a: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</a:rPr>
              <a:t>Show the child the strip, working left to right.</a:t>
            </a: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</a:rPr>
              <a:t>Ask them to give you the first activity (if needed, adult takes it) from the green basket</a:t>
            </a: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</a:rPr>
              <a:t>Demonstrate &amp; use language firmly, to say what you want</a:t>
            </a:r>
            <a:endParaRPr lang="en-GB" sz="2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8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023"/>
    </mc:Choice>
    <mc:Fallback>
      <p:transition spd="slow" advTm="13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TEACCH Time </a:t>
            </a:r>
            <a:r>
              <a:rPr lang="en-GB" dirty="0" err="1"/>
              <a:t>c</a:t>
            </a:r>
            <a:r>
              <a:rPr lang="en-GB" dirty="0" err="1" smtClean="0"/>
              <a:t>ont</a:t>
            </a:r>
            <a:r>
              <a:rPr lang="en-GB" dirty="0" smtClean="0"/>
              <a:t>…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05621" y="2221574"/>
            <a:ext cx="3048264" cy="108518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•When </a:t>
            </a:r>
            <a:r>
              <a:rPr lang="en-GB" dirty="0"/>
              <a:t>the task is finished (using hand over hand if necessary), praise child with “finished” and place in the red basket with the corresponding picture from the strip.</a:t>
            </a:r>
          </a:p>
          <a:p>
            <a:pPr marL="0" indent="0">
              <a:buNone/>
            </a:pPr>
            <a:r>
              <a:rPr lang="en-GB" dirty="0" smtClean="0"/>
              <a:t>•Repeat</a:t>
            </a:r>
            <a:r>
              <a:rPr lang="en-GB" dirty="0"/>
              <a:t>…..praising overtly after each activity is finished.</a:t>
            </a:r>
          </a:p>
          <a:p>
            <a:pPr marL="0" indent="0">
              <a:buNone/>
            </a:pPr>
            <a:r>
              <a:rPr lang="en-GB" dirty="0" smtClean="0"/>
              <a:t>•When </a:t>
            </a:r>
            <a:r>
              <a:rPr lang="en-GB" dirty="0"/>
              <a:t>all activities are finished say “all the work is finished” “good work”.</a:t>
            </a:r>
          </a:p>
          <a:p>
            <a:pPr marL="0" indent="0">
              <a:buNone/>
            </a:pPr>
            <a:r>
              <a:rPr lang="en-GB" dirty="0" smtClean="0"/>
              <a:t>•Offer </a:t>
            </a:r>
            <a:r>
              <a:rPr lang="en-GB" dirty="0"/>
              <a:t>reward e.g. bubbles for a few seconds and then say “go play” or whatever the next focus is.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2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54"/>
    </mc:Choice>
    <mc:Fallback>
      <p:transition spd="slow" advTm="8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Remember!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334340" y="1690688"/>
            <a:ext cx="2333625" cy="329168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400" dirty="0">
                <a:ea typeface="Times New Roman" panose="02020603050405020304" pitchFamily="18" charset="0"/>
              </a:rPr>
              <a:t>Only place in the basket what the child can do.</a:t>
            </a:r>
          </a:p>
          <a:p>
            <a:r>
              <a:rPr lang="en-GB" sz="2400" dirty="0">
                <a:ea typeface="Times New Roman" panose="02020603050405020304" pitchFamily="18" charset="0"/>
              </a:rPr>
              <a:t>Use the child’s interests</a:t>
            </a:r>
          </a:p>
          <a:p>
            <a:r>
              <a:rPr lang="en-GB" sz="2400" dirty="0">
                <a:ea typeface="Times New Roman" panose="02020603050405020304" pitchFamily="18" charset="0"/>
              </a:rPr>
              <a:t>Do not allow the child to play with them at other times.</a:t>
            </a:r>
          </a:p>
          <a:p>
            <a:r>
              <a:rPr lang="en-GB" sz="2400" dirty="0">
                <a:ea typeface="Times New Roman" panose="02020603050405020304" pitchFamily="18" charset="0"/>
              </a:rPr>
              <a:t>The child ALWAYS finishes the activity.</a:t>
            </a:r>
          </a:p>
          <a:p>
            <a:r>
              <a:rPr lang="en-GB" sz="2400" dirty="0">
                <a:ea typeface="Times New Roman" panose="02020603050405020304" pitchFamily="18" charset="0"/>
              </a:rPr>
              <a:t>Praise all the time!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9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33"/>
    </mc:Choice>
    <mc:Fallback>
      <p:transition spd="slow" advTm="9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Transition Books</a:t>
            </a:r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116106" y="2462168"/>
            <a:ext cx="3953435" cy="241066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6291169"/>
          </a:xfrm>
        </p:spPr>
        <p:txBody>
          <a:bodyPr>
            <a:normAutofit/>
          </a:bodyPr>
          <a:lstStyle/>
          <a:p>
            <a:r>
              <a:rPr lang="en-GB" sz="2000" dirty="0" smtClean="0"/>
              <a:t>Collect photos of who is dropping the child off and collecting the child (Have the child in the photo smiling if possible)</a:t>
            </a:r>
          </a:p>
          <a:p>
            <a:r>
              <a:rPr lang="en-GB" sz="2000" dirty="0" smtClean="0"/>
              <a:t>Have photos of key events within the day</a:t>
            </a:r>
          </a:p>
          <a:p>
            <a:r>
              <a:rPr lang="en-GB" sz="2000" dirty="0" smtClean="0"/>
              <a:t>Create a zig zag book (number of spaces dependent on the child’s development)</a:t>
            </a:r>
          </a:p>
          <a:p>
            <a:r>
              <a:rPr lang="en-GB" sz="2000" dirty="0" smtClean="0"/>
              <a:t>Picture 1. Being dropped off, then key events, final picture being collected</a:t>
            </a:r>
          </a:p>
          <a:p>
            <a:r>
              <a:rPr lang="en-GB" sz="2000" dirty="0" smtClean="0"/>
              <a:t>Have one for home and one for the setting so children can see what is going to happened and when they get to go home</a:t>
            </a:r>
          </a:p>
          <a:p>
            <a:r>
              <a:rPr lang="en-GB" sz="2000" dirty="0" smtClean="0"/>
              <a:t>If the child is distressed, share the book – “We have done this, we need to do… and then you are collected”</a:t>
            </a:r>
          </a:p>
          <a:p>
            <a:r>
              <a:rPr lang="en-GB" sz="2000" dirty="0" smtClean="0"/>
              <a:t>If multiple people drop off or collect, have an area where their pictures can slip in and out</a:t>
            </a:r>
          </a:p>
          <a:p>
            <a:endParaRPr lang="en-GB" sz="2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497"/>
    </mc:Choice>
    <mc:Fallback>
      <p:transition spd="slow" advTm="189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for listening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696789" y="2866537"/>
            <a:ext cx="2048011" cy="2295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864" y="2866537"/>
            <a:ext cx="1763485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58" y="2866537"/>
            <a:ext cx="2343150" cy="263292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3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81"/>
    </mc:Choice>
    <mc:Fallback>
      <p:transition spd="slow" advTm="2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do we use visuals?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It helps us emphasis key words</a:t>
            </a:r>
          </a:p>
          <a:p>
            <a:r>
              <a:rPr lang="en-GB" sz="2400" dirty="0" smtClean="0"/>
              <a:t>It helps us slow down so children can process language</a:t>
            </a:r>
          </a:p>
          <a:p>
            <a:r>
              <a:rPr lang="en-GB" sz="2400" dirty="0" smtClean="0"/>
              <a:t>It helps our message last longer than just words </a:t>
            </a:r>
          </a:p>
          <a:p>
            <a:r>
              <a:rPr lang="en-GB" sz="2400" dirty="0" smtClean="0"/>
              <a:t>It gives a clear visual idea of what we are talking about</a:t>
            </a:r>
          </a:p>
          <a:p>
            <a:r>
              <a:rPr lang="en-GB" sz="2400" dirty="0" smtClean="0"/>
              <a:t>It helps children pay attention to us</a:t>
            </a:r>
          </a:p>
          <a:p>
            <a:r>
              <a:rPr lang="en-GB" sz="2400" dirty="0" smtClean="0"/>
              <a:t>It can be easier than forming words</a:t>
            </a:r>
          </a:p>
          <a:p>
            <a:r>
              <a:rPr lang="en-GB" sz="2400" dirty="0" smtClean="0"/>
              <a:t>It helps a child understand what is going to happen next</a:t>
            </a:r>
          </a:p>
          <a:p>
            <a:r>
              <a:rPr lang="en-GB" sz="2400" dirty="0" smtClean="0"/>
              <a:t>It helps a child understand routines and expectations</a:t>
            </a:r>
            <a:endParaRPr lang="en-GB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6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73"/>
    </mc:Choice>
    <mc:Fallback>
      <p:transition spd="slow" advTm="109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 Rules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Think of the child’s developmental level – a whole session or day timeline may not appropriate </a:t>
            </a:r>
          </a:p>
          <a:p>
            <a:r>
              <a:rPr lang="en-GB" dirty="0" smtClean="0"/>
              <a:t>What support does the child needs? - real objects, photos or symbols? </a:t>
            </a:r>
          </a:p>
          <a:p>
            <a:r>
              <a:rPr lang="en-GB" dirty="0" smtClean="0"/>
              <a:t>Have them in a place the child can see them clearly (Lanyards or key rings can be useful)</a:t>
            </a:r>
          </a:p>
          <a:p>
            <a:r>
              <a:rPr lang="en-GB" dirty="0" smtClean="0"/>
              <a:t>Introduce the pictures one at a time so the child understands what they are and make connections with their experiences</a:t>
            </a:r>
          </a:p>
          <a:p>
            <a:r>
              <a:rPr lang="en-GB" dirty="0" smtClean="0"/>
              <a:t>Be consistent</a:t>
            </a:r>
          </a:p>
          <a:p>
            <a:r>
              <a:rPr lang="en-GB" dirty="0" smtClean="0"/>
              <a:t>Visuals can be supported by signing to make the message even clearer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5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598"/>
    </mc:Choice>
    <mc:Fallback>
      <p:transition spd="slow" advTm="18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Supporting visuals with signing (Makaton)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Signing supports all children</a:t>
            </a:r>
          </a:p>
          <a:p>
            <a:r>
              <a:rPr lang="en-GB" dirty="0" smtClean="0"/>
              <a:t>Follows the normal grammar and syntax of speech</a:t>
            </a:r>
          </a:p>
          <a:p>
            <a:r>
              <a:rPr lang="en-GB" dirty="0" smtClean="0"/>
              <a:t>Gives a clear visual idea of what is being said</a:t>
            </a:r>
          </a:p>
          <a:p>
            <a:r>
              <a:rPr lang="en-GB" dirty="0" smtClean="0"/>
              <a:t>Generally used at a functional or key word level in Early years</a:t>
            </a:r>
          </a:p>
          <a:p>
            <a:r>
              <a:rPr lang="en-GB" dirty="0" smtClean="0"/>
              <a:t>Sign of the week </a:t>
            </a:r>
            <a:r>
              <a:rPr lang="en-GB" dirty="0"/>
              <a:t>- </a:t>
            </a:r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makaton.org/TMC/The_Makaton_community/Sign_of_the_Week.aspx</a:t>
            </a:r>
            <a:r>
              <a:rPr lang="en-GB" dirty="0" smtClean="0"/>
              <a:t> </a:t>
            </a:r>
          </a:p>
          <a:p>
            <a:r>
              <a:rPr lang="en-GB" dirty="0" smtClean="0"/>
              <a:t>Free </a:t>
            </a:r>
            <a:r>
              <a:rPr lang="en-GB" dirty="0"/>
              <a:t>resources </a:t>
            </a:r>
            <a:r>
              <a:rPr lang="en-GB" dirty="0">
                <a:hlinkClick r:id="rId5"/>
              </a:rPr>
              <a:t>https://makaton.org/TMC/Free_resources</a:t>
            </a:r>
            <a:r>
              <a:rPr lang="en-GB" dirty="0" smtClean="0">
                <a:hlinkClick r:id="rId5"/>
              </a:rPr>
              <a:t>_</a:t>
            </a:r>
            <a:r>
              <a:rPr lang="en-GB" dirty="0" smtClean="0"/>
              <a:t> </a:t>
            </a:r>
          </a:p>
          <a:p>
            <a:r>
              <a:rPr lang="en-GB" dirty="0" smtClean="0"/>
              <a:t>Makaton taster sessions – STLS / Early Years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098"/>
    </mc:Choice>
    <mc:Fallback>
      <p:transition spd="slow" advTm="201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Real objects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When a child is at an early developmental stage using ‘real objects’ will help them make connections in their brains and ‘label’ items</a:t>
            </a:r>
          </a:p>
          <a:p>
            <a:r>
              <a:rPr lang="en-GB" dirty="0" smtClean="0"/>
              <a:t>Use a ‘Now’ and ‘Next’ approach – “Now nappy, then snack” (some children may need just ‘now)</a:t>
            </a:r>
          </a:p>
          <a:p>
            <a:r>
              <a:rPr lang="en-GB" dirty="0" smtClean="0"/>
              <a:t>Be at the child’s level so they can see the item clearly</a:t>
            </a:r>
          </a:p>
          <a:p>
            <a:r>
              <a:rPr lang="en-GB" dirty="0" smtClean="0"/>
              <a:t>Keep language short </a:t>
            </a:r>
            <a:r>
              <a:rPr lang="en-GB" dirty="0"/>
              <a:t>and </a:t>
            </a:r>
            <a:r>
              <a:rPr lang="en-GB" dirty="0" smtClean="0"/>
              <a:t>simple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416" y="4458540"/>
            <a:ext cx="2914650" cy="15716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5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28"/>
    </mc:Choice>
    <mc:Fallback>
      <p:transition spd="slow" advTm="84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Moving from the ‘real’ to the ‘pictorial’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Use photos once a child understands what the objects are</a:t>
            </a:r>
          </a:p>
          <a:p>
            <a:r>
              <a:rPr lang="en-GB" dirty="0" smtClean="0"/>
              <a:t>Use clear pictures of the event or object (try not to make the photo too ‘busy’)</a:t>
            </a:r>
          </a:p>
          <a:p>
            <a:r>
              <a:rPr lang="en-GB" dirty="0" smtClean="0"/>
              <a:t>Use photos </a:t>
            </a:r>
            <a:r>
              <a:rPr lang="en-GB" dirty="0" smtClean="0"/>
              <a:t>to support children to </a:t>
            </a:r>
            <a:r>
              <a:rPr lang="en-GB" dirty="0" smtClean="0"/>
              <a:t>comply with expectations</a:t>
            </a:r>
            <a:endParaRPr lang="en-GB" dirty="0" smtClean="0"/>
          </a:p>
          <a:p>
            <a:r>
              <a:rPr lang="en-GB" dirty="0" smtClean="0"/>
              <a:t>When talking about emotions use ‘real’ faces </a:t>
            </a:r>
          </a:p>
          <a:p>
            <a:r>
              <a:rPr lang="en-GB" dirty="0" smtClean="0"/>
              <a:t>For snack time ,have photos of what is on offer </a:t>
            </a:r>
            <a:r>
              <a:rPr lang="en-GB" b="1" i="1" dirty="0" smtClean="0"/>
              <a:t>that day, </a:t>
            </a:r>
            <a:r>
              <a:rPr lang="en-GB" dirty="0" smtClean="0"/>
              <a:t>rather than a general picture. This will help a child choose what they would like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023" y="633472"/>
            <a:ext cx="1767104" cy="170326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5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10"/>
    </mc:Choice>
    <mc:Fallback>
      <p:transition spd="slow" advTm="118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Moving to symbols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Where possible use advice from Speech &amp; Language Services</a:t>
            </a:r>
          </a:p>
          <a:p>
            <a:r>
              <a:rPr lang="en-GB" dirty="0" smtClean="0"/>
              <a:t>Introduce the symbols one at a time so the child understands what it means</a:t>
            </a:r>
          </a:p>
          <a:p>
            <a:r>
              <a:rPr lang="en-GB" dirty="0" smtClean="0"/>
              <a:t>You could add the symbol onto the photo to help make the link</a:t>
            </a:r>
          </a:p>
          <a:p>
            <a:r>
              <a:rPr lang="en-GB" dirty="0" smtClean="0"/>
              <a:t>Ensure the symbols (and the photos) are available to everyone who works with the child to avoid frustration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447" y="4652147"/>
            <a:ext cx="2486025" cy="18383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3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05"/>
    </mc:Choice>
    <mc:Fallback>
      <p:transition spd="slow" advTm="9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Using a ‘Now’ and ‘Next’ board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83537" y="1690688"/>
            <a:ext cx="2809875" cy="162877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97680" y="1384664"/>
            <a:ext cx="7056120" cy="47923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Find photos / symbols for the first task/ event and place it in the ‘now’ space</a:t>
            </a:r>
          </a:p>
          <a:p>
            <a:r>
              <a:rPr lang="en-GB" sz="2400" dirty="0" smtClean="0"/>
              <a:t>Place photo/ symbol that will happen next in the ‘next’ space</a:t>
            </a:r>
          </a:p>
          <a:p>
            <a:r>
              <a:rPr lang="en-GB" sz="2400" dirty="0" smtClean="0"/>
              <a:t>When the first activity has been completed remove from the board and place into a ‘finished’ box or bag – this could be supported by Makaton sign</a:t>
            </a:r>
          </a:p>
          <a:p>
            <a:r>
              <a:rPr lang="en-GB" sz="2400" dirty="0" smtClean="0"/>
              <a:t>The symbol that is on the ‘next’ space can now be swapped over to the ‘now space</a:t>
            </a:r>
          </a:p>
          <a:p>
            <a:r>
              <a:rPr lang="en-GB" sz="2400" dirty="0" smtClean="0"/>
              <a:t>Repeat throughout the day at times of transitions</a:t>
            </a:r>
            <a:endParaRPr lang="en-GB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5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18"/>
    </mc:Choice>
    <mc:Fallback>
      <p:transition spd="slow" advTm="11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 / symbol Timetable</a:t>
            </a:r>
            <a:endParaRPr lang="en-GB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89211" y="2091811"/>
            <a:ext cx="4267331" cy="145821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Create a bank of photos/ symbols for activities / events throughout the day (have spares!)</a:t>
            </a:r>
          </a:p>
          <a:p>
            <a:r>
              <a:rPr lang="en-GB" sz="2400" dirty="0" smtClean="0"/>
              <a:t>Make a blank timeline from left to right, using a Velcro strip</a:t>
            </a:r>
          </a:p>
          <a:p>
            <a:r>
              <a:rPr lang="en-GB" sz="2400" dirty="0" smtClean="0"/>
              <a:t>For identified children break up the day into key sessions</a:t>
            </a:r>
          </a:p>
          <a:p>
            <a:r>
              <a:rPr lang="en-GB" sz="2400" dirty="0" smtClean="0"/>
              <a:t>Remove each activity from the timeline as they are completed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Make sure you have a finished box</a:t>
            </a:r>
          </a:p>
          <a:p>
            <a:r>
              <a:rPr lang="en-GB" sz="2400" dirty="0" smtClean="0"/>
              <a:t>Support with Makaton sign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11" y="4869516"/>
            <a:ext cx="4267331" cy="8572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9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17"/>
    </mc:Choice>
    <mc:Fallback>
      <p:transition spd="slow" advTm="63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1035</Words>
  <Application>Microsoft Office PowerPoint</Application>
  <PresentationFormat>Widescreen</PresentationFormat>
  <Paragraphs>90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 New Roman</vt:lpstr>
      <vt:lpstr>Office Theme</vt:lpstr>
      <vt:lpstr>A ‘How to’ guide to creating and using visual supports in the Early Years</vt:lpstr>
      <vt:lpstr>Why do we use visuals?</vt:lpstr>
      <vt:lpstr>Basic Rules</vt:lpstr>
      <vt:lpstr>Supporting visuals with signing (Makaton)</vt:lpstr>
      <vt:lpstr>Real objects </vt:lpstr>
      <vt:lpstr>Moving from the ‘real’ to the ‘pictorial’</vt:lpstr>
      <vt:lpstr>Moving to symbols</vt:lpstr>
      <vt:lpstr>Using a ‘Now’ and ‘Next’ board</vt:lpstr>
      <vt:lpstr>Photo / symbol Timetable</vt:lpstr>
      <vt:lpstr>Choice Boards</vt:lpstr>
      <vt:lpstr>TEACCH Time</vt:lpstr>
      <vt:lpstr>TEACCH Time cont…</vt:lpstr>
      <vt:lpstr>Remember!</vt:lpstr>
      <vt:lpstr>Transition Books</vt:lpstr>
      <vt:lpstr>Thank you for listening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‘How to’ guide to creating and using visual supports in the Early Years</dc:title>
  <dc:creator>Sue Fisher</dc:creator>
  <cp:lastModifiedBy>Sue Fisher</cp:lastModifiedBy>
  <cp:revision>31</cp:revision>
  <dcterms:created xsi:type="dcterms:W3CDTF">2020-09-29T11:12:16Z</dcterms:created>
  <dcterms:modified xsi:type="dcterms:W3CDTF">2020-11-05T13:26:46Z</dcterms:modified>
</cp:coreProperties>
</file>